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1" r:id="rId4"/>
    <p:sldId id="27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660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23790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74679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38501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0713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195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9893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3785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452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3261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5936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30563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3E850-7B15-42BF-AA3C-D01B69C46EC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6777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2579" y="1122363"/>
            <a:ext cx="10303099" cy="2387600"/>
          </a:xfrm>
        </p:spPr>
        <p:txBody>
          <a:bodyPr/>
          <a:lstStyle/>
          <a:p>
            <a:r>
              <a:rPr lang="en-US" altLang="zh-CN" dirty="0" smtClean="0"/>
              <a:t>WF on interruption on NSA operation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[…]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30013"/>
            <a:ext cx="121920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43510">
              <a:spcAft>
                <a:spcPts val="600"/>
              </a:spcAft>
              <a:tabLst>
                <a:tab pos="8460105" algn="r"/>
              </a:tabLst>
            </a:pPr>
            <a:r>
              <a:rPr lang="en-GB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NR ad-hoc #3	</a:t>
            </a:r>
            <a:r>
              <a:rPr lang="en-GB" altLang="zh-CN" sz="2400" b="1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R4-1709901</a:t>
            </a:r>
            <a:endParaRPr lang="zh-CN" altLang="zh-CN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R="143510">
              <a:spcAft>
                <a:spcPts val="0"/>
              </a:spcAft>
              <a:tabLst>
                <a:tab pos="8460105" algn="r"/>
              </a:tabLst>
            </a:pPr>
            <a:r>
              <a:rPr lang="en-GB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Nagoya, Japan, 18 - 21 Sep, </a:t>
            </a:r>
            <a:r>
              <a:rPr lang="en-GB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</a:p>
          <a:p>
            <a:pPr marR="143510">
              <a:spcAft>
                <a:spcPts val="0"/>
              </a:spcAft>
              <a:tabLst>
                <a:tab pos="8460105" algn="r"/>
              </a:tabLst>
            </a:pPr>
            <a:r>
              <a:rPr lang="en-GB" altLang="zh-CN" sz="2400" b="1" dirty="0" smtClean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Agenda: 3.5.5</a:t>
            </a:r>
            <a:endParaRPr lang="zh-CN" altLang="zh-CN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067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altLang="zh-CN" dirty="0" smtClean="0"/>
              <a:t>In this WF, it is assumed the following scenario</a:t>
            </a:r>
          </a:p>
          <a:p>
            <a:r>
              <a:rPr lang="en-GB" altLang="zh-CN" dirty="0" smtClean="0"/>
              <a:t>E-UTRA-NR DC where the E-UTRA is the master (Option 3/3a/3x in TR 38.801 section 10.1.2)</a:t>
            </a:r>
          </a:p>
          <a:p>
            <a:r>
              <a:rPr lang="en-GB" altLang="zh-CN" dirty="0" err="1" smtClean="0"/>
              <a:t>PCell</a:t>
            </a:r>
            <a:r>
              <a:rPr lang="en-GB" altLang="zh-CN" dirty="0" smtClean="0"/>
              <a:t> and </a:t>
            </a:r>
            <a:r>
              <a:rPr lang="en-GB" altLang="zh-CN" dirty="0" err="1" smtClean="0"/>
              <a:t>SCell</a:t>
            </a:r>
            <a:r>
              <a:rPr lang="en-GB" altLang="zh-CN" dirty="0" smtClean="0"/>
              <a:t> in MCG belongs to LTE</a:t>
            </a:r>
          </a:p>
          <a:p>
            <a:r>
              <a:rPr lang="en-GB" altLang="zh-CN" dirty="0" err="1" smtClean="0"/>
              <a:t>PSCell</a:t>
            </a:r>
            <a:r>
              <a:rPr lang="en-GB" altLang="zh-CN" dirty="0" smtClean="0"/>
              <a:t> and </a:t>
            </a:r>
            <a:r>
              <a:rPr lang="en-GB" altLang="zh-CN" dirty="0" err="1" smtClean="0"/>
              <a:t>SCell</a:t>
            </a:r>
            <a:r>
              <a:rPr lang="en-GB" altLang="zh-CN" dirty="0" smtClean="0"/>
              <a:t> in SCG  belongs to NR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1049000" cy="1325563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Scenario for study (for example, other not precluded)</a:t>
            </a:r>
            <a:endParaRPr lang="zh-CN" altLang="en-US" sz="32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23080" y="1023583"/>
          <a:ext cx="11768921" cy="5584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5941"/>
                <a:gridCol w="3397383"/>
                <a:gridCol w="1594312"/>
                <a:gridCol w="3971285"/>
              </a:tblGrid>
              <a:tr h="393511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Type</a:t>
                      </a:r>
                      <a:r>
                        <a:rPr lang="en-US" altLang="zh-CN" sz="1600" baseline="0" dirty="0" smtClean="0"/>
                        <a:t> of NSA operation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 Victim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Aggressive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Define</a:t>
                      </a:r>
                      <a:r>
                        <a:rPr lang="en-US" altLang="zh-CN" sz="1600" baseline="0" dirty="0" smtClean="0"/>
                        <a:t> interruption requirement or not</a:t>
                      </a:r>
                      <a:endParaRPr lang="zh-CN" altLang="en-US" sz="1600" dirty="0"/>
                    </a:p>
                  </a:txBody>
                  <a:tcPr/>
                </a:tc>
              </a:tr>
              <a:tr h="588283">
                <a:tc>
                  <a:txBody>
                    <a:bodyPr/>
                    <a:lstStyle/>
                    <a:p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is added or released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PCell</a:t>
                      </a:r>
                      <a:endParaRPr lang="en-US" altLang="zh-CN" sz="1600" dirty="0" smtClean="0"/>
                    </a:p>
                    <a:p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MCG</a:t>
                      </a:r>
                    </a:p>
                    <a:p>
                      <a:r>
                        <a:rPr lang="en-US" altLang="zh-CN" sz="1600" dirty="0" smtClean="0"/>
                        <a:t>(No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err="1" smtClean="0"/>
                        <a:t>SCell</a:t>
                      </a:r>
                      <a:r>
                        <a:rPr lang="en-US" altLang="zh-CN" sz="1600" baseline="0" dirty="0" smtClean="0"/>
                        <a:t> in SCG in this case)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PSCell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Yes</a:t>
                      </a:r>
                    </a:p>
                  </a:txBody>
                  <a:tcPr/>
                </a:tc>
              </a:tr>
              <a:tr h="588283">
                <a:tc>
                  <a:txBody>
                    <a:bodyPr/>
                    <a:lstStyle/>
                    <a:p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either MCG or SCG is added or released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/>
                        <a:t>PCell</a:t>
                      </a:r>
                      <a:r>
                        <a:rPr lang="en-US" altLang="zh-CN" sz="1600" dirty="0" smtClean="0"/>
                        <a:t> and activated </a:t>
                      </a:r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MCG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/>
                        <a:t>PSCell</a:t>
                      </a:r>
                      <a:r>
                        <a:rPr lang="en-US" altLang="zh-CN" sz="1600" dirty="0" smtClean="0"/>
                        <a:t> and activated </a:t>
                      </a:r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SCG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in MCG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in SCG</a:t>
                      </a:r>
                      <a:endParaRPr lang="zh-CN" altLang="en-US" sz="1600" dirty="0" smtClean="0"/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Yes</a:t>
                      </a:r>
                      <a:endParaRPr lang="zh-CN" altLang="en-US" sz="1600" dirty="0"/>
                    </a:p>
                  </a:txBody>
                  <a:tcPr/>
                </a:tc>
              </a:tr>
              <a:tr h="588283">
                <a:tc>
                  <a:txBody>
                    <a:bodyPr/>
                    <a:lstStyle/>
                    <a:p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either MCG or SCG is activated or deactivated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/>
                        <a:t>PCell</a:t>
                      </a:r>
                      <a:r>
                        <a:rPr lang="en-US" altLang="zh-CN" sz="1600" dirty="0" smtClean="0"/>
                        <a:t> and activated </a:t>
                      </a:r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MCG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/>
                        <a:t>PSCell</a:t>
                      </a:r>
                      <a:r>
                        <a:rPr lang="en-US" altLang="zh-CN" sz="1600" dirty="0" smtClean="0"/>
                        <a:t> and activated </a:t>
                      </a:r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SCG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in MCG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in SCG</a:t>
                      </a:r>
                      <a:endParaRPr lang="zh-CN" altLang="en-US" sz="1600" dirty="0" smtClean="0"/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Yes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</a:tr>
              <a:tr h="762590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measurements on SCC with deactivated </a:t>
                      </a:r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either MCG or SCG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/>
                        <a:t>PCell</a:t>
                      </a:r>
                      <a:r>
                        <a:rPr lang="en-US" altLang="zh-CN" sz="1600" dirty="0" smtClean="0"/>
                        <a:t> and activated </a:t>
                      </a:r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MCG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/>
                        <a:t>PSCell</a:t>
                      </a:r>
                      <a:r>
                        <a:rPr lang="en-US" altLang="zh-CN" sz="1600" dirty="0" smtClean="0"/>
                        <a:t> and activated </a:t>
                      </a:r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SCG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in MCG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in SCG</a:t>
                      </a:r>
                      <a:endParaRPr lang="zh-CN" altLang="en-US" sz="1600" dirty="0" smtClean="0"/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FFS maximum interruption</a:t>
                      </a:r>
                      <a:r>
                        <a:rPr lang="en-US" altLang="zh-CN" sz="1600" baseline="0" dirty="0" smtClean="0"/>
                        <a:t> length requirement</a:t>
                      </a:r>
                      <a:endParaRPr lang="en-US" altLang="zh-CN" sz="1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FFS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requirement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 probability of missed ACK/NACK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62590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transitions between active and non-active during DRX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/>
                        <a:t>PCell</a:t>
                      </a:r>
                      <a:r>
                        <a:rPr lang="en-US" altLang="zh-CN" sz="1600" dirty="0" smtClean="0"/>
                        <a:t> and activated </a:t>
                      </a:r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MCG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/>
                        <a:t>PSCell</a:t>
                      </a:r>
                      <a:r>
                        <a:rPr lang="en-US" altLang="zh-CN" sz="1600" dirty="0" smtClean="0"/>
                        <a:t> and activated </a:t>
                      </a:r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SCG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PSCell</a:t>
                      </a:r>
                      <a:endParaRPr lang="en-GB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PCell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FFS maximum interruption</a:t>
                      </a:r>
                      <a:r>
                        <a:rPr lang="en-US" altLang="zh-CN" sz="1600" baseline="0" dirty="0" smtClean="0"/>
                        <a:t> length requirement</a:t>
                      </a:r>
                      <a:endParaRPr lang="en-US" altLang="zh-CN" sz="1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FFS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requirement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 probability of missed ACK/NACK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88283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transitions from non-DRX to DRX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/>
                        <a:t>PCell</a:t>
                      </a:r>
                      <a:r>
                        <a:rPr lang="en-US" altLang="zh-CN" sz="1600" dirty="0" smtClean="0"/>
                        <a:t> and activated </a:t>
                      </a:r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MCG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/>
                        <a:t>PSCell</a:t>
                      </a:r>
                      <a:r>
                        <a:rPr lang="en-US" altLang="zh-CN" sz="1600" dirty="0" smtClean="0"/>
                        <a:t> and activated </a:t>
                      </a:r>
                      <a:r>
                        <a:rPr lang="en-US" altLang="zh-CN" sz="1600" dirty="0" err="1" smtClean="0"/>
                        <a:t>SCell</a:t>
                      </a:r>
                      <a:r>
                        <a:rPr lang="en-US" altLang="zh-CN" sz="1600" dirty="0" smtClean="0"/>
                        <a:t> in SCG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PSCell</a:t>
                      </a:r>
                      <a:endParaRPr lang="en-GB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PCell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FFS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287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Interruption on NSA operation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3874" y="1082194"/>
            <a:ext cx="11668126" cy="496154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GB" altLang="zh-CN" b="1" dirty="0" smtClean="0"/>
              <a:t>Definition of Synchronous asynchronous DC:</a:t>
            </a:r>
          </a:p>
          <a:p>
            <a:pPr lvl="1"/>
            <a:r>
              <a:rPr lang="en-GB" altLang="zh-CN" dirty="0" smtClean="0"/>
              <a:t>Whether to introduce synchronous dual connectivity definition and if introducing FFS related requirement/definition. </a:t>
            </a:r>
          </a:p>
          <a:p>
            <a:pPr lvl="1"/>
            <a:r>
              <a:rPr lang="en-GB" altLang="zh-CN" dirty="0" smtClean="0"/>
              <a:t>Whether to introduce asynchronous dual connectivity and if introducing FFS related requirement/definition. </a:t>
            </a:r>
            <a:endParaRPr lang="en-US" altLang="zh-CN" dirty="0" smtClean="0"/>
          </a:p>
          <a:p>
            <a:pPr hangingPunct="0">
              <a:buNone/>
            </a:pPr>
            <a:r>
              <a:rPr lang="en-US" altLang="zh-CN" b="1" dirty="0" smtClean="0"/>
              <a:t>UE architecture:</a:t>
            </a:r>
          </a:p>
          <a:p>
            <a:pPr lvl="1" hangingPunct="0"/>
            <a:r>
              <a:rPr lang="en-GB" altLang="zh-CN" dirty="0" smtClean="0"/>
              <a:t>FFS LTE and sub 6GHz NR receivers may be implemented on the same RFIC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FFS LTE and mm wave NR receivers will not be implemented on the same RFIC</a:t>
            </a:r>
            <a:endParaRPr lang="en-US" altLang="zh-CN" dirty="0" smtClean="0"/>
          </a:p>
          <a:p>
            <a:pPr>
              <a:buNone/>
            </a:pPr>
            <a:r>
              <a:rPr lang="en-US" altLang="zh-CN" b="1" dirty="0" smtClean="0"/>
              <a:t>Interruption requirement related to NR SCS:</a:t>
            </a:r>
          </a:p>
          <a:p>
            <a:pPr lvl="1"/>
            <a:r>
              <a:rPr lang="en-US" altLang="zh-CN" dirty="0" smtClean="0"/>
              <a:t>Whether and how to scale interruption due to different SCS if victim in MCG(LTE) and a</a:t>
            </a:r>
            <a:r>
              <a:rPr lang="en-US" altLang="zh-CN" dirty="0" smtClean="0"/>
              <a:t>ggressive</a:t>
            </a:r>
            <a:r>
              <a:rPr lang="en-US" altLang="zh-CN" dirty="0" smtClean="0"/>
              <a:t> </a:t>
            </a:r>
            <a:r>
              <a:rPr lang="en-US" altLang="zh-CN" dirty="0" smtClean="0"/>
              <a:t>in SCG(NR)</a:t>
            </a:r>
          </a:p>
          <a:p>
            <a:pPr lvl="1"/>
            <a:r>
              <a:rPr lang="en-US" altLang="zh-CN" dirty="0" smtClean="0"/>
              <a:t>Whether and how to scale interruption due to different SCS if victim in SCG(NR) and </a:t>
            </a:r>
            <a:r>
              <a:rPr lang="en-US" altLang="zh-CN" dirty="0" smtClean="0"/>
              <a:t>aggressive </a:t>
            </a:r>
            <a:r>
              <a:rPr lang="en-US" altLang="zh-CN" dirty="0" smtClean="0"/>
              <a:t>in MCG(LTE)</a:t>
            </a:r>
          </a:p>
          <a:p>
            <a:pPr lvl="1"/>
            <a:r>
              <a:rPr lang="en-US" altLang="zh-CN" dirty="0" smtClean="0"/>
              <a:t>Whether and how to scale interruption due to different SCS if victim in SCG(e.g.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) and </a:t>
            </a:r>
            <a:r>
              <a:rPr lang="en-US" altLang="zh-CN" dirty="0" smtClean="0"/>
              <a:t>aggressive </a:t>
            </a:r>
            <a:r>
              <a:rPr lang="en-US" altLang="zh-CN" dirty="0" smtClean="0"/>
              <a:t>in SCG(e.g. </a:t>
            </a:r>
            <a:r>
              <a:rPr lang="en-US" altLang="zh-CN" dirty="0" err="1" smtClean="0"/>
              <a:t>PSCell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 smtClean="0"/>
              <a:t>Unit of interruption length caused by NSA operation </a:t>
            </a:r>
          </a:p>
          <a:p>
            <a:pPr lvl="3"/>
            <a:r>
              <a:rPr lang="en-US" altLang="zh-CN" sz="2000" dirty="0" smtClean="0"/>
              <a:t>in ms (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)</a:t>
            </a:r>
          </a:p>
          <a:p>
            <a:pPr lvl="3"/>
            <a:r>
              <a:rPr lang="en-US" altLang="zh-CN" sz="2000" dirty="0" smtClean="0"/>
              <a:t>In symbol or slot</a:t>
            </a:r>
          </a:p>
          <a:p>
            <a:pPr lvl="3"/>
            <a:r>
              <a:rPr lang="en-US" altLang="zh-CN" sz="2000" dirty="0" smtClean="0"/>
              <a:t>Other</a:t>
            </a:r>
          </a:p>
          <a:p>
            <a:pPr>
              <a:buNone/>
            </a:pPr>
            <a:r>
              <a:rPr lang="en-US" altLang="zh-CN" b="1" dirty="0" smtClean="0"/>
              <a:t>CR structure:</a:t>
            </a:r>
          </a:p>
          <a:p>
            <a:r>
              <a:rPr lang="en-US" altLang="zh-CN" dirty="0" smtClean="0"/>
              <a:t>All interruption requirements whose victim is LTE are defined in TS36.133. </a:t>
            </a:r>
            <a:r>
              <a:rPr lang="en-US" altLang="zh-CN" b="1" dirty="0" smtClean="0"/>
              <a:t>(Only for example)</a:t>
            </a:r>
            <a:endParaRPr lang="en-US" altLang="zh-CN" dirty="0" smtClean="0"/>
          </a:p>
          <a:p>
            <a:r>
              <a:rPr lang="en-US" altLang="zh-CN" dirty="0" smtClean="0"/>
              <a:t>All interruption requirements whose victim is NR are defined in TS38.133. </a:t>
            </a:r>
            <a:r>
              <a:rPr lang="en-US" altLang="zh-CN" b="1" dirty="0" smtClean="0"/>
              <a:t>(Only for example)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91184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</TotalTime>
  <Words>453</Words>
  <Application>Microsoft Office PowerPoint</Application>
  <PresentationFormat>自定义</PresentationFormat>
  <Paragraphs>73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interruption on NSA operation</vt:lpstr>
      <vt:lpstr>Background</vt:lpstr>
      <vt:lpstr>Scenario for study (for example, other not precluded)</vt:lpstr>
      <vt:lpstr>Interruption on NSA operation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Raster and DC subcarrier</dc:title>
  <dc:creator>Wuqian (Sissi)</dc:creator>
  <cp:lastModifiedBy>Huawei</cp:lastModifiedBy>
  <cp:revision>115</cp:revision>
  <dcterms:created xsi:type="dcterms:W3CDTF">2017-09-18T01:14:16Z</dcterms:created>
  <dcterms:modified xsi:type="dcterms:W3CDTF">2017-09-20T23:07:21Z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(3)drg6ZgtvlpOnyeLd5vrQs3jI2VGLzJjhnpCg49OUhdvOJGBULIlXAhA4ZdaA3ESuprd+gLai
VtmguoSaUacSor9t1KyJAHx0K9Fhp7/QmIloJB6+A0bIu51FRUt9vrpnQnpAblNbgaMkfIs3
dDx/BHNN5b5qR4c7fIbwZA/PGl8hN2y9ykHt17dFKpJgHEwv57FSLn8aciiKyO1ptmbsEgDZ
GCuUkOpK81Phl1cJB1</vt:lpwstr>
  </property>
  <property fmtid="{D5CDD505-2E9C-101B-9397-08002B2CF9AE}" pid="3" name="_2015_ms_pID_7253431">
    <vt:lpwstr>ctg883qZRLjfoiZZcuGYjLzVDE96g5UyeBVOf5fjQVNoMCaN9F84tX
MpdwhmZ2uj1hWAazv/zd10mtFqS37O19XUV4KKqFgxBii2PMSMJyErLlWnyIMGke7fVvAo1h
7ccYSqn+xmKGwiPznCNPIMNVCTIks4q1PxpXEWG9r7uI5bG38yhgblbA3n72XZauAupHZwtl
B+uZQ+ClrGF+CjUu+PzdmWAQv7d+OSm5zlP+</vt:lpwstr>
  </property>
  <property fmtid="{D5CDD505-2E9C-101B-9397-08002B2CF9AE}" pid="4" name="_2015_ms_pID_7253432">
    <vt:lpwstr>EA==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1505948603</vt:lpwstr>
  </property>
</Properties>
</file>