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987" autoAdjust="0"/>
    <p:restoredTop sz="71917" autoAdjust="0"/>
  </p:normalViewPr>
  <p:slideViewPr>
    <p:cSldViewPr snapToGrid="0">
      <p:cViewPr varScale="1">
        <p:scale>
          <a:sx n="114" d="100"/>
          <a:sy n="114" d="100"/>
        </p:scale>
        <p:origin x="111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7B6BA-2443-41E2-B287-533DBF7BF42D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2C584-F79B-4631-B88F-4940D35037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Huawei: Prefer MGL and MGRP FFS. Not list 3,4,5. We do</a:t>
            </a:r>
            <a:r>
              <a:rPr lang="en-US" altLang="zh-CN" baseline="0" dirty="0"/>
              <a:t> not limit to three values. We are not sure whether 20ms is needed.</a:t>
            </a:r>
          </a:p>
          <a:p>
            <a:r>
              <a:rPr lang="en-US" altLang="zh-CN" baseline="0" dirty="0"/>
              <a:t>	ZTE: RAN1 just made the agreement. Burst duration is 1 ms and 5ms. 3, 6MGL should be supported. </a:t>
            </a:r>
          </a:p>
          <a:p>
            <a:r>
              <a:rPr lang="en-US" altLang="zh-CN" baseline="0" dirty="0"/>
              <a:t>Intel: The corresponding wording should be revised. Considering the timeline, without significant benefit on other MGL, we would like to postpone the related discussion.</a:t>
            </a:r>
          </a:p>
          <a:p>
            <a:r>
              <a:rPr lang="en-US" altLang="zh-CN" baseline="0" dirty="0"/>
              <a:t>	Ericsson: We list the proposals from </a:t>
            </a:r>
            <a:r>
              <a:rPr lang="en-US" altLang="zh-CN" baseline="0" dirty="0" err="1"/>
              <a:t>companies’contributions</a:t>
            </a:r>
            <a:r>
              <a:rPr lang="en-US" altLang="zh-CN" baseline="0" dirty="0"/>
              <a:t>. I can revised the wording. </a:t>
            </a:r>
          </a:p>
          <a:p>
            <a:r>
              <a:rPr lang="en-US" altLang="zh-CN" baseline="0" dirty="0"/>
              <a:t>Nokia:</a:t>
            </a:r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2C584-F79B-4631-B88F-4940D35037A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Nokia: Clarify</a:t>
            </a:r>
            <a:r>
              <a:rPr lang="en-US" altLang="zh-CN" baseline="0" dirty="0"/>
              <a:t> the third bullet. Does it not mean that network does not provide the gap to the UE with capability of dual RF chains.</a:t>
            </a:r>
          </a:p>
          <a:p>
            <a:r>
              <a:rPr lang="en-US" altLang="zh-CN" baseline="0" dirty="0"/>
              <a:t>Huawei: delete the third bullet</a:t>
            </a:r>
          </a:p>
          <a:p>
            <a:r>
              <a:rPr lang="en-US" altLang="zh-CN" baseline="0" dirty="0"/>
              <a:t>Intel: In previous WF, we discussed the issue about the gap. For the first bullet, we proposed to replace the sub-bullet. For the fourth bullet, we captured the three bullets in my WF. Based on the discussion, I do not see too much different opinions. We should  try to conclude in this meeting.</a:t>
            </a:r>
          </a:p>
          <a:p>
            <a:r>
              <a:rPr lang="en-US" altLang="zh-CN" baseline="0" dirty="0"/>
              <a:t>	Ericsson for the third bullet, if we can agree them in this meeting, we are OK. It is related to some detailed work, e.g., switching time.</a:t>
            </a:r>
          </a:p>
          <a:p>
            <a:r>
              <a:rPr lang="en-US" altLang="zh-CN" baseline="0" dirty="0"/>
              <a:t>	Intel: the first sub-bullet was agreed in the previous meeting. The last two are new and we think that we should introduce them.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2C584-F79B-4631-B88F-4940D35037A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2C584-F79B-4631-B88F-4940D35037AC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8782-0B0C-4732-907E-18531BFFE578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4CE52-B5D1-4D1A-971C-ED26F05EE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977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8782-0B0C-4732-907E-18531BFFE578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4CE52-B5D1-4D1A-971C-ED26F05EE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742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8782-0B0C-4732-907E-18531BFFE578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4CE52-B5D1-4D1A-971C-ED26F05EE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853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8782-0B0C-4732-907E-18531BFFE578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4CE52-B5D1-4D1A-971C-ED26F05EE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897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8782-0B0C-4732-907E-18531BFFE578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4CE52-B5D1-4D1A-971C-ED26F05EE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86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8782-0B0C-4732-907E-18531BFFE578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4CE52-B5D1-4D1A-971C-ED26F05EE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746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8782-0B0C-4732-907E-18531BFFE578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4CE52-B5D1-4D1A-971C-ED26F05EE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342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8782-0B0C-4732-907E-18531BFFE578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4CE52-B5D1-4D1A-971C-ED26F05EE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332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8782-0B0C-4732-907E-18531BFFE578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4CE52-B5D1-4D1A-971C-ED26F05EE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940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8782-0B0C-4732-907E-18531BFFE578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4CE52-B5D1-4D1A-971C-ED26F05EE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1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58782-0B0C-4732-907E-18531BFFE578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4CE52-B5D1-4D1A-971C-ED26F05EE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247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58782-0B0C-4732-907E-18531BFFE578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4CE52-B5D1-4D1A-971C-ED26F05EE4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305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for NR measurement gaps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…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009777" y="325612"/>
            <a:ext cx="2877424" cy="70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R4-179889</a:t>
            </a:r>
          </a:p>
        </p:txBody>
      </p:sp>
    </p:spTree>
    <p:extLst>
      <p:ext uri="{BB962C8B-B14F-4D97-AF65-F5344CB8AC3E}">
        <p14:creationId xmlns:p14="http://schemas.microsoft.com/office/powerpoint/2010/main" val="2831386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Measurement gap pattern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2952"/>
            <a:ext cx="10515600" cy="4912533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Background : Gaps with MGL=6ms and MGRP=40ms,80ms and 160ms have been agreed already by RAN4 for NSA and SA NR measurements. LTE measurement requirements with MGRP=160ms will not be specified. </a:t>
            </a:r>
          </a:p>
          <a:p>
            <a:r>
              <a:rPr lang="en-US" dirty="0"/>
              <a:t>Additional shorter MGRP and/or MGL can be considered</a:t>
            </a:r>
          </a:p>
          <a:p>
            <a:pPr lvl="1"/>
            <a:r>
              <a:rPr lang="en-US" dirty="0"/>
              <a:t>Candidate MGL=[3,4,5]</a:t>
            </a:r>
            <a:r>
              <a:rPr lang="en-US" dirty="0" err="1"/>
              <a:t>ms</a:t>
            </a:r>
            <a:endParaRPr lang="en-US" dirty="0"/>
          </a:p>
          <a:p>
            <a:pPr lvl="1"/>
            <a:r>
              <a:rPr lang="en-US" dirty="0"/>
              <a:t>Candidate MGRP=[20]</a:t>
            </a:r>
            <a:r>
              <a:rPr lang="en-US" dirty="0" err="1"/>
              <a:t>ms</a:t>
            </a:r>
            <a:endParaRPr lang="en-US" dirty="0"/>
          </a:p>
          <a:p>
            <a:pPr lvl="1"/>
            <a:r>
              <a:rPr lang="en-US" dirty="0"/>
              <a:t>Other MGRP and ML is not precluded</a:t>
            </a:r>
          </a:p>
          <a:p>
            <a:pPr lvl="1"/>
            <a:r>
              <a:rPr lang="en-US" dirty="0"/>
              <a:t>Not to add the additional shorter MGRP and/or MGL is also an option</a:t>
            </a:r>
          </a:p>
          <a:p>
            <a:r>
              <a:rPr lang="en-US" dirty="0"/>
              <a:t>Final selection of MGL and MGRP is expected in RAN4#84bis</a:t>
            </a:r>
          </a:p>
          <a:p>
            <a:pPr lvl="1"/>
            <a:r>
              <a:rPr lang="en-US" dirty="0"/>
              <a:t>Shorter MGL can be applicable to NSA, SA or both</a:t>
            </a:r>
          </a:p>
          <a:p>
            <a:pPr lvl="1"/>
            <a:r>
              <a:rPr lang="en-US" dirty="0"/>
              <a:t>Shorter MGL can be applicable to sub 6GHz, mm-wave or both</a:t>
            </a:r>
          </a:p>
          <a:p>
            <a:pPr lvl="1"/>
            <a:r>
              <a:rPr lang="en-US" dirty="0"/>
              <a:t>Shorter MGRP can be applicable to NSA, SA or both</a:t>
            </a:r>
          </a:p>
          <a:p>
            <a:pPr lvl="1"/>
            <a:r>
              <a:rPr lang="en-US" dirty="0"/>
              <a:t>Shorter MGRP can be applicable to sub 6HGz, mm-wave or both</a:t>
            </a:r>
          </a:p>
          <a:p>
            <a:r>
              <a:rPr lang="en-US" dirty="0"/>
              <a:t>Interested companies should provide further details such as the advantage/disadvantages for shorter ML/MGRP, operation of LTE measurements with shorter MGL/MGRP (if requirements for LTE measurement will be specified), considerations on whether shorter MGL/MGRP applies to SA, NSA or both, considerations on whether shorter MGL/MGRP applies to sub 6GHz, mm-wave or both. Other analysis is not precluded</a:t>
            </a:r>
          </a:p>
          <a:p>
            <a:r>
              <a:rPr lang="en-US" dirty="0"/>
              <a:t>RAN2 needs to be informed of RAN4 findings on measurement gap pattern to complete their work</a:t>
            </a:r>
          </a:p>
        </p:txBody>
      </p:sp>
    </p:spTree>
    <p:extLst>
      <p:ext uri="{BB962C8B-B14F-4D97-AF65-F5344CB8AC3E}">
        <p14:creationId xmlns:p14="http://schemas.microsoft.com/office/powerpoint/2010/main" val="3836102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14106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Need for intra-frequency measurement gap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9064"/>
            <a:ext cx="10515600" cy="4956228"/>
          </a:xfrm>
        </p:spPr>
        <p:txBody>
          <a:bodyPr>
            <a:normAutofit fontScale="55000" lnSpcReduction="20000"/>
          </a:bodyPr>
          <a:lstStyle/>
          <a:p>
            <a:r>
              <a:rPr lang="en-US" sz="4200" dirty="0"/>
              <a:t>It was agreed (R4-1707424) that there are 3 categories of measurement</a:t>
            </a:r>
          </a:p>
          <a:p>
            <a:pPr lvl="1"/>
            <a:r>
              <a:rPr lang="en-US" sz="4200" dirty="0"/>
              <a:t>Intra-frequency measurement without measurement gap</a:t>
            </a:r>
            <a:endParaRPr lang="en-GB" sz="4200" dirty="0"/>
          </a:p>
          <a:p>
            <a:pPr lvl="1"/>
            <a:r>
              <a:rPr lang="en-US" sz="4200" dirty="0"/>
              <a:t>Intra-frequency measurement with measurement gap</a:t>
            </a:r>
            <a:endParaRPr lang="en-GB" sz="4200" dirty="0"/>
          </a:p>
          <a:p>
            <a:pPr lvl="1"/>
            <a:r>
              <a:rPr lang="en-US" sz="4200" dirty="0"/>
              <a:t>Inter-frequency measurement</a:t>
            </a:r>
          </a:p>
          <a:p>
            <a:r>
              <a:rPr lang="en-US" dirty="0"/>
              <a:t>Corresponding definitions of intra and interfrequency measurement were also agreed</a:t>
            </a:r>
          </a:p>
          <a:p>
            <a:r>
              <a:rPr lang="en-US" dirty="0"/>
              <a:t>Following use cases are agreed for measurement  gap from RAN4 requirement point of view</a:t>
            </a:r>
          </a:p>
          <a:p>
            <a:pPr lvl="1"/>
            <a:r>
              <a:rPr lang="en-US" dirty="0"/>
              <a:t>To enable UE to perform intrafrequency measurement when the SSB to be measured is not within the active bandwidth part</a:t>
            </a:r>
          </a:p>
          <a:p>
            <a:pPr lvl="1"/>
            <a:r>
              <a:rPr lang="en-US" dirty="0"/>
              <a:t>To enable UE perform to RX beamforming in a different direction than the serving cell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3600" dirty="0">
                <a:solidFill>
                  <a:srgbClr val="FF0000"/>
                </a:solidFill>
              </a:rPr>
              <a:t>FFS for the use cases related to:</a:t>
            </a:r>
          </a:p>
          <a:p>
            <a:pPr marL="685800" lvl="2">
              <a:spcBef>
                <a:spcPts val="1000"/>
              </a:spcBef>
            </a:pPr>
            <a:r>
              <a:rPr lang="en-US" altLang="zh-CN" sz="3200" dirty="0">
                <a:solidFill>
                  <a:srgbClr val="FF0000"/>
                </a:solidFill>
              </a:rPr>
              <a:t>To enable  UE to perform </a:t>
            </a:r>
            <a:r>
              <a:rPr lang="en-US" altLang="zh-CN" sz="3200" dirty="0" err="1">
                <a:solidFill>
                  <a:srgbClr val="FF0000"/>
                </a:solidFill>
              </a:rPr>
              <a:t>intrafrequency</a:t>
            </a:r>
            <a:r>
              <a:rPr lang="en-US" altLang="zh-CN" sz="3200" dirty="0">
                <a:solidFill>
                  <a:srgbClr val="FF0000"/>
                </a:solidFill>
              </a:rPr>
              <a:t> measurement using a different sub carrier spacing than the serving cell PDCCH/PDSCH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Interested companies are invited to analyze</a:t>
            </a:r>
          </a:p>
          <a:p>
            <a:pPr lvl="1"/>
            <a:r>
              <a:rPr lang="en-US" dirty="0"/>
              <a:t>The need for measurement gaps for the additional use cases</a:t>
            </a:r>
          </a:p>
          <a:p>
            <a:pPr lvl="1"/>
            <a:r>
              <a:rPr lang="en-US" dirty="0"/>
              <a:t>Any corresponding impacts such as UE capabilities to allow the </a:t>
            </a:r>
            <a:r>
              <a:rPr lang="en-US" dirty="0" err="1"/>
              <a:t>gNB</a:t>
            </a:r>
            <a:r>
              <a:rPr lang="en-US" dirty="0"/>
              <a:t> to correctly configure measurement gaps as needed</a:t>
            </a:r>
          </a:p>
          <a:p>
            <a:pPr lvl="1"/>
            <a:r>
              <a:rPr lang="en-US" dirty="0"/>
              <a:t>Switching times to be assumed by RAN4 for each of the measurement gap use cases</a:t>
            </a:r>
          </a:p>
          <a:p>
            <a:r>
              <a:rPr lang="en-US" dirty="0"/>
              <a:t>The target is to complete the analysis by RAN4#84bis</a:t>
            </a:r>
          </a:p>
          <a:p>
            <a:r>
              <a:rPr lang="en-US" dirty="0"/>
              <a:t>RAN2 needs to be informed of any additional UE capabilities which may be necessary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7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Measurement of multiple frequency layers with gap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Gap design in NR needs to support measurement of intrafrequency layers (for cases where gap is needed) and multiple interfrequency layers</a:t>
            </a:r>
          </a:p>
          <a:p>
            <a:r>
              <a:rPr lang="en-US" dirty="0"/>
              <a:t>RAN4 should decide the approach in RAN4#84bis</a:t>
            </a:r>
          </a:p>
          <a:p>
            <a:pPr lvl="1"/>
            <a:r>
              <a:rPr lang="en-US" dirty="0"/>
              <a:t>Option 1 : </a:t>
            </a:r>
            <a:r>
              <a:rPr lang="en-GB" dirty="0"/>
              <a:t>NW will configure a single uniform periodic measurement gap pattern to cover the union of SMTC of different frequency layers</a:t>
            </a:r>
          </a:p>
          <a:p>
            <a:pPr lvl="1"/>
            <a:r>
              <a:rPr lang="en-GB" dirty="0"/>
              <a:t>Option 2 : NW will configure multiple measurement gap patterns to cover SMTC of different frequency layers. </a:t>
            </a:r>
          </a:p>
          <a:p>
            <a:pPr lvl="2"/>
            <a:r>
              <a:rPr lang="en-GB" dirty="0"/>
              <a:t>Option 2a : Gap pattern per frequency layer</a:t>
            </a:r>
          </a:p>
          <a:p>
            <a:pPr lvl="2"/>
            <a:r>
              <a:rPr lang="en-GB" dirty="0"/>
              <a:t>Option 2b: Gap pattern per SMTC group</a:t>
            </a:r>
          </a:p>
          <a:p>
            <a:pPr lvl="2"/>
            <a:r>
              <a:rPr lang="en-GB" dirty="0"/>
              <a:t>Option 2c: Gap pattern per frequency range (</a:t>
            </a:r>
            <a:r>
              <a:rPr lang="en-GB" dirty="0" err="1"/>
              <a:t>eg</a:t>
            </a:r>
            <a:r>
              <a:rPr lang="en-GB" dirty="0"/>
              <a:t>. sub 6Ghz, mm-wave) </a:t>
            </a:r>
          </a:p>
          <a:p>
            <a:pPr lvl="1"/>
            <a:r>
              <a:rPr lang="en-GB" dirty="0"/>
              <a:t>Option 3 : NW will configure a single non-uniform periodic measurement gap pattern to cover the SMTC of different frequency layers</a:t>
            </a:r>
          </a:p>
          <a:p>
            <a:pPr lvl="1"/>
            <a:r>
              <a:rPr lang="en-GB" dirty="0"/>
              <a:t>Option 4 : Other option is not precluded</a:t>
            </a:r>
          </a:p>
          <a:p>
            <a:r>
              <a:rPr lang="en-US" dirty="0"/>
              <a:t>RAN2 needs to be informed of RAN4 findings on measurement gap for multiple frequency layers to complete their work</a:t>
            </a:r>
          </a:p>
          <a:p>
            <a:r>
              <a:rPr lang="en-GB" dirty="0"/>
              <a:t>RAN4 will define suitable requirements for multiple layer monitoring using gaps (intra and inter) based on the outcome</a:t>
            </a:r>
          </a:p>
        </p:txBody>
      </p:sp>
    </p:spTree>
    <p:extLst>
      <p:ext uri="{BB962C8B-B14F-4D97-AF65-F5344CB8AC3E}">
        <p14:creationId xmlns:p14="http://schemas.microsoft.com/office/powerpoint/2010/main" val="3399644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738</Words>
  <Application>Microsoft Office PowerPoint</Application>
  <PresentationFormat>Widescreen</PresentationFormat>
  <Paragraphs>64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等线</vt:lpstr>
      <vt:lpstr>Office Theme</vt:lpstr>
      <vt:lpstr>Way forward for NR measurement gaps</vt:lpstr>
      <vt:lpstr>Measurement gap pattern</vt:lpstr>
      <vt:lpstr>Need for intra-frequency measurement gap</vt:lpstr>
      <vt:lpstr>Measurement of multiple frequency layers with gap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NR measurement gaps</dc:title>
  <dc:creator>Christopher Callender</dc:creator>
  <cp:lastModifiedBy>Christopher Callender</cp:lastModifiedBy>
  <cp:revision>19</cp:revision>
  <dcterms:created xsi:type="dcterms:W3CDTF">2017-09-19T20:21:30Z</dcterms:created>
  <dcterms:modified xsi:type="dcterms:W3CDTF">2017-09-20T23:08:09Z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1505867587</vt:lpwstr>
  </property>
</Properties>
</file>