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7" r:id="rId3"/>
    <p:sldId id="290" r:id="rId4"/>
    <p:sldId id="285" r:id="rId5"/>
  </p:sldIdLst>
  <p:sldSz cx="9144000" cy="6858000" type="screen4x3"/>
  <p:notesSz cx="6858000" cy="9144000"/>
  <p:custDataLst>
    <p:tags r:id="rId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WH" lastIdx="2" clrIdx="1">
    <p:extLst>
      <p:ext uri="{19B8F6BF-5375-455C-9EA6-DF929625EA0E}">
        <p15:presenceInfo xmlns:p15="http://schemas.microsoft.com/office/powerpoint/2012/main" userId="Thorsten Herte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95"/>
    <p:restoredTop sz="94660"/>
  </p:normalViewPr>
  <p:slideViewPr>
    <p:cSldViewPr>
      <p:cViewPr varScale="1">
        <p:scale>
          <a:sx n="100" d="100"/>
          <a:sy n="100" d="100"/>
        </p:scale>
        <p:origin x="965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9/21/2017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NR MU and test tolerance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187624" y="3781669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CATR, Intel </a:t>
            </a:r>
            <a:r>
              <a:rPr lang="en-US" altLang="zh-CN" dirty="0" smtClean="0">
                <a:solidFill>
                  <a:schemeClr val="tx1"/>
                </a:solidFill>
              </a:rPr>
              <a:t>Corporation</a:t>
            </a:r>
            <a:r>
              <a:rPr lang="en-US" altLang="zh-CN" dirty="0" smtClean="0">
                <a:solidFill>
                  <a:schemeClr val="tx1"/>
                </a:solidFill>
              </a:rPr>
              <a:t>,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err="1">
                <a:solidFill>
                  <a:schemeClr val="tx1"/>
                </a:solidFill>
              </a:rPr>
              <a:t>Keysight</a:t>
            </a:r>
            <a:r>
              <a:rPr lang="en-US" altLang="zh-CN" dirty="0">
                <a:solidFill>
                  <a:schemeClr val="tx1"/>
                </a:solidFill>
              </a:rPr>
              <a:t> Technologies, Rohde &amp; Schwarz, </a:t>
            </a:r>
            <a:r>
              <a:rPr lang="en-US" altLang="zh-CN" dirty="0" smtClean="0">
                <a:solidFill>
                  <a:schemeClr val="tx1"/>
                </a:solidFill>
              </a:rPr>
              <a:t>Anritsu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</a:t>
            </a:r>
            <a:r>
              <a:rPr lang="en-GB" altLang="zh-CN" sz="1800" b="1" dirty="0" smtClean="0"/>
              <a:t>NR#3</a:t>
            </a:r>
            <a:r>
              <a:rPr lang="en-GB" altLang="zh-CN" sz="1800" b="1" dirty="0"/>
              <a:t>	                                             </a:t>
            </a:r>
            <a:r>
              <a:rPr lang="en-GB" altLang="zh-CN" sz="1800" b="1" dirty="0" smtClean="0"/>
              <a:t>                    R4-17</a:t>
            </a:r>
            <a:r>
              <a:rPr lang="en-US" altLang="zh-CN" sz="1800" b="1" dirty="0" smtClean="0"/>
              <a:t>09753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Nagoya</a:t>
            </a:r>
            <a:r>
              <a:rPr lang="en-US" altLang="zh-CN" sz="1800" b="1" dirty="0"/>
              <a:t>, Japan 18 – 21 September, </a:t>
            </a:r>
            <a:r>
              <a:rPr lang="en-US" altLang="zh-CN" sz="1800" b="1" dirty="0" smtClean="0"/>
              <a:t>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3.6.2.2</a:t>
            </a:r>
            <a:endParaRPr lang="zh-CN" altLang="zh-CN" sz="1800" b="1" dirty="0" smtClean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Approval</a:t>
            </a:r>
            <a:endParaRPr lang="zh-CN" altLang="zh-CN" sz="1800" b="1" i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11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GB" dirty="0" err="1"/>
              <a:t>D</a:t>
            </a:r>
            <a:r>
              <a:rPr lang="en-GB" dirty="0" err="1" smtClean="0"/>
              <a:t>ownscope</a:t>
            </a:r>
            <a:r>
              <a:rPr lang="en-GB" dirty="0" smtClean="0"/>
              <a:t> for UE RF MU</a:t>
            </a:r>
            <a:endParaRPr lang="en-GB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89451" y="1417638"/>
            <a:ext cx="8867328" cy="4925144"/>
          </a:xfrm>
        </p:spPr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The group will study the MUs as part of this SI at the highest frequency of the agreed range 2 frequency range, i.e., 43.5GHz (assumed to be the worst cases</a:t>
            </a:r>
            <a:r>
              <a:rPr lang="en-US" altLang="zh-CN" sz="2400" dirty="0" smtClean="0"/>
              <a:t>)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It is agreed </a:t>
            </a:r>
            <a:r>
              <a:rPr lang="en-US" altLang="zh-CN" sz="2400" dirty="0"/>
              <a:t>to RSS the standard uncertainties (1-sigma) in </a:t>
            </a:r>
            <a:r>
              <a:rPr lang="en-US" altLang="zh-CN" sz="2400" dirty="0" smtClean="0"/>
              <a:t>dB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It is agreed </a:t>
            </a:r>
            <a:r>
              <a:rPr lang="en-US" altLang="en-US" sz="2400" dirty="0"/>
              <a:t>to </a:t>
            </a:r>
            <a:r>
              <a:rPr lang="en-US" altLang="en-US" sz="2400" dirty="0" smtClean="0"/>
              <a:t>consider only </a:t>
            </a:r>
            <a:r>
              <a:rPr lang="en-US" altLang="en-US" sz="2400" dirty="0"/>
              <a:t>traditional max </a:t>
            </a:r>
            <a:r>
              <a:rPr lang="en-US" altLang="en-US" sz="2400" dirty="0" smtClean="0"/>
              <a:t>output power[TRP/EIRP] </a:t>
            </a:r>
            <a:r>
              <a:rPr lang="en-US" altLang="en-US" sz="2400" dirty="0"/>
              <a:t>and REFSENS </a:t>
            </a:r>
            <a:r>
              <a:rPr lang="en-US" altLang="en-US" sz="2400" dirty="0" smtClean="0"/>
              <a:t>[TRS/EIS] OTA </a:t>
            </a:r>
            <a:r>
              <a:rPr lang="en-US" altLang="en-US" sz="2400" dirty="0"/>
              <a:t>MUs as part of this SI. </a:t>
            </a:r>
            <a:endParaRPr lang="en-US" altLang="en-US" sz="2400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The </a:t>
            </a:r>
            <a:r>
              <a:rPr lang="en-US" altLang="en-US" sz="2400" dirty="0"/>
              <a:t>MU assumptions of this SI are based on a smartphone DUT </a:t>
            </a:r>
            <a:r>
              <a:rPr lang="en-US" altLang="en-US" sz="2400" dirty="0" smtClean="0"/>
              <a:t>[RAN4 #82bis R4-1704396] with </a:t>
            </a:r>
            <a:r>
              <a:rPr lang="en-US" altLang="en-US" sz="2400" dirty="0"/>
              <a:t>max quiet zone size of 15cm in </a:t>
            </a:r>
            <a:r>
              <a:rPr lang="en-US" altLang="en-US" sz="2400" dirty="0" smtClean="0"/>
              <a:t>diameter</a:t>
            </a:r>
          </a:p>
        </p:txBody>
      </p:sp>
    </p:spTree>
    <p:extLst>
      <p:ext uri="{BB962C8B-B14F-4D97-AF65-F5344CB8AC3E}">
        <p14:creationId xmlns:p14="http://schemas.microsoft.com/office/powerpoint/2010/main" val="3494595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MU for NR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MU budget table</a:t>
            </a:r>
            <a:endParaRPr lang="en-US" altLang="zh-CN" sz="2500" dirty="0" smtClean="0"/>
          </a:p>
          <a:p>
            <a:pPr lvl="1"/>
            <a:r>
              <a:rPr lang="en-US" altLang="zh-CN" sz="2000" dirty="0"/>
              <a:t>Companies are required to </a:t>
            </a:r>
            <a:r>
              <a:rPr lang="en-US" altLang="zh-CN" sz="2000" dirty="0" smtClean="0"/>
              <a:t>document </a:t>
            </a:r>
            <a:r>
              <a:rPr lang="en-US" altLang="zh-CN" sz="2000" dirty="0"/>
              <a:t>the measurement </a:t>
            </a:r>
            <a:r>
              <a:rPr lang="en-US" altLang="zh-CN" sz="2000" dirty="0" smtClean="0"/>
              <a:t>setup, test procedures, calculation details, and underlying </a:t>
            </a:r>
            <a:r>
              <a:rPr lang="en-US" altLang="zh-CN" sz="2000" dirty="0"/>
              <a:t>assumptions when example values are provided</a:t>
            </a:r>
            <a:r>
              <a:rPr lang="en-US" altLang="zh-CN" sz="2000" dirty="0" smtClean="0"/>
              <a:t>.</a:t>
            </a:r>
          </a:p>
          <a:p>
            <a:pPr lvl="1"/>
            <a:r>
              <a:rPr lang="en-US" altLang="zh-CN" sz="2000" dirty="0" smtClean="0"/>
              <a:t>The MU elements in the approved WF [R4-1706848] are the starting point for MU budget table.</a:t>
            </a:r>
            <a:endParaRPr lang="en-US" altLang="zh-CN" sz="2000" dirty="0"/>
          </a:p>
          <a:p>
            <a:r>
              <a:rPr lang="en-GB" altLang="zh-CN" sz="2800" dirty="0"/>
              <a:t>Quite zone characterization</a:t>
            </a:r>
          </a:p>
          <a:p>
            <a:pPr lvl="1"/>
            <a:r>
              <a:rPr lang="en-US" altLang="zh-CN" sz="2000" dirty="0" smtClean="0"/>
              <a:t>A procedure for Quality of Quiet Zone is required. The procedure outlined in [R4-1709810] is used as a starting point.</a:t>
            </a:r>
            <a:endParaRPr lang="en-US" altLang="zh-CN" sz="2000" dirty="0"/>
          </a:p>
          <a:p>
            <a:endParaRPr lang="en-US" altLang="zh-CN" sz="2500" dirty="0" smtClean="0"/>
          </a:p>
          <a:p>
            <a:endParaRPr lang="en-US" altLang="zh-CN" sz="2500" dirty="0"/>
          </a:p>
          <a:p>
            <a:endParaRPr lang="en-US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1148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Next steps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Goal for </a:t>
            </a:r>
            <a:r>
              <a:rPr lang="en-US" altLang="zh-CN" sz="2400" dirty="0" smtClean="0"/>
              <a:t>RAN4#84bis</a:t>
            </a:r>
            <a:endParaRPr lang="en-US" altLang="zh-CN" sz="2400" dirty="0"/>
          </a:p>
          <a:p>
            <a:pPr lvl="1"/>
            <a:r>
              <a:rPr lang="en-US" altLang="zh-CN" sz="2000" dirty="0" smtClean="0"/>
              <a:t>Finalize the Quality of quiet zone procedure </a:t>
            </a:r>
          </a:p>
          <a:p>
            <a:pPr lvl="1"/>
            <a:r>
              <a:rPr lang="en-US" altLang="zh-CN" sz="2000" dirty="0" smtClean="0"/>
              <a:t>Finalize </a:t>
            </a:r>
            <a:r>
              <a:rPr lang="en-US" altLang="zh-CN" sz="2000" dirty="0"/>
              <a:t>the MU </a:t>
            </a:r>
            <a:r>
              <a:rPr lang="en-US" altLang="zh-CN" sz="2000" dirty="0" smtClean="0"/>
              <a:t>elements for </a:t>
            </a:r>
            <a:r>
              <a:rPr lang="en-US" altLang="zh-CN" sz="2000" dirty="0"/>
              <a:t>EIRP/EIS and </a:t>
            </a:r>
            <a:r>
              <a:rPr lang="en-US" altLang="zh-CN" sz="2000" dirty="0" smtClean="0"/>
              <a:t>TRP/TRS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Goal </a:t>
            </a:r>
            <a:r>
              <a:rPr lang="en-US" altLang="zh-CN" sz="2400" dirty="0"/>
              <a:t>for RAN4#85</a:t>
            </a:r>
          </a:p>
          <a:p>
            <a:pPr lvl="1"/>
            <a:r>
              <a:rPr lang="en-US" altLang="zh-CN" sz="2000" dirty="0"/>
              <a:t>Provide estimates for </a:t>
            </a:r>
            <a:r>
              <a:rPr lang="en-US" altLang="zh-CN" sz="2000" dirty="0" smtClean="0"/>
              <a:t>all </a:t>
            </a:r>
            <a:r>
              <a:rPr lang="en-US" altLang="zh-CN" sz="2000" dirty="0"/>
              <a:t>MU </a:t>
            </a:r>
            <a:r>
              <a:rPr lang="en-US" altLang="zh-CN" sz="2000" dirty="0" smtClean="0"/>
              <a:t>elements </a:t>
            </a:r>
          </a:p>
          <a:p>
            <a:pPr lvl="1"/>
            <a:r>
              <a:rPr lang="en-US" altLang="zh-CN" sz="2000" dirty="0" smtClean="0"/>
              <a:t>Finalize MU budget for the agreed requirements</a:t>
            </a:r>
            <a:endParaRPr lang="en-US" altLang="zh-CN" sz="2400" dirty="0"/>
          </a:p>
          <a:p>
            <a:pPr marL="0" indent="0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3043758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241</Words>
  <Application>Microsoft Office PowerPoint</Application>
  <PresentationFormat>全屏显示(4:3)</PresentationFormat>
  <Paragraphs>29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主题</vt:lpstr>
      <vt:lpstr>WF on NR MU and test tolerance</vt:lpstr>
      <vt:lpstr>Downscope for UE RF MU</vt:lpstr>
      <vt:lpstr>MU for NR</vt:lpstr>
      <vt:lpstr>Next steps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WRX</cp:lastModifiedBy>
  <cp:revision>691</cp:revision>
  <dcterms:created xsi:type="dcterms:W3CDTF">2016-04-12T20:58:18Z</dcterms:created>
  <dcterms:modified xsi:type="dcterms:W3CDTF">2017-09-21T05:04:06Z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</Properties>
</file>