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8" r:id="rId2"/>
    <p:sldId id="272" r:id="rId3"/>
    <p:sldId id="281" r:id="rId4"/>
    <p:sldId id="285" r:id="rId5"/>
    <p:sldId id="286" r:id="rId6"/>
    <p:sldId id="282" r:id="rId7"/>
    <p:sldId id="287" r:id="rId8"/>
    <p:sldId id="283" r:id="rId9"/>
    <p:sldId id="289" r:id="rId10"/>
  </p:sldIdLst>
  <p:sldSz cx="9144000" cy="5143500" type="screen16x9"/>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autoAdjust="0"/>
    <p:restoredTop sz="94660"/>
  </p:normalViewPr>
  <p:slideViewPr>
    <p:cSldViewPr snapToGrid="0">
      <p:cViewPr>
        <p:scale>
          <a:sx n="100" d="100"/>
          <a:sy n="100" d="100"/>
        </p:scale>
        <p:origin x="-52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66FB8FCF-A5F7-4ED4-9A16-587780C65D49}" type="datetimeFigureOut">
              <a:rPr kumimoji="1" lang="ja-JP" altLang="en-US" smtClean="0"/>
              <a:t>2017/9/11</a:t>
            </a:fld>
            <a:endParaRPr kumimoji="1" lang="ja-JP" altLang="en-US"/>
          </a:p>
        </p:txBody>
      </p:sp>
      <p:sp>
        <p:nvSpPr>
          <p:cNvPr id="4" name="スライド イメージ プレースホルダー 3"/>
          <p:cNvSpPr>
            <a:spLocks noGrp="1" noRot="1" noChangeAspect="1"/>
          </p:cNvSpPr>
          <p:nvPr>
            <p:ph type="sldImg" idx="2"/>
          </p:nvPr>
        </p:nvSpPr>
        <p:spPr>
          <a:xfrm>
            <a:off x="342900" y="696913"/>
            <a:ext cx="6197600" cy="34861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8975" y="4416425"/>
            <a:ext cx="5505450" cy="4183063"/>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AF70D4D9-52B0-49AB-83A4-1CEB993B2D36}" type="slidenum">
              <a:rPr kumimoji="1" lang="ja-JP" altLang="en-US" smtClean="0"/>
              <a:t>‹#›</a:t>
            </a:fld>
            <a:endParaRPr kumimoji="1" lang="ja-JP" altLang="en-US"/>
          </a:p>
        </p:txBody>
      </p:sp>
    </p:spTree>
    <p:extLst>
      <p:ext uri="{BB962C8B-B14F-4D97-AF65-F5344CB8AC3E}">
        <p14:creationId xmlns:p14="http://schemas.microsoft.com/office/powerpoint/2010/main" val="20908838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3D1870-FD74-4BAE-AC86-E55B459037A1}" type="datetime1">
              <a:rPr lang="en-US" altLang="ja-JP" smtClean="0"/>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10854-2671-4AC2-8F09-152FFF150F35}" type="datetime1">
              <a:rPr lang="en-US" altLang="ja-JP" smtClean="0"/>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D7676E-931C-4126-A08F-550238FDE773}" type="datetime1">
              <a:rPr lang="en-US" altLang="ja-JP" smtClean="0"/>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D70D7F3-F114-46D5-9B69-D774F7BEC792}" type="datetime1">
              <a:rPr lang="en-US" altLang="ja-JP" smtClean="0"/>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96E12-B676-4A54-A50D-EA3223D4BAE8}" type="datetime1">
              <a:rPr lang="en-US" altLang="ja-JP" smtClean="0"/>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D08707E-CCDD-4641-AF66-02694AEE5E7D}" type="datetime1">
              <a:rPr lang="en-US" altLang="ja-JP" smtClean="0"/>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193405-CF07-4355-B271-AB2B16BDB34D}" type="datetime1">
              <a:rPr lang="en-US" altLang="ja-JP" smtClean="0"/>
              <a:t>9/11/2017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9CD6495-4B46-41BB-A15B-B8B06700AEBB}" type="datetime1">
              <a:rPr lang="en-US" altLang="ja-JP" smtClean="0"/>
              <a:t>9/11/2017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EA89C-2DE5-40B9-B4F4-67CDC9581048}" type="datetime1">
              <a:rPr lang="en-US" altLang="ja-JP" smtClean="0"/>
              <a:t>9/11/2017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BF5025-C054-42C4-87E2-5A4EB3586BCE}" type="datetime1">
              <a:rPr lang="en-US" altLang="ja-JP" smtClean="0"/>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D0D37E-3177-47BE-B84B-042F9A90959D}" type="datetime1">
              <a:rPr lang="en-US" altLang="ja-JP" smtClean="0"/>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A6ECBC2-9707-4F7D-93E3-F749B207E7B3}" type="datetime1">
              <a:rPr lang="en-US" altLang="ja-JP" smtClean="0"/>
              <a:t>9/11/2017</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2244" y="235362"/>
            <a:ext cx="8621853" cy="707886"/>
          </a:xfrm>
          <a:prstGeom prst="rect">
            <a:avLst/>
          </a:prstGeom>
        </p:spPr>
        <p:txBody>
          <a:bodyPr wrap="square" numCol="1">
            <a:spAutoFit/>
          </a:bodyPr>
          <a:lstStyle/>
          <a:p>
            <a:pPr>
              <a:tabLst>
                <a:tab pos="4590574" algn="r"/>
              </a:tabLst>
            </a:pPr>
            <a:r>
              <a:rPr lang="de-DE" sz="2000" b="1" dirty="0" smtClean="0">
                <a:latin typeface="Arial" panose="020B0604020202020204" pitchFamily="34" charset="0"/>
                <a:ea typeface="Times New Roman" panose="02020603050405020304" pitchFamily="18" charset="0"/>
                <a:cs typeface="Arial" panose="020B0604020202020204" pitchFamily="34" charset="0"/>
              </a:rPr>
              <a:t>3GPP TSG-RAN WG4 Meeting NR ad-hoc#3		         R4-170</a:t>
            </a:r>
            <a:r>
              <a:rPr lang="en-US" altLang="ja-JP" sz="2000" b="1" dirty="0" smtClean="0">
                <a:latin typeface="Arial" panose="020B0604020202020204" pitchFamily="34" charset="0"/>
                <a:ea typeface="Times New Roman" panose="02020603050405020304" pitchFamily="18" charset="0"/>
                <a:cs typeface="Arial" panose="020B0604020202020204" pitchFamily="34" charset="0"/>
              </a:rPr>
              <a:t>9439</a:t>
            </a:r>
            <a:r>
              <a:rPr lang="de-DE" sz="2000" b="1" dirty="0" smtClean="0">
                <a:latin typeface="Arial" panose="020B0604020202020204" pitchFamily="34" charset="0"/>
                <a:ea typeface="Times New Roman" panose="02020603050405020304" pitchFamily="18" charset="0"/>
                <a:cs typeface="Arial" panose="020B0604020202020204" pitchFamily="34" charset="0"/>
              </a:rPr>
              <a:t/>
            </a:r>
            <a:br>
              <a:rPr lang="de-DE" sz="2000" b="1" dirty="0" smtClean="0">
                <a:latin typeface="Arial" panose="020B0604020202020204" pitchFamily="34" charset="0"/>
                <a:ea typeface="Times New Roman" panose="02020603050405020304" pitchFamily="18" charset="0"/>
                <a:cs typeface="Arial" panose="020B0604020202020204" pitchFamily="34" charset="0"/>
              </a:rPr>
            </a:br>
            <a:r>
              <a:rPr lang="fi-FI" altLang="ja-JP" sz="2000" b="1" dirty="0">
                <a:latin typeface="Arial" panose="020B0604020202020204" pitchFamily="34" charset="0"/>
                <a:cs typeface="Arial" panose="020B0604020202020204" pitchFamily="34" charset="0"/>
              </a:rPr>
              <a:t>Nagoya, Japan, 18 - 21 Sep, 2017</a:t>
            </a:r>
            <a:endParaRPr lang="en-US" sz="2000" b="1" dirty="0">
              <a:latin typeface="Arial" panose="020B0604020202020204" pitchFamily="34" charset="0"/>
              <a:cs typeface="Arial" panose="020B0604020202020204" pitchFamily="34" charset="0"/>
            </a:endParaRPr>
          </a:p>
        </p:txBody>
      </p:sp>
      <p:sp>
        <p:nvSpPr>
          <p:cNvPr id="8" name="Rectangle 7"/>
          <p:cNvSpPr/>
          <p:nvPr/>
        </p:nvSpPr>
        <p:spPr>
          <a:xfrm>
            <a:off x="274925" y="934095"/>
            <a:ext cx="8312027" cy="946413"/>
          </a:xfrm>
          <a:prstGeom prst="rect">
            <a:avLst/>
          </a:prstGeom>
        </p:spPr>
        <p:txBody>
          <a:bodyPr wrap="square">
            <a:spAutoFit/>
          </a:bodyPr>
          <a:lstStyle/>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Agenda item:	</a:t>
            </a:r>
            <a:r>
              <a:rPr lang="en-US" altLang="ja-JP" sz="2400" b="1" dirty="0" smtClean="0">
                <a:latin typeface="Arial" panose="020B0604020202020204" pitchFamily="34" charset="0"/>
                <a:ea typeface="Times New Roman" panose="02020603050405020304" pitchFamily="18" charset="0"/>
                <a:cs typeface="Times New Roman" panose="02020603050405020304" pitchFamily="18" charset="0"/>
              </a:rPr>
              <a:t>3.3.4.2.1</a:t>
            </a:r>
            <a:endParaRPr lang="en-US" sz="1600" b="1" dirty="0" smtClean="0">
              <a:latin typeface="Times New Roman" panose="02020603050405020304" pitchFamily="18" charset="0"/>
              <a:ea typeface="Times New Roman" panose="02020603050405020304" pitchFamily="18" charset="0"/>
            </a:endParaRPr>
          </a:p>
          <a:p>
            <a:pPr marL="1257300" marR="0" indent="-1257300">
              <a:spcBef>
                <a:spcPts val="0"/>
              </a:spcBef>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Document for:	Approval</a:t>
            </a:r>
            <a:endParaRPr lang="en-US" sz="1600" b="1"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99387" y="1771940"/>
            <a:ext cx="8312027" cy="3023905"/>
          </a:xfrm>
          <a:prstGeom prst="rect">
            <a:avLst/>
          </a:prstGeom>
        </p:spPr>
        <p:txBody>
          <a:bodyPr wrap="square">
            <a:spAutoFit/>
          </a:bodyPr>
          <a:lstStyle/>
          <a:p>
            <a:pPr algn="ctr">
              <a:spcAft>
                <a:spcPts val="900"/>
              </a:spcAft>
              <a:tabLst>
                <a:tab pos="1260475" algn="l"/>
              </a:tabLst>
            </a:pPr>
            <a:endParaRPr lang="en-US" sz="4000" b="1" dirty="0" smtClean="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600" b="1" dirty="0">
                <a:latin typeface="Arial" panose="020B0604020202020204" pitchFamily="34" charset="0"/>
                <a:ea typeface="Times New Roman" panose="02020603050405020304" pitchFamily="18" charset="0"/>
                <a:cs typeface="Times New Roman" panose="02020603050405020304" pitchFamily="18" charset="0"/>
              </a:rPr>
              <a:t>MSD studies for Band 18 + n77 and Band 18 + n78</a:t>
            </a:r>
            <a:endParaRPr lang="en-US" sz="20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KDDI Corporation</a:t>
            </a:r>
            <a:endParaRPr lang="en-US" sz="2000" b="1" dirty="0">
              <a:effectLst/>
              <a:latin typeface="Times New Roman" panose="02020603050405020304" pitchFamily="18" charset="0"/>
              <a:ea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fld id="{625556CC-E737-452A-8616-F5E2FE961FA4}" type="slidenum">
              <a:rPr lang="en-US" smtClean="0"/>
              <a:t>1</a:t>
            </a:fld>
            <a:endParaRPr lang="en-US"/>
          </a:p>
        </p:txBody>
      </p:sp>
    </p:spTree>
    <p:extLst>
      <p:ext uri="{BB962C8B-B14F-4D97-AF65-F5344CB8AC3E}">
        <p14:creationId xmlns:p14="http://schemas.microsoft.com/office/powerpoint/2010/main" val="26889005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Background</a:t>
            </a:r>
            <a:endParaRPr kumimoji="1" lang="ja-JP" altLang="en-US" b="1" dirty="0"/>
          </a:p>
        </p:txBody>
      </p:sp>
      <p:sp>
        <p:nvSpPr>
          <p:cNvPr id="3" name="コンテンツ プレースホルダー 2"/>
          <p:cNvSpPr>
            <a:spLocks noGrp="1"/>
          </p:cNvSpPr>
          <p:nvPr>
            <p:ph idx="1"/>
          </p:nvPr>
        </p:nvSpPr>
        <p:spPr>
          <a:xfrm>
            <a:off x="628650" y="1517560"/>
            <a:ext cx="8210550" cy="2966822"/>
          </a:xfrm>
        </p:spPr>
        <p:txBody>
          <a:bodyPr>
            <a:normAutofit fontScale="85000" lnSpcReduction="20000"/>
          </a:bodyPr>
          <a:lstStyle/>
          <a:p>
            <a:r>
              <a:rPr kumimoji="1" lang="en-US" altLang="ja-JP" b="1" dirty="0" smtClean="0"/>
              <a:t>Co-existence studies have been started for specifying LTE-NR dual connectivity (LNDC).</a:t>
            </a:r>
          </a:p>
          <a:p>
            <a:endParaRPr kumimoji="1" lang="en-US" altLang="ja-JP" b="1" dirty="0"/>
          </a:p>
          <a:p>
            <a:r>
              <a:rPr kumimoji="1" lang="en-US" altLang="ja-JP" b="1" dirty="0" smtClean="0"/>
              <a:t>According to the studies, RAN4 has already identified that a lot of simulations would be necessary to define MSD requirements.</a:t>
            </a:r>
          </a:p>
          <a:p>
            <a:endParaRPr kumimoji="1" lang="en-US" altLang="ja-JP" b="1" dirty="0"/>
          </a:p>
          <a:p>
            <a:r>
              <a:rPr kumimoji="1" lang="en-US" altLang="ja-JP" b="1" dirty="0"/>
              <a:t>This contribution suggests how to reduce RAN4 work on MSD studies by using B18+n77 &amp;</a:t>
            </a:r>
            <a:r>
              <a:rPr kumimoji="1" lang="en-US" altLang="ja-JP" b="1" dirty="0" smtClean="0"/>
              <a:t> </a:t>
            </a:r>
            <a:r>
              <a:rPr kumimoji="1" lang="en-US" altLang="ja-JP" b="1" dirty="0"/>
              <a:t>B18+n78  </a:t>
            </a:r>
            <a:r>
              <a:rPr kumimoji="1" lang="en-US" altLang="ja-JP" b="1" dirty="0" smtClean="0"/>
              <a:t>LNDC </a:t>
            </a:r>
            <a:r>
              <a:rPr kumimoji="1" lang="en-US" altLang="ja-JP" b="1" dirty="0"/>
              <a:t>as examples</a:t>
            </a:r>
            <a:r>
              <a:rPr kumimoji="1" lang="en-US" altLang="ja-JP" b="1" dirty="0" smtClean="0"/>
              <a:t>.</a:t>
            </a:r>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2</a:t>
            </a:fld>
            <a:endParaRPr lang="en-US"/>
          </a:p>
        </p:txBody>
      </p:sp>
      <p:sp>
        <p:nvSpPr>
          <p:cNvPr id="6" name="正方形/長方形 5"/>
          <p:cNvSpPr/>
          <p:nvPr/>
        </p:nvSpPr>
        <p:spPr>
          <a:xfrm>
            <a:off x="888778" y="4519940"/>
            <a:ext cx="7369397" cy="523220"/>
          </a:xfrm>
          <a:prstGeom prst="rect">
            <a:avLst/>
          </a:prstGeom>
          <a:ln w="19050">
            <a:solidFill>
              <a:srgbClr val="FF0000"/>
            </a:solidFill>
          </a:ln>
        </p:spPr>
        <p:txBody>
          <a:bodyPr wrap="square">
            <a:spAutoFit/>
          </a:bodyPr>
          <a:lstStyle/>
          <a:p>
            <a:pPr algn="ctr"/>
            <a:r>
              <a:rPr kumimoji="1" lang="en-US" altLang="ja-JP" sz="1400" b="1" dirty="0" smtClean="0">
                <a:solidFill>
                  <a:srgbClr val="FF0000"/>
                </a:solidFill>
              </a:rPr>
              <a:t>&lt;NOTE&gt; </a:t>
            </a:r>
            <a:r>
              <a:rPr kumimoji="1" lang="en-US" altLang="ja-JP" sz="1400" b="1" dirty="0" smtClean="0">
                <a:solidFill>
                  <a:prstClr val="black"/>
                </a:solidFill>
              </a:rPr>
              <a:t>This contribution assumes dual UL case but this does not exclude possibility of specifying single UL requirements.  RAN4 should follow decision in TSG RAN#77 in Japan.</a:t>
            </a:r>
            <a:endParaRPr lang="ja-JP" altLang="en-US" sz="1400" b="1" dirty="0"/>
          </a:p>
        </p:txBody>
      </p:sp>
    </p:spTree>
    <p:extLst>
      <p:ext uri="{BB962C8B-B14F-4D97-AF65-F5344CB8AC3E}">
        <p14:creationId xmlns:p14="http://schemas.microsoft.com/office/powerpoint/2010/main" val="509786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General Info.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Frequency range for; </a:t>
            </a:r>
          </a:p>
          <a:p>
            <a:pPr lvl="1">
              <a:buFont typeface="Wingdings" panose="05000000000000000000" pitchFamily="2" charset="2"/>
              <a:buChar char="Ø"/>
            </a:pPr>
            <a:r>
              <a:rPr kumimoji="1" lang="en-US" altLang="ja-JP" sz="1800" b="1" dirty="0" smtClean="0"/>
              <a:t>LTE Band 18: UL/DL = 815 – 830/860 – 875 MHz (, which has been operated only by KDDI so far)</a:t>
            </a:r>
          </a:p>
          <a:p>
            <a:pPr lvl="1">
              <a:buFont typeface="Wingdings" panose="05000000000000000000" pitchFamily="2" charset="2"/>
              <a:buChar char="Ø"/>
            </a:pPr>
            <a:r>
              <a:rPr kumimoji="1" lang="en-US" altLang="ja-JP" sz="1800" b="1" dirty="0" smtClean="0"/>
              <a:t>NR Band n77: UL/DL = 3300 – 4200 MHz</a:t>
            </a:r>
          </a:p>
          <a:p>
            <a:pPr lvl="1">
              <a:buFont typeface="Wingdings" panose="05000000000000000000" pitchFamily="2" charset="2"/>
              <a:buChar char="Ø"/>
            </a:pPr>
            <a:r>
              <a:rPr kumimoji="1" lang="en-US" altLang="ja-JP" sz="1800" b="1" dirty="0" smtClean="0"/>
              <a:t>NR Band n78: UL/DL = 3300 – 3800 MHz</a:t>
            </a:r>
          </a:p>
          <a:p>
            <a:r>
              <a:rPr kumimoji="1" lang="en-US" altLang="ja-JP" sz="2200" b="1" dirty="0" smtClean="0"/>
              <a:t>Confirmed candidates of Japanese 5G frequency for 3.5GHz;  </a:t>
            </a:r>
            <a:endParaRPr kumimoji="1" lang="en-US" altLang="ja-JP" sz="2200" b="1" dirty="0"/>
          </a:p>
          <a:p>
            <a:pPr lvl="1">
              <a:buFont typeface="Wingdings" panose="05000000000000000000" pitchFamily="2" charset="2"/>
              <a:buChar char="Ø"/>
            </a:pPr>
            <a:r>
              <a:rPr kumimoji="1" lang="en-US" altLang="ja-JP" sz="1800" b="1" dirty="0" smtClean="0"/>
              <a:t>UL/DL = 3600 – 4200 MHz</a:t>
            </a:r>
          </a:p>
          <a:p>
            <a:r>
              <a:rPr kumimoji="1" lang="en-US" altLang="ja-JP" sz="2200" b="1" dirty="0" smtClean="0"/>
              <a:t>Hence, DC_18-n77 &amp; DC_18-n78 would be operated only in Japan; </a:t>
            </a:r>
            <a:endParaRPr kumimoji="1" lang="en-US" altLang="ja-JP" sz="2200" b="1" dirty="0"/>
          </a:p>
          <a:p>
            <a:pPr lvl="1">
              <a:buFont typeface="Wingdings" panose="05000000000000000000" pitchFamily="2" charset="2"/>
              <a:buChar char="Ø"/>
            </a:pPr>
            <a:r>
              <a:rPr kumimoji="1" lang="en-US" altLang="ja-JP" sz="1800" b="1" dirty="0" smtClean="0"/>
              <a:t>DC_18-n77	</a:t>
            </a:r>
            <a:r>
              <a:rPr kumimoji="1" lang="en-US" altLang="ja-JP" sz="1800" b="1" dirty="0" smtClean="0">
                <a:sym typeface="Wingdings" panose="05000000000000000000" pitchFamily="2" charset="2"/>
              </a:rPr>
              <a:t> </a:t>
            </a:r>
            <a:r>
              <a:rPr kumimoji="1" lang="en-US" altLang="ja-JP" sz="1800" b="1" u="sng" dirty="0">
                <a:solidFill>
                  <a:srgbClr val="0000CC"/>
                </a:solidFill>
                <a:effectLst>
                  <a:outerShdw blurRad="38100" dist="38100" dir="2700000" algn="tl">
                    <a:srgbClr val="000000">
                      <a:alpha val="43137"/>
                    </a:srgbClr>
                  </a:outerShdw>
                </a:effectLst>
                <a:sym typeface="Wingdings" panose="05000000000000000000" pitchFamily="2" charset="2"/>
              </a:rPr>
              <a:t>E</a:t>
            </a:r>
            <a:r>
              <a:rPr kumimoji="1" lang="en-US" altLang="ja-JP" sz="1800" b="1" u="sng" dirty="0" smtClean="0">
                <a:solidFill>
                  <a:srgbClr val="0000CC"/>
                </a:solidFill>
                <a:effectLst>
                  <a:outerShdw blurRad="38100" dist="38100" dir="2700000" algn="tl">
                    <a:srgbClr val="000000">
                      <a:alpha val="43137"/>
                    </a:srgbClr>
                  </a:outerShdw>
                </a:effectLst>
                <a:sym typeface="Wingdings" panose="05000000000000000000" pitchFamily="2" charset="2"/>
              </a:rPr>
              <a:t>nough to study within 3600 – 4200 </a:t>
            </a:r>
            <a:r>
              <a:rPr kumimoji="1" lang="en-US" altLang="ja-JP" sz="1800" b="1" u="sng" dirty="0" err="1" smtClean="0">
                <a:solidFill>
                  <a:srgbClr val="0000CC"/>
                </a:solidFill>
                <a:effectLst>
                  <a:outerShdw blurRad="38100" dist="38100" dir="2700000" algn="tl">
                    <a:srgbClr val="000000">
                      <a:alpha val="43137"/>
                    </a:srgbClr>
                  </a:outerShdw>
                </a:effectLst>
                <a:sym typeface="Wingdings" panose="05000000000000000000" pitchFamily="2" charset="2"/>
              </a:rPr>
              <a:t>MHz</a:t>
            </a:r>
            <a:r>
              <a:rPr kumimoji="1" lang="en-US" altLang="ja-JP" sz="1800" b="1" dirty="0" err="1" smtClean="0">
                <a:sym typeface="Wingdings" panose="05000000000000000000" pitchFamily="2" charset="2"/>
              </a:rPr>
              <a:t>.</a:t>
            </a:r>
            <a:endParaRPr kumimoji="1" lang="en-US" altLang="ja-JP" sz="1800" b="1" dirty="0" smtClean="0">
              <a:sym typeface="Wingdings" panose="05000000000000000000" pitchFamily="2" charset="2"/>
            </a:endParaRPr>
          </a:p>
          <a:p>
            <a:pPr lvl="1">
              <a:buFont typeface="Wingdings" panose="05000000000000000000" pitchFamily="2" charset="2"/>
              <a:buChar char="Ø"/>
            </a:pPr>
            <a:r>
              <a:rPr kumimoji="1" lang="en-US" altLang="ja-JP" sz="1800" b="1" dirty="0" smtClean="0">
                <a:sym typeface="Wingdings" panose="05000000000000000000" pitchFamily="2" charset="2"/>
              </a:rPr>
              <a:t>DC_18-n78	 </a:t>
            </a:r>
            <a:r>
              <a:rPr kumimoji="1" lang="en-US" altLang="ja-JP" sz="1800" b="1" u="sng" dirty="0" smtClean="0">
                <a:solidFill>
                  <a:srgbClr val="0000CC"/>
                </a:solidFill>
                <a:effectLst>
                  <a:outerShdw blurRad="38100" dist="38100" dir="2700000" algn="tl">
                    <a:srgbClr val="000000">
                      <a:alpha val="43137"/>
                    </a:srgbClr>
                  </a:outerShdw>
                </a:effectLst>
                <a:sym typeface="Wingdings" panose="05000000000000000000" pitchFamily="2" charset="2"/>
              </a:rPr>
              <a:t>Enough to study within 3600 – 3800 </a:t>
            </a:r>
            <a:r>
              <a:rPr kumimoji="1" lang="en-US" altLang="ja-JP" sz="1800" b="1" u="sng" dirty="0" err="1" smtClean="0">
                <a:solidFill>
                  <a:srgbClr val="0000CC"/>
                </a:solidFill>
                <a:effectLst>
                  <a:outerShdw blurRad="38100" dist="38100" dir="2700000" algn="tl">
                    <a:srgbClr val="000000">
                      <a:alpha val="43137"/>
                    </a:srgbClr>
                  </a:outerShdw>
                </a:effectLst>
                <a:sym typeface="Wingdings" panose="05000000000000000000" pitchFamily="2" charset="2"/>
              </a:rPr>
              <a:t>MHz</a:t>
            </a:r>
            <a:r>
              <a:rPr kumimoji="1" lang="en-US" altLang="ja-JP" sz="1800" b="1" dirty="0" err="1" smtClean="0">
                <a:sym typeface="Wingdings" panose="05000000000000000000" pitchFamily="2" charset="2"/>
              </a:rPr>
              <a:t>.</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3</a:t>
            </a:fld>
            <a:endParaRPr lang="en-US"/>
          </a:p>
        </p:txBody>
      </p:sp>
    </p:spTree>
    <p:extLst>
      <p:ext uri="{BB962C8B-B14F-4D97-AF65-F5344CB8AC3E}">
        <p14:creationId xmlns:p14="http://schemas.microsoft.com/office/powerpoint/2010/main" val="1904946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DC_18-n77 -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Co-existence studies for DC_18-n77 was reported and approved in [1].   According to the contribution, </a:t>
            </a:r>
          </a:p>
          <a:p>
            <a:pPr lvl="1">
              <a:buFont typeface="Wingdings" panose="05000000000000000000" pitchFamily="2" charset="2"/>
              <a:buChar char="Ø"/>
            </a:pPr>
            <a:r>
              <a:rPr kumimoji="1" lang="en-US" altLang="ja-JP" sz="1800" b="1" dirty="0" smtClean="0"/>
              <a:t>IMD3, IMD4 &amp; IMD5 fall into B18 DL.</a:t>
            </a:r>
          </a:p>
          <a:p>
            <a:pPr lvl="1">
              <a:buFont typeface="Wingdings" panose="05000000000000000000" pitchFamily="2" charset="2"/>
              <a:buChar char="Ø"/>
            </a:pPr>
            <a:r>
              <a:rPr kumimoji="1" lang="en-US" altLang="ja-JP" sz="1800" b="1" dirty="0" smtClean="0"/>
              <a:t>IMD4 &amp; IMD5 may fall into frequency range of n77. (</a:t>
            </a:r>
            <a:r>
              <a:rPr kumimoji="1" lang="en-US" altLang="ja-JP" sz="1800" b="1" dirty="0"/>
              <a:t>There is no need to study </a:t>
            </a:r>
            <a:r>
              <a:rPr kumimoji="1" lang="en-US" altLang="ja-JP" sz="1800" b="1" dirty="0" smtClean="0"/>
              <a:t>these IMDs because </a:t>
            </a:r>
            <a:r>
              <a:rPr kumimoji="1" lang="en-US" altLang="ja-JP" sz="1800" b="1" dirty="0"/>
              <a:t>when IMD occurs, n77 is </a:t>
            </a:r>
            <a:r>
              <a:rPr kumimoji="1" lang="en-US" altLang="ja-JP" sz="1800" b="1" dirty="0" smtClean="0"/>
              <a:t>always configured </a:t>
            </a:r>
            <a:r>
              <a:rPr kumimoji="1" lang="en-US" altLang="ja-JP" sz="1800" b="1" dirty="0"/>
              <a:t>in UL </a:t>
            </a:r>
            <a:r>
              <a:rPr kumimoji="1" lang="en-US" altLang="ja-JP" sz="1800" b="1" dirty="0" err="1" smtClean="0"/>
              <a:t>Tx</a:t>
            </a:r>
            <a:r>
              <a:rPr kumimoji="1" lang="en-US" altLang="ja-JP" sz="1800" b="1" dirty="0" smtClean="0"/>
              <a:t>.)</a:t>
            </a:r>
          </a:p>
          <a:p>
            <a:r>
              <a:rPr kumimoji="1" lang="en-US" altLang="ja-JP" sz="2200" b="1" dirty="0" smtClean="0"/>
              <a:t>However, when n77 is limited within 3600 – 4200 MHz, IMD impacts become much easier as below;  </a:t>
            </a:r>
            <a:endParaRPr kumimoji="1" lang="en-US" altLang="ja-JP" sz="2200" b="1" dirty="0"/>
          </a:p>
          <a:p>
            <a:pPr lvl="1">
              <a:buFont typeface="Wingdings" panose="05000000000000000000" pitchFamily="2" charset="2"/>
              <a:buChar char="Ø"/>
            </a:pPr>
            <a:r>
              <a:rPr kumimoji="1" lang="en-US" altLang="ja-JP" sz="1800" b="1" dirty="0" smtClean="0"/>
              <a:t>Only impacts from IMD5 should be studied.</a:t>
            </a:r>
          </a:p>
          <a:p>
            <a:pPr lvl="1">
              <a:buFont typeface="Wingdings" panose="05000000000000000000" pitchFamily="2" charset="2"/>
              <a:buChar char="Ø"/>
            </a:pPr>
            <a:endParaRPr kumimoji="1" lang="en-US" altLang="ja-JP" sz="1800" b="1" dirty="0" smtClean="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4</a:t>
            </a:fld>
            <a:endParaRPr lang="en-US"/>
          </a:p>
        </p:txBody>
      </p:sp>
      <p:graphicFrame>
        <p:nvGraphicFramePr>
          <p:cNvPr id="7" name="表 6"/>
          <p:cNvGraphicFramePr>
            <a:graphicFrameLocks noGrp="1"/>
          </p:cNvGraphicFramePr>
          <p:nvPr>
            <p:extLst>
              <p:ext uri="{D42A27DB-BD31-4B8C-83A1-F6EECF244321}">
                <p14:modId xmlns:p14="http://schemas.microsoft.com/office/powerpoint/2010/main" val="3849911194"/>
              </p:ext>
            </p:extLst>
          </p:nvPr>
        </p:nvGraphicFramePr>
        <p:xfrm>
          <a:off x="269627" y="3852000"/>
          <a:ext cx="3916362" cy="9525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3300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4200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3285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810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1755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IMD5</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20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940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2735579748"/>
              </p:ext>
            </p:extLst>
          </p:nvPr>
        </p:nvGraphicFramePr>
        <p:xfrm>
          <a:off x="4965452" y="3852000"/>
          <a:ext cx="3916362" cy="9525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FF0000"/>
                          </a:solidFill>
                          <a:effectLst>
                            <a:outerShdw blurRad="38100" dist="38100" dir="2700000" algn="tl">
                              <a:srgbClr val="000000">
                                <a:alpha val="43137"/>
                              </a:srgbClr>
                            </a:outerShdw>
                          </a:effectLst>
                          <a:latin typeface="Calibri"/>
                        </a:rPr>
                        <a:t>3600</a:t>
                      </a:r>
                      <a:endParaRPr lang="en-US" altLang="ja-JP" sz="1100" b="1" i="0" u="none" strike="noStrike" dirty="0">
                        <a:solidFill>
                          <a:srgbClr val="FF0000"/>
                        </a:solidFill>
                        <a:effectLst>
                          <a:outerShdw blurRad="38100" dist="38100" dir="2700000" algn="tl">
                            <a:srgbClr val="000000">
                              <a:alpha val="43137"/>
                            </a:srgbClr>
                          </a:outerShdw>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4200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3585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1110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1755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IMD5</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280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940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二等辺三角形 8"/>
          <p:cNvSpPr/>
          <p:nvPr/>
        </p:nvSpPr>
        <p:spPr>
          <a:xfrm rot="5400000">
            <a:off x="4125115" y="4187850"/>
            <a:ext cx="909205" cy="251414"/>
          </a:xfrm>
          <a:prstGeom prst="triangle">
            <a:avLst/>
          </a:prstGeom>
          <a:solidFill>
            <a:sysClr val="windowText" lastClr="000000"/>
          </a:solidFill>
          <a:ln w="19050" cap="flat" cmpd="sng" algn="ctr">
            <a:solidFill>
              <a:sysClr val="windowText" lastClr="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Meiryo UI"/>
              <a:ea typeface="Meiryo UI"/>
              <a:cs typeface="+mn-cs"/>
            </a:endParaRPr>
          </a:p>
        </p:txBody>
      </p:sp>
      <p:sp>
        <p:nvSpPr>
          <p:cNvPr id="10" name="四角形吹き出し 9"/>
          <p:cNvSpPr/>
          <p:nvPr/>
        </p:nvSpPr>
        <p:spPr>
          <a:xfrm>
            <a:off x="7485633" y="3272793"/>
            <a:ext cx="1512863" cy="378705"/>
          </a:xfrm>
          <a:prstGeom prst="wedgeRectCallout">
            <a:avLst>
              <a:gd name="adj1" fmla="val -27506"/>
              <a:gd name="adj2" fmla="val 156754"/>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is assumed.</a:t>
            </a:r>
            <a:endParaRPr kumimoji="1" lang="ja-JP" altLang="en-US" sz="1200" b="1" dirty="0">
              <a:solidFill>
                <a:schemeClr val="bg1"/>
              </a:solidFill>
            </a:endParaRPr>
          </a:p>
        </p:txBody>
      </p:sp>
      <p:sp>
        <p:nvSpPr>
          <p:cNvPr id="11" name="四角形吹き出し 10"/>
          <p:cNvSpPr/>
          <p:nvPr/>
        </p:nvSpPr>
        <p:spPr>
          <a:xfrm>
            <a:off x="5591176" y="3133725"/>
            <a:ext cx="1819274" cy="725229"/>
          </a:xfrm>
          <a:prstGeom prst="wedgeRectCallout">
            <a:avLst>
              <a:gd name="adj1" fmla="val -47653"/>
              <a:gd name="adj2" fmla="val 107601"/>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lIns="36000" rIns="36000" rtlCol="0" anchor="ctr"/>
          <a:lstStyle/>
          <a:p>
            <a:pPr algn="ctr"/>
            <a:r>
              <a:rPr kumimoji="1" lang="en-US" altLang="ja-JP" sz="1200" b="1" dirty="0" smtClean="0">
                <a:solidFill>
                  <a:schemeClr val="bg1"/>
                </a:solidFill>
              </a:rPr>
              <a:t>Impacts of this component has not studied in RAN4 such as in CA_7A-20A</a:t>
            </a:r>
            <a:endParaRPr kumimoji="1" lang="ja-JP" altLang="en-US" sz="1200" b="1" dirty="0">
              <a:solidFill>
                <a:schemeClr val="bg1"/>
              </a:solidFill>
            </a:endParaRPr>
          </a:p>
        </p:txBody>
      </p:sp>
      <p:sp>
        <p:nvSpPr>
          <p:cNvPr id="12" name="四角形吹き出し 11"/>
          <p:cNvSpPr/>
          <p:nvPr/>
        </p:nvSpPr>
        <p:spPr>
          <a:xfrm>
            <a:off x="7485632" y="4491993"/>
            <a:ext cx="1512863" cy="508632"/>
          </a:xfrm>
          <a:prstGeom prst="wedgeRectCallout">
            <a:avLst>
              <a:gd name="adj1" fmla="val -57727"/>
              <a:gd name="adj2" fmla="val -41888"/>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does not cause IMD4 in B18 DL</a:t>
            </a:r>
            <a:endParaRPr kumimoji="1" lang="ja-JP" altLang="en-US" sz="1200" b="1" dirty="0">
              <a:solidFill>
                <a:schemeClr val="bg1"/>
              </a:solidFill>
            </a:endParaRPr>
          </a:p>
        </p:txBody>
      </p:sp>
    </p:spTree>
    <p:extLst>
      <p:ext uri="{BB962C8B-B14F-4D97-AF65-F5344CB8AC3E}">
        <p14:creationId xmlns:p14="http://schemas.microsoft.com/office/powerpoint/2010/main" val="2996095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DC_18-n78 -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Co-existence studies for DC_18-n78 was reported and approved in [2].   According to the contribution, </a:t>
            </a:r>
          </a:p>
          <a:p>
            <a:pPr lvl="1">
              <a:buFont typeface="Wingdings" panose="05000000000000000000" pitchFamily="2" charset="2"/>
              <a:buChar char="Ø"/>
            </a:pPr>
            <a:r>
              <a:rPr kumimoji="1" lang="en-US" altLang="ja-JP" sz="1800" b="1" dirty="0" smtClean="0"/>
              <a:t>IMD3 and IMD4 fall into B18 DL.</a:t>
            </a:r>
          </a:p>
          <a:p>
            <a:pPr lvl="1">
              <a:buFont typeface="Wingdings" panose="05000000000000000000" pitchFamily="2" charset="2"/>
              <a:buChar char="Ø"/>
            </a:pPr>
            <a:r>
              <a:rPr kumimoji="1" lang="en-US" altLang="ja-JP" sz="1800" b="1" dirty="0" smtClean="0"/>
              <a:t>IMD3 falls into frequency range of n78. (</a:t>
            </a:r>
            <a:r>
              <a:rPr kumimoji="1" lang="en-US" altLang="ja-JP" sz="1800" b="1" dirty="0"/>
              <a:t>There is no need to study </a:t>
            </a:r>
            <a:r>
              <a:rPr kumimoji="1" lang="en-US" altLang="ja-JP" sz="1800" b="1" dirty="0" smtClean="0"/>
              <a:t>this IMD because </a:t>
            </a:r>
            <a:r>
              <a:rPr kumimoji="1" lang="en-US" altLang="ja-JP" sz="1800" b="1" dirty="0"/>
              <a:t>when I</a:t>
            </a:r>
            <a:r>
              <a:rPr kumimoji="1" lang="en-US" altLang="ja-JP" sz="1800" b="1" dirty="0" smtClean="0"/>
              <a:t>MD </a:t>
            </a:r>
            <a:r>
              <a:rPr kumimoji="1" lang="en-US" altLang="ja-JP" sz="1800" b="1" dirty="0"/>
              <a:t>occurs, </a:t>
            </a:r>
            <a:r>
              <a:rPr kumimoji="1" lang="en-US" altLang="ja-JP" sz="1800" b="1" dirty="0" smtClean="0"/>
              <a:t>n78 </a:t>
            </a:r>
            <a:r>
              <a:rPr kumimoji="1" lang="en-US" altLang="ja-JP" sz="1800" b="1" dirty="0"/>
              <a:t>is </a:t>
            </a:r>
            <a:r>
              <a:rPr kumimoji="1" lang="en-US" altLang="ja-JP" sz="1800" b="1" dirty="0" smtClean="0"/>
              <a:t>always configured </a:t>
            </a:r>
            <a:r>
              <a:rPr kumimoji="1" lang="en-US" altLang="ja-JP" sz="1800" b="1" dirty="0"/>
              <a:t>in UL </a:t>
            </a:r>
            <a:r>
              <a:rPr kumimoji="1" lang="en-US" altLang="ja-JP" sz="1800" b="1" dirty="0" err="1" smtClean="0"/>
              <a:t>Tx</a:t>
            </a:r>
            <a:r>
              <a:rPr kumimoji="1" lang="en-US" altLang="ja-JP" sz="1800" b="1" dirty="0" smtClean="0"/>
              <a:t>.)</a:t>
            </a:r>
          </a:p>
          <a:p>
            <a:r>
              <a:rPr kumimoji="1" lang="en-US" altLang="ja-JP" sz="2200" b="1" dirty="0" smtClean="0"/>
              <a:t>However, when n78 is limited within 3600 – 3800 MHz, IMD impacts become much easier as below;  </a:t>
            </a:r>
            <a:endParaRPr kumimoji="1" lang="en-US" altLang="ja-JP" sz="2200" b="1" dirty="0"/>
          </a:p>
          <a:p>
            <a:pPr lvl="1">
              <a:buFont typeface="Wingdings" panose="05000000000000000000" pitchFamily="2" charset="2"/>
              <a:buChar char="Ø"/>
            </a:pPr>
            <a:r>
              <a:rPr kumimoji="1" lang="en-US" altLang="ja-JP" sz="1800" b="1" dirty="0" smtClean="0"/>
              <a:t>No MSD study is needed for DC_18-n78.</a:t>
            </a:r>
          </a:p>
          <a:p>
            <a:pPr lvl="1">
              <a:buFont typeface="Wingdings" panose="05000000000000000000" pitchFamily="2" charset="2"/>
              <a:buChar char="Ø"/>
            </a:pPr>
            <a:endParaRPr kumimoji="1" lang="en-US" altLang="ja-JP" sz="1800" b="1" dirty="0" smtClean="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5</a:t>
            </a:fld>
            <a:endParaRPr lang="en-US"/>
          </a:p>
        </p:txBody>
      </p:sp>
      <p:graphicFrame>
        <p:nvGraphicFramePr>
          <p:cNvPr id="7" name="表 6"/>
          <p:cNvGraphicFramePr>
            <a:graphicFrameLocks noGrp="1"/>
          </p:cNvGraphicFramePr>
          <p:nvPr>
            <p:extLst>
              <p:ext uri="{D42A27DB-BD31-4B8C-83A1-F6EECF244321}">
                <p14:modId xmlns:p14="http://schemas.microsoft.com/office/powerpoint/2010/main" val="492334805"/>
              </p:ext>
            </p:extLst>
          </p:nvPr>
        </p:nvGraphicFramePr>
        <p:xfrm>
          <a:off x="269627" y="3852000"/>
          <a:ext cx="3916362" cy="7620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3600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3800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3285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3815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810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1355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4087098594"/>
              </p:ext>
            </p:extLst>
          </p:nvPr>
        </p:nvGraphicFramePr>
        <p:xfrm>
          <a:off x="4965452" y="3852000"/>
          <a:ext cx="3916362" cy="7620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FF0000"/>
                          </a:solidFill>
                          <a:effectLst>
                            <a:outerShdw blurRad="38100" dist="38100" dir="2700000" algn="tl">
                              <a:srgbClr val="000000">
                                <a:alpha val="43137"/>
                              </a:srgbClr>
                            </a:outerShdw>
                          </a:effectLst>
                          <a:latin typeface="Calibri"/>
                        </a:rPr>
                        <a:t>3600</a:t>
                      </a:r>
                      <a:endParaRPr lang="en-US" altLang="ja-JP" sz="1100" b="1" i="0" u="none" strike="noStrike" dirty="0">
                        <a:solidFill>
                          <a:srgbClr val="FF0000"/>
                        </a:solidFill>
                        <a:effectLst>
                          <a:outerShdw blurRad="38100" dist="38100" dir="2700000" algn="tl">
                            <a:srgbClr val="000000">
                              <a:alpha val="43137"/>
                            </a:srgbClr>
                          </a:outerShdw>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3800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3585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1110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1355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二等辺三角形 8"/>
          <p:cNvSpPr/>
          <p:nvPr/>
        </p:nvSpPr>
        <p:spPr>
          <a:xfrm rot="5400000">
            <a:off x="4125115" y="4187850"/>
            <a:ext cx="909205" cy="251414"/>
          </a:xfrm>
          <a:prstGeom prst="triangle">
            <a:avLst/>
          </a:prstGeom>
          <a:solidFill>
            <a:sysClr val="windowText" lastClr="000000"/>
          </a:solidFill>
          <a:ln w="19050" cap="flat" cmpd="sng" algn="ctr">
            <a:solidFill>
              <a:sysClr val="windowText" lastClr="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Meiryo UI"/>
              <a:ea typeface="Meiryo UI"/>
              <a:cs typeface="+mn-cs"/>
            </a:endParaRPr>
          </a:p>
        </p:txBody>
      </p:sp>
      <p:sp>
        <p:nvSpPr>
          <p:cNvPr id="10" name="四角形吹き出し 9"/>
          <p:cNvSpPr/>
          <p:nvPr/>
        </p:nvSpPr>
        <p:spPr>
          <a:xfrm>
            <a:off x="7485633" y="3272793"/>
            <a:ext cx="1512863" cy="378705"/>
          </a:xfrm>
          <a:prstGeom prst="wedgeRectCallout">
            <a:avLst>
              <a:gd name="adj1" fmla="val -27506"/>
              <a:gd name="adj2" fmla="val 156754"/>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is assumed.</a:t>
            </a:r>
            <a:endParaRPr kumimoji="1" lang="ja-JP" altLang="en-US" sz="1200" b="1" dirty="0">
              <a:solidFill>
                <a:schemeClr val="bg1"/>
              </a:solidFill>
            </a:endParaRPr>
          </a:p>
        </p:txBody>
      </p:sp>
      <p:sp>
        <p:nvSpPr>
          <p:cNvPr id="11" name="四角形吹き出し 10"/>
          <p:cNvSpPr/>
          <p:nvPr/>
        </p:nvSpPr>
        <p:spPr>
          <a:xfrm>
            <a:off x="5591176" y="3133725"/>
            <a:ext cx="1819274" cy="725229"/>
          </a:xfrm>
          <a:prstGeom prst="wedgeRectCallout">
            <a:avLst>
              <a:gd name="adj1" fmla="val -47653"/>
              <a:gd name="adj2" fmla="val 107601"/>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lIns="36000" rIns="36000" rtlCol="0" anchor="ctr"/>
          <a:lstStyle/>
          <a:p>
            <a:pPr algn="ctr"/>
            <a:r>
              <a:rPr kumimoji="1" lang="en-US" altLang="ja-JP" sz="1200" b="1" dirty="0" smtClean="0">
                <a:solidFill>
                  <a:schemeClr val="bg1"/>
                </a:solidFill>
              </a:rPr>
              <a:t>Impacts of this component has not studied in RAN4 such as in CA_7A-20A</a:t>
            </a:r>
            <a:endParaRPr kumimoji="1" lang="ja-JP" altLang="en-US" sz="1200" b="1" dirty="0">
              <a:solidFill>
                <a:schemeClr val="bg1"/>
              </a:solidFill>
            </a:endParaRPr>
          </a:p>
        </p:txBody>
      </p:sp>
      <p:sp>
        <p:nvSpPr>
          <p:cNvPr id="12" name="四角形吹き出し 11"/>
          <p:cNvSpPr/>
          <p:nvPr/>
        </p:nvSpPr>
        <p:spPr>
          <a:xfrm>
            <a:off x="7485632" y="4491993"/>
            <a:ext cx="1512863" cy="508632"/>
          </a:xfrm>
          <a:prstGeom prst="wedgeRectCallout">
            <a:avLst>
              <a:gd name="adj1" fmla="val -57727"/>
              <a:gd name="adj2" fmla="val -41888"/>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does not cause IMD4 in B18 DL</a:t>
            </a:r>
            <a:endParaRPr kumimoji="1" lang="ja-JP" altLang="en-US" sz="1200" b="1" dirty="0">
              <a:solidFill>
                <a:schemeClr val="bg1"/>
              </a:solidFill>
            </a:endParaRPr>
          </a:p>
        </p:txBody>
      </p:sp>
    </p:spTree>
    <p:extLst>
      <p:ext uri="{BB962C8B-B14F-4D97-AF65-F5344CB8AC3E}">
        <p14:creationId xmlns:p14="http://schemas.microsoft.com/office/powerpoint/2010/main" val="206696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Summary</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6</a:t>
            </a:fld>
            <a:endParaRPr lang="en-US"/>
          </a:p>
        </p:txBody>
      </p:sp>
      <p:sp>
        <p:nvSpPr>
          <p:cNvPr id="13" name="コンテンツ プレースホルダー 12"/>
          <p:cNvSpPr>
            <a:spLocks noGrp="1"/>
          </p:cNvSpPr>
          <p:nvPr>
            <p:ph idx="1"/>
          </p:nvPr>
        </p:nvSpPr>
        <p:spPr>
          <a:xfrm>
            <a:off x="371475" y="1369219"/>
            <a:ext cx="8639175" cy="3263504"/>
          </a:xfrm>
        </p:spPr>
        <p:txBody>
          <a:bodyPr>
            <a:normAutofit fontScale="92500" lnSpcReduction="20000"/>
          </a:bodyPr>
          <a:lstStyle/>
          <a:p>
            <a:pPr marL="0" indent="0">
              <a:buNone/>
            </a:pPr>
            <a:r>
              <a:rPr kumimoji="1" lang="en-US" altLang="ja-JP" b="1" dirty="0" smtClean="0"/>
              <a:t>Since Band 18 has been operated only by KDDI so far, MSD studies below LNDC combinations can be simplified.</a:t>
            </a:r>
          </a:p>
          <a:p>
            <a:r>
              <a:rPr kumimoji="1" lang="en-US" altLang="ja-JP" b="1" dirty="0" smtClean="0"/>
              <a:t>For DC_18-n77, MSD due to IMD5 should be studied.</a:t>
            </a:r>
          </a:p>
          <a:p>
            <a:r>
              <a:rPr kumimoji="1" lang="en-US" altLang="ja-JP" b="1" dirty="0" smtClean="0"/>
              <a:t>For DC_18-n78, no MSD study is necessary.</a:t>
            </a:r>
          </a:p>
          <a:p>
            <a:endParaRPr kumimoji="1" lang="en-US" altLang="ja-JP" b="1" dirty="0"/>
          </a:p>
          <a:p>
            <a:pPr marL="0" indent="0">
              <a:buNone/>
            </a:pPr>
            <a:r>
              <a:rPr kumimoji="1" lang="en-US" altLang="ja-JP" b="1" dirty="0" smtClean="0"/>
              <a:t>There are another region specific bands in 3GPP spec. such as Band 11, Band 19, Band 21 and so on.  We suggest to apply this kind of simplification as much as possible to reduce RAN4 workload.</a:t>
            </a:r>
            <a:endParaRPr kumimoji="1" lang="ja-JP" altLang="en-US" b="1" dirty="0"/>
          </a:p>
        </p:txBody>
      </p:sp>
    </p:spTree>
    <p:extLst>
      <p:ext uri="{BB962C8B-B14F-4D97-AF65-F5344CB8AC3E}">
        <p14:creationId xmlns:p14="http://schemas.microsoft.com/office/powerpoint/2010/main" val="1327881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Conclusion</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7</a:t>
            </a:fld>
            <a:endParaRPr lang="en-US"/>
          </a:p>
        </p:txBody>
      </p:sp>
      <p:sp>
        <p:nvSpPr>
          <p:cNvPr id="5" name="コンテンツ プレースホルダー 12"/>
          <p:cNvSpPr>
            <a:spLocks noGrp="1"/>
          </p:cNvSpPr>
          <p:nvPr>
            <p:ph idx="1"/>
          </p:nvPr>
        </p:nvSpPr>
        <p:spPr>
          <a:xfrm>
            <a:off x="371475" y="1369219"/>
            <a:ext cx="8639175" cy="3263504"/>
          </a:xfrm>
        </p:spPr>
        <p:txBody>
          <a:bodyPr>
            <a:normAutofit fontScale="85000" lnSpcReduction="20000"/>
          </a:bodyPr>
          <a:lstStyle/>
          <a:p>
            <a:pPr marL="0" indent="0">
              <a:buNone/>
            </a:pPr>
            <a:r>
              <a:rPr kumimoji="1" lang="en-US" altLang="ja-JP" b="1" dirty="0" smtClean="0"/>
              <a:t>&lt;Proposal#1&gt; RAN4 is invited to approve technical observations below;</a:t>
            </a:r>
          </a:p>
          <a:p>
            <a:r>
              <a:rPr kumimoji="1" lang="en-US" altLang="ja-JP" b="1" dirty="0" smtClean="0"/>
              <a:t>For DC_18-n77, MSD due to IMD5 should be studied.</a:t>
            </a:r>
          </a:p>
          <a:p>
            <a:r>
              <a:rPr kumimoji="1" lang="en-US" altLang="ja-JP" b="1" dirty="0" smtClean="0"/>
              <a:t>For DC_18-n78, no MSD study is necessary.</a:t>
            </a:r>
          </a:p>
          <a:p>
            <a:endParaRPr kumimoji="1" lang="en-US" altLang="ja-JP" b="1" dirty="0" smtClean="0"/>
          </a:p>
          <a:p>
            <a:pPr marL="0" indent="0">
              <a:buNone/>
            </a:pPr>
            <a:r>
              <a:rPr kumimoji="1" lang="en-US" altLang="ja-JP" b="1" dirty="0" smtClean="0"/>
              <a:t>&lt;Proposal#2&gt; </a:t>
            </a:r>
          </a:p>
          <a:p>
            <a:r>
              <a:rPr kumimoji="1" lang="en-US" altLang="ja-JP" b="1" dirty="0" smtClean="0"/>
              <a:t>To reduce RAN4 workload as much as possible, it is suggested that related companies identify which IMD component(s) should  be studied for each LNDC.</a:t>
            </a:r>
            <a:endParaRPr kumimoji="1" lang="en-US" altLang="ja-JP" b="1" dirty="0"/>
          </a:p>
        </p:txBody>
      </p:sp>
    </p:spTree>
    <p:extLst>
      <p:ext uri="{BB962C8B-B14F-4D97-AF65-F5344CB8AC3E}">
        <p14:creationId xmlns:p14="http://schemas.microsoft.com/office/powerpoint/2010/main" val="2428508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b="1" dirty="0" smtClean="0"/>
              <a:t>Annex	</a:t>
            </a:r>
            <a:r>
              <a:rPr kumimoji="1" lang="en-US" altLang="ja-JP" sz="4000" b="1" dirty="0" smtClean="0"/>
              <a:t>* this slide is NOT for approval</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8</a:t>
            </a:fld>
            <a:endParaRPr lang="en-US"/>
          </a:p>
        </p:txBody>
      </p:sp>
      <p:sp>
        <p:nvSpPr>
          <p:cNvPr id="20" name="コンテンツ プレースホルダー 12"/>
          <p:cNvSpPr>
            <a:spLocks noGrp="1"/>
          </p:cNvSpPr>
          <p:nvPr>
            <p:ph idx="1"/>
          </p:nvPr>
        </p:nvSpPr>
        <p:spPr>
          <a:xfrm>
            <a:off x="371475" y="1369219"/>
            <a:ext cx="8639175" cy="3263504"/>
          </a:xfrm>
        </p:spPr>
        <p:txBody>
          <a:bodyPr>
            <a:normAutofit fontScale="85000" lnSpcReduction="10000"/>
          </a:bodyPr>
          <a:lstStyle/>
          <a:p>
            <a:pPr marL="0" indent="0">
              <a:buNone/>
            </a:pPr>
            <a:r>
              <a:rPr kumimoji="1" lang="en-US" altLang="ja-JP" b="1" dirty="0" smtClean="0"/>
              <a:t>When RAN4 specifies requirements based on current spectrum allocations, there is possibility that it may be changed in the future.</a:t>
            </a:r>
          </a:p>
          <a:p>
            <a:pPr marL="0" indent="0">
              <a:buNone/>
            </a:pPr>
            <a:endParaRPr kumimoji="1" lang="en-US" altLang="ja-JP" b="1" dirty="0"/>
          </a:p>
          <a:p>
            <a:pPr marL="0" indent="0">
              <a:buNone/>
            </a:pPr>
            <a:r>
              <a:rPr kumimoji="1" lang="en-US" altLang="ja-JP" b="1" dirty="0" smtClean="0"/>
              <a:t>For example, Japan allocates B42 (3400 – 3600 MHz) as LTE so far but in the future it may be re-farming into NR.</a:t>
            </a:r>
          </a:p>
          <a:p>
            <a:pPr marL="0" indent="0">
              <a:buNone/>
            </a:pPr>
            <a:endParaRPr kumimoji="1" lang="en-US" altLang="ja-JP" b="1" dirty="0"/>
          </a:p>
          <a:p>
            <a:pPr marL="0" indent="0">
              <a:buNone/>
            </a:pPr>
            <a:r>
              <a:rPr kumimoji="1" lang="en-US" altLang="ja-JP" b="1" dirty="0" smtClean="0"/>
              <a:t>To address spectrum allocation change, UE capability would be beneficial to indicate whether the UE satisfies MSD requirement or not.</a:t>
            </a:r>
            <a:endParaRPr kumimoji="1" lang="en-US" altLang="ja-JP" b="1" dirty="0"/>
          </a:p>
        </p:txBody>
      </p:sp>
    </p:spTree>
    <p:extLst>
      <p:ext uri="{BB962C8B-B14F-4D97-AF65-F5344CB8AC3E}">
        <p14:creationId xmlns:p14="http://schemas.microsoft.com/office/powerpoint/2010/main" val="3271279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b="1" dirty="0" smtClean="0"/>
              <a:t>Reference</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9</a:t>
            </a:fld>
            <a:endParaRPr lang="en-US"/>
          </a:p>
        </p:txBody>
      </p:sp>
      <p:sp>
        <p:nvSpPr>
          <p:cNvPr id="20" name="コンテンツ プレースホルダー 12"/>
          <p:cNvSpPr>
            <a:spLocks noGrp="1"/>
          </p:cNvSpPr>
          <p:nvPr>
            <p:ph idx="1"/>
          </p:nvPr>
        </p:nvSpPr>
        <p:spPr>
          <a:xfrm>
            <a:off x="371475" y="1369219"/>
            <a:ext cx="8639175" cy="3263504"/>
          </a:xfrm>
        </p:spPr>
        <p:txBody>
          <a:bodyPr>
            <a:normAutofit/>
          </a:bodyPr>
          <a:lstStyle/>
          <a:p>
            <a:pPr marL="0" indent="0">
              <a:buNone/>
            </a:pPr>
            <a:r>
              <a:rPr kumimoji="1" lang="en-US" altLang="ja-JP" sz="2400" b="1" dirty="0" smtClean="0"/>
              <a:t>[1] R4-1707211</a:t>
            </a:r>
            <a:r>
              <a:rPr kumimoji="1" lang="en-US" altLang="ja-JP" sz="2400" b="1" dirty="0"/>
              <a:t>, “TP for TR 37.863-01-01: Dual connectivity (DC) band combinations of LTE 1DL/1UL + one NR band</a:t>
            </a:r>
            <a:r>
              <a:rPr kumimoji="1" lang="en-US" altLang="ja-JP" sz="2400" b="1" dirty="0" smtClean="0"/>
              <a:t>”, KDDI</a:t>
            </a:r>
          </a:p>
          <a:p>
            <a:pPr marL="0" indent="0">
              <a:buNone/>
            </a:pPr>
            <a:endParaRPr kumimoji="1" lang="en-US" altLang="ja-JP" sz="2400" b="1" dirty="0"/>
          </a:p>
          <a:p>
            <a:pPr marL="0" indent="0">
              <a:buNone/>
            </a:pPr>
            <a:r>
              <a:rPr kumimoji="1" lang="en-US" altLang="ja-JP" sz="2400" b="1" dirty="0" smtClean="0"/>
              <a:t>[2] R4-1707210</a:t>
            </a:r>
            <a:r>
              <a:rPr kumimoji="1" lang="en-US" altLang="ja-JP" sz="2400" b="1" dirty="0"/>
              <a:t>, “TP for TR 37.863-01-01: Dual connectivity (DC) band combinations of LTE 1DL/1UL + one NR band</a:t>
            </a:r>
            <a:r>
              <a:rPr kumimoji="1" lang="en-US" altLang="ja-JP" sz="2400" b="1" dirty="0" smtClean="0"/>
              <a:t>”, KDDI</a:t>
            </a:r>
            <a:endParaRPr kumimoji="1" lang="en-US" altLang="ja-JP" sz="2400" b="1" dirty="0"/>
          </a:p>
        </p:txBody>
      </p:sp>
    </p:spTree>
    <p:extLst>
      <p:ext uri="{BB962C8B-B14F-4D97-AF65-F5344CB8AC3E}">
        <p14:creationId xmlns:p14="http://schemas.microsoft.com/office/powerpoint/2010/main" val="12576308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5815</TotalTime>
  <Words>801</Words>
  <Application>Microsoft Office PowerPoint</Application>
  <PresentationFormat>画面に合わせる (16:9)</PresentationFormat>
  <Paragraphs>164</Paragraphs>
  <Slides>9</Slides>
  <Notes>0</Notes>
  <HiddenSlides>0</HiddenSlides>
  <MMClips>0</MMClips>
  <ScaleCrop>false</ScaleCrop>
  <HeadingPairs>
    <vt:vector size="4" baseType="variant">
      <vt:variant>
        <vt:lpstr>テーマ</vt:lpstr>
      </vt:variant>
      <vt:variant>
        <vt:i4>1</vt:i4>
      </vt:variant>
      <vt:variant>
        <vt:lpstr>スライド タイトル</vt:lpstr>
      </vt:variant>
      <vt:variant>
        <vt:i4>9</vt:i4>
      </vt:variant>
    </vt:vector>
  </HeadingPairs>
  <TitlesOfParts>
    <vt:vector size="10" baseType="lpstr">
      <vt:lpstr>Office Theme</vt:lpstr>
      <vt:lpstr>PowerPoint プレゼンテーション</vt:lpstr>
      <vt:lpstr>Background</vt:lpstr>
      <vt:lpstr>Discussion - General Info. - </vt:lpstr>
      <vt:lpstr>Discussion - DC_18-n77 - </vt:lpstr>
      <vt:lpstr>Discussion - DC_18-n78 - </vt:lpstr>
      <vt:lpstr>Summary</vt:lpstr>
      <vt:lpstr>Conclusion</vt:lpstr>
      <vt:lpstr>Annex * this slide is NOT for approval</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OM</cp:lastModifiedBy>
  <cp:revision>98</cp:revision>
  <cp:lastPrinted>2015-11-02T18:42:05Z</cp:lastPrinted>
  <dcterms:created xsi:type="dcterms:W3CDTF">2015-10-30T15:37:37Z</dcterms:created>
  <dcterms:modified xsi:type="dcterms:W3CDTF">2017-09-11T07:42:34Z</dcterms:modified>
</cp:coreProperties>
</file>