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9" r:id="rId7"/>
    <p:sldId id="26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89" d="100"/>
          <a:sy n="89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altLang="ja-JP" b="1" dirty="0"/>
              <a:t>WF</a:t>
            </a:r>
            <a:r>
              <a:rPr lang="en-GB" altLang="zh-CN" b="1" dirty="0"/>
              <a:t> on unwanted spatial emissions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CMCC</a:t>
            </a:r>
            <a:endParaRPr kumimoji="1" lang="ja-JP" altLang="en-US" dirty="0"/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R4-1706972</a:t>
            </a:r>
            <a:endParaRPr lang="en-US" altLang="ja-JP" b="1" dirty="0"/>
          </a:p>
          <a:p>
            <a:r>
              <a:rPr lang="en-US" altLang="ja-JP" b="1" dirty="0"/>
              <a:t>Agenda : 3.4.2 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14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NR#2</a:t>
            </a:r>
          </a:p>
          <a:p>
            <a:r>
              <a:rPr lang="en-GB" b="1" dirty="0"/>
              <a:t>Qingdao, China, June 27</a:t>
            </a:r>
            <a:r>
              <a:rPr lang="en-GB" b="1" baseline="30000" dirty="0"/>
              <a:t>th</a:t>
            </a:r>
            <a:r>
              <a:rPr lang="en-GB" b="1" dirty="0"/>
              <a:t>-29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xmlns="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56184"/>
            <a:ext cx="8229600" cy="506916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In order to guarantee the system performance</a:t>
            </a:r>
            <a:r>
              <a:rPr lang="en-GB" altLang="zh-CN" sz="2000" dirty="0"/>
              <a:t>, some declarations related to unwanted spatial emissions should be included in the scope of RAN4 specifications for 5G NR BS in Rel-15.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ja-JP" sz="2000" dirty="0" smtClean="0"/>
              <a:t>In RAN4-NR#2 meeting (June, 2017), companies encourage to provide the views which is best option(R4-</a:t>
            </a:r>
            <a:r>
              <a:rPr lang="en-US" altLang="zh-CN" sz="2000" dirty="0"/>
              <a:t>1706158</a:t>
            </a:r>
            <a:r>
              <a:rPr lang="en-US" altLang="zh-CN" sz="2000" dirty="0" smtClean="0"/>
              <a:t>)</a:t>
            </a:r>
            <a:r>
              <a:rPr lang="en-GB" altLang="zh-CN" sz="2000" dirty="0" smtClean="0"/>
              <a:t>,  </a:t>
            </a:r>
            <a:r>
              <a:rPr lang="en-GB" altLang="zh-CN" sz="2000" dirty="0"/>
              <a:t>one declaration option should be selected  from the three options </a:t>
            </a:r>
            <a:r>
              <a:rPr lang="en-US" altLang="zh-CN" sz="2000" dirty="0" smtClean="0"/>
              <a:t>for </a:t>
            </a:r>
            <a:r>
              <a:rPr lang="en-GB" altLang="zh-CN" sz="2000" dirty="0" smtClean="0"/>
              <a:t>unwanted spatial emissions:</a:t>
            </a:r>
            <a:endParaRPr lang="en-GB" altLang="ja-JP" sz="2000" dirty="0"/>
          </a:p>
          <a:p>
            <a:pPr marL="800100" lvl="3" indent="-342900"/>
            <a:r>
              <a:rPr lang="en-US" altLang="zh-CN" dirty="0"/>
              <a:t>Option1: SLSR and FBR should be included as declarations  for 5G NR BS in Rel-15.</a:t>
            </a:r>
            <a:endParaRPr lang="en-US" altLang="ja-JP" dirty="0"/>
          </a:p>
          <a:p>
            <a:pPr marL="800100" lvl="3" indent="-342900"/>
            <a:r>
              <a:rPr lang="en-US" altLang="ja-JP" dirty="0"/>
              <a:t>Option2: </a:t>
            </a:r>
            <a:r>
              <a:rPr lang="en-US" altLang="zh-CN" dirty="0"/>
              <a:t>Side lobe level and front to back ratio potential requirements can be combined into a “emissions spatial mask” declaration</a:t>
            </a:r>
          </a:p>
          <a:p>
            <a:pPr marL="800100" lvl="3" indent="-342900"/>
            <a:r>
              <a:rPr lang="en-US" altLang="zh-CN" dirty="0"/>
              <a:t>Option3: Declared </a:t>
            </a:r>
            <a:r>
              <a:rPr lang="en-GB" altLang="zh-CN" dirty="0"/>
              <a:t>The total power that is radiated outside of the 3dB </a:t>
            </a:r>
            <a:r>
              <a:rPr lang="en-GB" altLang="zh-CN" dirty="0" err="1"/>
              <a:t>beamwidth</a:t>
            </a:r>
            <a:r>
              <a:rPr lang="en-GB" altLang="zh-CN" dirty="0"/>
              <a:t> within the context of the NR   declarations (assuming similar declarations to AAS with this addition)</a:t>
            </a:r>
            <a:endParaRPr lang="zh-CN" altLang="zh-CN" dirty="0"/>
          </a:p>
          <a:p>
            <a:pPr lvl="2" algn="just"/>
            <a:endParaRPr lang="en-US" altLang="zh-CN" dirty="0"/>
          </a:p>
          <a:p>
            <a:pPr lvl="2" algn="just"/>
            <a:endParaRPr lang="zh-CN" altLang="zh-CN" dirty="0"/>
          </a:p>
          <a:p>
            <a:pPr lvl="2"/>
            <a:endParaRPr kumimoji="1" lang="ja-JP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612576" y="116632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xmlns="" val="3893460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option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Option1: SLSR and FBR should be included as declarations  for 5G NR BS in Rel-15</a:t>
            </a:r>
          </a:p>
          <a:p>
            <a:r>
              <a:rPr lang="en-GB" altLang="zh-CN" sz="1800" dirty="0"/>
              <a:t>The declaration for Maximum </a:t>
            </a:r>
            <a:r>
              <a:rPr lang="en-GB" altLang="zh-CN" sz="1800" dirty="0" err="1" smtClean="0"/>
              <a:t>sidelobe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direction set, Maximum </a:t>
            </a:r>
            <a:r>
              <a:rPr lang="en-GB" altLang="zh-CN" sz="1800" dirty="0" err="1"/>
              <a:t>sidelobe</a:t>
            </a:r>
            <a:r>
              <a:rPr lang="en-GB" altLang="zh-CN" sz="1800" dirty="0"/>
              <a:t> EIRP, Maximum </a:t>
            </a:r>
            <a:r>
              <a:rPr lang="en-US" altLang="zh-CN" sz="1800" dirty="0"/>
              <a:t>rearward radiation</a:t>
            </a:r>
            <a:r>
              <a:rPr lang="en-GB" altLang="zh-CN" sz="1800" dirty="0"/>
              <a:t> direction set and Maximum rearward radiation EIRP can be defined as: </a:t>
            </a:r>
            <a:endParaRPr lang="zh-CN" altLang="zh-CN" sz="1800" dirty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57225" y="2999272"/>
          <a:ext cx="7643866" cy="2930058"/>
        </p:xfrm>
        <a:graphic>
          <a:graphicData uri="http://schemas.openxmlformats.org/drawingml/2006/table">
            <a:tbl>
              <a:tblPr/>
              <a:tblGrid>
                <a:gridCol w="13077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2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558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6390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Declaration identifier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Declaration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2351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direction set where the 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 is found.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2351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EIRP at Maximum </a:t>
                      </a:r>
                      <a:r>
                        <a:rPr kumimoji="1" lang="en-GB" altLang="zh-CN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sidelobe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set.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9194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direction set where the 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 is found.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2351"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D9.xx</a:t>
                      </a:r>
                      <a:endParaRPr kumimoji="1" lang="zh-CN" altLang="zh-CN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EIRP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ct val="12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EIRP at Maximum </a:t>
                      </a:r>
                      <a:r>
                        <a:rPr kumimoji="1" lang="en-US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rearward radiation</a:t>
                      </a: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direction set.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71704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option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892696"/>
          </a:xfrm>
        </p:spPr>
        <p:txBody>
          <a:bodyPr>
            <a:normAutofit lnSpcReduction="10000"/>
          </a:bodyPr>
          <a:lstStyle/>
          <a:p>
            <a:pPr marL="342900" lvl="2" indent="-342900"/>
            <a:r>
              <a:rPr lang="en-US" altLang="ja-JP" sz="1800" dirty="0"/>
              <a:t>Option2: </a:t>
            </a:r>
            <a:r>
              <a:rPr lang="en-US" altLang="zh-CN" sz="1800" dirty="0"/>
              <a:t>Side lobe level and front to back ratio potential requirements can be combined into a “emissions spatial mask” declaration</a:t>
            </a:r>
          </a:p>
          <a:p>
            <a:pPr marL="342900" lvl="2" indent="-342900"/>
            <a:r>
              <a:rPr lang="en-GB" altLang="zh-CN" sz="1800" dirty="0"/>
              <a:t>The declaration for </a:t>
            </a:r>
            <a:r>
              <a:rPr lang="en-US" altLang="zh-CN" sz="1800" dirty="0"/>
              <a:t>option 2 </a:t>
            </a:r>
            <a:r>
              <a:rPr lang="en-GB" altLang="zh-CN" sz="1800" dirty="0"/>
              <a:t>is shown as follows: </a:t>
            </a:r>
            <a:endParaRPr lang="en-US" altLang="zh-CN" sz="1800" dirty="0"/>
          </a:p>
          <a:p>
            <a:pPr>
              <a:buNone/>
            </a:pPr>
            <a:endParaRPr 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7365" y="3357562"/>
            <a:ext cx="3752023" cy="222798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18432" y="5500702"/>
            <a:ext cx="7668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2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dirty="0"/>
              <a:t>The declaration is made for the widest available cell size provided by the </a:t>
            </a:r>
            <a:r>
              <a:rPr lang="en-US" altLang="zh-CN" dirty="0" smtClean="0"/>
              <a:t>BS</a:t>
            </a:r>
            <a:endParaRPr lang="en-US" altLang="zh-CN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7629110"/>
              </p:ext>
            </p:extLst>
          </p:nvPr>
        </p:nvGraphicFramePr>
        <p:xfrm>
          <a:off x="785786" y="2214554"/>
          <a:ext cx="8001056" cy="874962"/>
        </p:xfrm>
        <a:graphic>
          <a:graphicData uri="http://schemas.openxmlformats.org/drawingml/2006/table">
            <a:tbl>
              <a:tblPr/>
              <a:tblGrid>
                <a:gridCol w="27212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7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8312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 of cell directions set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set of directions that lie outside of the wanted</a:t>
                      </a:r>
                      <a:r>
                        <a:rPr kumimoji="1" lang="en-GB" altLang="zh-CN" sz="18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cell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84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 of cell power level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mean radiated power outside</a:t>
                      </a:r>
                      <a:r>
                        <a:rPr kumimoji="1" lang="en-US" altLang="zh-CN" sz="18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of the wanted cell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775" marR="60847" marT="788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36537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option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pPr marL="342900" lvl="2" indent="-342900"/>
            <a:r>
              <a:rPr lang="en-US" altLang="zh-CN" sz="1800" dirty="0"/>
              <a:t>Option3: Declared </a:t>
            </a:r>
            <a:r>
              <a:rPr lang="en-GB" altLang="zh-CN" sz="1800" dirty="0"/>
              <a:t>The total power that is radiated outside of the 3dB </a:t>
            </a:r>
            <a:r>
              <a:rPr lang="en-GB" altLang="zh-CN" sz="1800" dirty="0" err="1"/>
              <a:t>beamwidth</a:t>
            </a:r>
            <a:r>
              <a:rPr lang="en-GB" altLang="zh-CN" sz="1800" dirty="0"/>
              <a:t> within the context of the NR   declarations (assuming similar declarations to AAS with this addition)</a:t>
            </a:r>
          </a:p>
          <a:p>
            <a:pPr marL="342900" lvl="2" indent="-342900"/>
            <a:r>
              <a:rPr lang="en-GB" altLang="zh-CN" sz="1800" dirty="0"/>
              <a:t>The declaration of option3 is out of beam power</a:t>
            </a:r>
            <a:endParaRPr lang="zh-CN" altLang="zh-CN" sz="18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65531" b="19482"/>
          <a:stretch>
            <a:fillRect/>
          </a:stretch>
        </p:blipFill>
        <p:spPr bwMode="auto">
          <a:xfrm>
            <a:off x="2357422" y="3071810"/>
            <a:ext cx="4071966" cy="3380500"/>
          </a:xfrm>
          <a:prstGeom prst="rect">
            <a:avLst/>
          </a:prstGeom>
          <a:noFill/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00100" y="2571744"/>
          <a:ext cx="7643866" cy="642942"/>
        </p:xfrm>
        <a:graphic>
          <a:graphicData uri="http://schemas.openxmlformats.org/drawingml/2006/table">
            <a:tbl>
              <a:tblPr/>
              <a:tblGrid>
                <a:gridCol w="2000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436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 of beam power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444" marR="63427" marT="704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mean power that is radiated outside of the 3dB </a:t>
                      </a:r>
                      <a:r>
                        <a:rPr kumimoji="1" lang="en-GB" altLang="zh-CN" sz="18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beamwidth</a:t>
                      </a:r>
                      <a:r>
                        <a:rPr kumimoji="1" lang="en-GB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Declared for every beam identified in D9.3. 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444" marR="63427" marT="704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1594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>
            <a:normAutofit fontScale="70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ja-JP" sz="3200" b="1" u="sng" dirty="0" smtClean="0"/>
              <a:t>Companies encourage to provide the views which is best option. Other options are not precluded. </a:t>
            </a:r>
          </a:p>
          <a:p>
            <a:endParaRPr lang="en-US" dirty="0"/>
          </a:p>
          <a:p>
            <a:r>
              <a:rPr lang="en-US" altLang="zh-CN" b="1" u="sng" dirty="0"/>
              <a:t>In RAN4#84 meeting( Aug, 2017 ), </a:t>
            </a:r>
            <a:r>
              <a:rPr lang="en-US" altLang="zh-CN" b="1" u="sng" dirty="0" smtClean="0"/>
              <a:t>whether to introduce the unwanted spatial emission declaration will be decided. If the unwanted spatial emission </a:t>
            </a:r>
            <a:r>
              <a:rPr lang="en-US" altLang="zh-CN" b="1" u="sng" dirty="0"/>
              <a:t>declaration</a:t>
            </a:r>
            <a:r>
              <a:rPr lang="en-US" altLang="zh-CN" b="1" u="sng" dirty="0" smtClean="0"/>
              <a:t> is introduced, one </a:t>
            </a:r>
            <a:r>
              <a:rPr lang="en-US" altLang="zh-CN" b="1" u="sng" dirty="0"/>
              <a:t>of options related to unwanted spatial emissions should be selected for 5G NR BS in </a:t>
            </a:r>
            <a:r>
              <a:rPr lang="en-US" altLang="zh-CN" b="1" u="sng" dirty="0" smtClean="0"/>
              <a:t>Rel-15</a:t>
            </a:r>
          </a:p>
          <a:p>
            <a:endParaRPr lang="en-US" altLang="zh-CN" b="1" u="sng" dirty="0"/>
          </a:p>
          <a:p>
            <a:r>
              <a:rPr lang="en-US" altLang="zh-CN" b="1" u="sng" dirty="0"/>
              <a:t>A note will be added to capture that radiated power outside of the beam/cell </a:t>
            </a:r>
            <a:r>
              <a:rPr lang="en-US" altLang="zh-CN" b="1" u="sng" dirty="0" smtClean="0"/>
              <a:t>is not the only factors which is relate </a:t>
            </a:r>
            <a:r>
              <a:rPr lang="en-US" altLang="zh-CN" b="1" u="sng" dirty="0"/>
              <a:t>to system performance and </a:t>
            </a:r>
            <a:r>
              <a:rPr lang="en-US" altLang="zh-CN" b="1" u="sng" dirty="0" smtClean="0"/>
              <a:t>for some types of MIMO/</a:t>
            </a:r>
            <a:r>
              <a:rPr lang="en-US" altLang="zh-CN" b="1" u="sng" dirty="0" err="1" smtClean="0"/>
              <a:t>beamforming</a:t>
            </a:r>
            <a:r>
              <a:rPr lang="en-US" altLang="zh-CN" b="1" u="sng" dirty="0" smtClean="0"/>
              <a:t>, minimizing radiation in other directions may not maximize throughput performance</a:t>
            </a:r>
          </a:p>
          <a:p>
            <a:pPr lvl="1"/>
            <a:r>
              <a:rPr lang="en-US" altLang="zh-CN" b="1" u="sng" dirty="0" smtClean="0"/>
              <a:t>The specific wording for the note </a:t>
            </a:r>
            <a:r>
              <a:rPr lang="en-US" altLang="zh-CN" b="1" u="sng" dirty="0" err="1" smtClean="0"/>
              <a:t>shold</a:t>
            </a:r>
            <a:r>
              <a:rPr lang="en-US" altLang="zh-CN" b="1" u="sng" dirty="0" smtClean="0"/>
              <a:t> be discussed further</a:t>
            </a:r>
            <a:endParaRPr lang="en-US" altLang="zh-CN" b="1" u="sng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5943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4032447"/>
          </a:xfrm>
        </p:spPr>
        <p:txBody>
          <a:bodyPr>
            <a:normAutofit/>
          </a:bodyPr>
          <a:lstStyle/>
          <a:p>
            <a:pPr marL="800100" lvl="1" indent="-342900">
              <a:buSzPct val="50000"/>
              <a:buNone/>
            </a:pPr>
            <a:r>
              <a:rPr lang="en-US" altLang="ja-JP" sz="1800" dirty="0"/>
              <a:t>[1]  R4-1706158  WF on new BS requirements               NTT DOCOMO, INC.,</a:t>
            </a:r>
            <a:r>
              <a:rPr lang="ja-JP" altLang="en-US" sz="1800" dirty="0"/>
              <a:t> </a:t>
            </a:r>
            <a:r>
              <a:rPr lang="en-US" altLang="ja-JP" sz="1800" dirty="0"/>
              <a:t>CMCC</a:t>
            </a:r>
          </a:p>
          <a:p>
            <a:pPr marL="800100" lvl="1" indent="-342900">
              <a:buSzPct val="50000"/>
              <a:buNone/>
            </a:pPr>
            <a:r>
              <a:rPr lang="en-US" altLang="ja-JP" sz="1800" dirty="0"/>
              <a:t>[2]  R4-1706554   </a:t>
            </a:r>
            <a:r>
              <a:rPr lang="en-GB" altLang="zh-CN" sz="1800" dirty="0"/>
              <a:t>Proposal on new BS requirements for NR              CMCC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[3]  R4-1706750  </a:t>
            </a:r>
            <a:r>
              <a:rPr lang="en-GB" altLang="zh-CN" sz="1800" dirty="0"/>
              <a:t>Declaration of out of beam emissions                     Ericsson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[4]  R4-1706595  </a:t>
            </a:r>
            <a:r>
              <a:rPr lang="en-GB" altLang="zh-CN" sz="1800" dirty="0"/>
              <a:t>Discussion on unwanted spatial emissions for NR      CATT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[5]  R4-1706638  </a:t>
            </a:r>
            <a:r>
              <a:rPr lang="en-GB" altLang="zh-CN" sz="1800" dirty="0"/>
              <a:t>Discussion on side lobe level and front to back ratio     NEC</a:t>
            </a:r>
          </a:p>
          <a:p>
            <a:pPr marL="800100" lvl="1" indent="-342900">
              <a:buSzPct val="50000"/>
              <a:buNone/>
            </a:pPr>
            <a:r>
              <a:rPr lang="en-GB" altLang="ja-JP" sz="1800" dirty="0"/>
              <a:t>[6]  R4-1706644 </a:t>
            </a:r>
            <a:r>
              <a:rPr lang="en-US" altLang="zh-CN" sz="1800" dirty="0"/>
              <a:t>  On new BS requirements                Nokia</a:t>
            </a:r>
            <a:endParaRPr lang="en-US" altLang="ja-JP" sz="1800" dirty="0"/>
          </a:p>
          <a:p>
            <a:pPr lvl="1">
              <a:buSzPct val="50000"/>
              <a:buFont typeface="Wingdings" pitchFamily="2" charset="2"/>
              <a:buChar char="l"/>
            </a:pPr>
            <a:endParaRPr lang="ja-JP" altLang="en-US" sz="1800" dirty="0"/>
          </a:p>
          <a:p>
            <a:pPr lvl="1">
              <a:buSzPct val="50000"/>
              <a:buFont typeface="Wingdings" pitchFamily="2" charset="2"/>
              <a:buChar char="l"/>
            </a:pP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xmlns="" val="323064738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</TotalTime>
  <Words>582</Words>
  <Application>Microsoft Office PowerPoint</Application>
  <PresentationFormat>全屏显示(4:3)</PresentationFormat>
  <Paragraphs>59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テーマ</vt:lpstr>
      <vt:lpstr>WF on unwanted spatial emissions for NR</vt:lpstr>
      <vt:lpstr>Background</vt:lpstr>
      <vt:lpstr>Proposal for option 1</vt:lpstr>
      <vt:lpstr>Proposal for option 2</vt:lpstr>
      <vt:lpstr>Proposal for option 3</vt:lpstr>
      <vt:lpstr>Agreements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cmri</cp:lastModifiedBy>
  <cp:revision>92</cp:revision>
  <dcterms:created xsi:type="dcterms:W3CDTF">2016-11-16T01:21:36Z</dcterms:created>
  <dcterms:modified xsi:type="dcterms:W3CDTF">2017-06-29T04:23:35Z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1487258736</vt:lpwstr>
  </property>
</Properties>
</file>