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5" r:id="rId3"/>
    <p:sldId id="277" r:id="rId4"/>
    <p:sldId id="276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3825" autoAdjust="0"/>
  </p:normalViewPr>
  <p:slideViewPr>
    <p:cSldViewPr>
      <p:cViewPr varScale="1">
        <p:scale>
          <a:sx n="54" d="100"/>
          <a:sy n="54" d="100"/>
        </p:scale>
        <p:origin x="50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6/29/2017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Unwanted Emission masks for sub-6 GHz </a:t>
            </a:r>
            <a:endParaRPr lang="en-US" noProof="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3000" dirty="0">
                <a:solidFill>
                  <a:schemeClr val="tx1"/>
                </a:solidFill>
              </a:rPr>
              <a:t>3.4.3.2</a:t>
            </a:r>
            <a:endParaRPr lang="en-US" altLang="sv-SE" sz="30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#83</a:t>
            </a:r>
            <a:r>
              <a:rPr lang="en-US" altLang="sv-SE" sz="2400" b="1" dirty="0">
                <a:cs typeface="Arial" panose="020B0604020202020204" pitchFamily="34" charset="0"/>
              </a:rPr>
              <a:t>					</a:t>
            </a:r>
            <a:r>
              <a:rPr lang="en-US" altLang="sv-SE" sz="2000" b="1" dirty="0">
                <a:cs typeface="Arial" panose="020B0604020202020204" pitchFamily="34" charset="0"/>
              </a:rPr>
              <a:t>Tdoc R4-1706965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Hangzhou, China, 15 – 19 May,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following WF was agreed at RAN4#82bis:</a:t>
            </a:r>
          </a:p>
          <a:p>
            <a:pPr lvl="1" fontAlgn="auto" hangingPunct="1"/>
            <a:r>
              <a:rPr lang="en-US" sz="1800" dirty="0" err="1"/>
              <a:t>Δf</a:t>
            </a:r>
            <a:r>
              <a:rPr lang="en-US" sz="1800" baseline="-25000" dirty="0" err="1"/>
              <a:t>UEM</a:t>
            </a:r>
            <a:r>
              <a:rPr lang="en-US" sz="1800" dirty="0"/>
              <a:t> =40 MHz for NR bands wider than 100 MHz as baseline for the boundary between UEM and spurious emission( for both Cat A and Cat B );  </a:t>
            </a:r>
          </a:p>
          <a:p>
            <a:pPr lvl="1" fontAlgn="auto" hangingPunct="1"/>
            <a:r>
              <a:rPr lang="en-US" sz="1800" dirty="0"/>
              <a:t>The same emission levels for LTE should be used with frequency range (</a:t>
            </a:r>
            <a:r>
              <a:rPr lang="en-US" sz="1800" dirty="0" err="1"/>
              <a:t>F</a:t>
            </a:r>
            <a:r>
              <a:rPr lang="en-US" sz="1800" baseline="-25000" dirty="0" err="1"/>
              <a:t>DL</a:t>
            </a:r>
            <a:r>
              <a:rPr lang="en-US" sz="1800" dirty="0" err="1"/>
              <a:t>_low</a:t>
            </a:r>
            <a:r>
              <a:rPr lang="en-US" sz="1800" dirty="0"/>
              <a:t>– </a:t>
            </a:r>
            <a:r>
              <a:rPr lang="en-US" sz="1800" dirty="0" err="1"/>
              <a:t>Δf</a:t>
            </a:r>
            <a:r>
              <a:rPr lang="en-US" sz="1800" baseline="-25000" dirty="0" err="1"/>
              <a:t>UEM</a:t>
            </a:r>
            <a:r>
              <a:rPr lang="en-US" sz="1800" dirty="0"/>
              <a:t>) ~ (</a:t>
            </a:r>
            <a:r>
              <a:rPr lang="en-US" sz="1800" dirty="0" err="1"/>
              <a:t>F</a:t>
            </a:r>
            <a:r>
              <a:rPr lang="en-US" sz="1800" baseline="-25000" dirty="0" err="1"/>
              <a:t>DL</a:t>
            </a:r>
            <a:r>
              <a:rPr lang="en-US" sz="1800" dirty="0" err="1"/>
              <a:t>_high+Δf</a:t>
            </a:r>
            <a:r>
              <a:rPr lang="en-US" sz="1800" baseline="-25000" dirty="0" err="1"/>
              <a:t>UEM</a:t>
            </a:r>
            <a:r>
              <a:rPr lang="en-US" sz="1800" dirty="0"/>
              <a:t>) </a:t>
            </a:r>
          </a:p>
          <a:p>
            <a:r>
              <a:rPr lang="en-US" sz="2400" dirty="0"/>
              <a:t>In addition, it was agreed in [4] that </a:t>
            </a:r>
            <a:r>
              <a:rPr lang="en-US" sz="2400" dirty="0" err="1"/>
              <a:t>Δf</a:t>
            </a:r>
            <a:r>
              <a:rPr lang="en-US" sz="2400" baseline="-25000" dirty="0" err="1"/>
              <a:t>UEM</a:t>
            </a:r>
            <a:r>
              <a:rPr lang="en-US" sz="2400" dirty="0"/>
              <a:t> =40 MHz should be applied for bands </a:t>
            </a:r>
            <a:r>
              <a:rPr lang="en-US" sz="2400" u="sng" dirty="0"/>
              <a:t>equal to and wider than</a:t>
            </a:r>
            <a:r>
              <a:rPr lang="en-US" sz="2400" dirty="0"/>
              <a:t> 100 </a:t>
            </a:r>
            <a:r>
              <a:rPr lang="en-US" sz="2400" dirty="0" err="1"/>
              <a:t>MHz.</a:t>
            </a:r>
            <a:endParaRPr lang="en-US" sz="2400" dirty="0"/>
          </a:p>
          <a:p>
            <a:r>
              <a:rPr lang="en-US" sz="2400" dirty="0"/>
              <a:t>Several proposals for UEM tables based on the WF were given in [1], [2], [3] and [5]. The Way-Forward is based on the tables proposed and discussed in the BS NR Unwanted Emissions AH meeting.</a:t>
            </a:r>
          </a:p>
        </p:txBody>
      </p:sp>
    </p:spTree>
    <p:extLst>
      <p:ext uri="{BB962C8B-B14F-4D97-AF65-F5344CB8AC3E}">
        <p14:creationId xmlns:p14="http://schemas.microsoft.com/office/powerpoint/2010/main" val="3389627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Way-forward Agreement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The following variations for the Unwanted Emissions Mask (UEM) tables should be used for sub-6 GHz:</a:t>
            </a:r>
          </a:p>
          <a:p>
            <a:pPr lvl="1"/>
            <a:r>
              <a:rPr lang="en-US" sz="2000" dirty="0"/>
              <a:t>BS classes</a:t>
            </a:r>
          </a:p>
          <a:p>
            <a:pPr lvl="1"/>
            <a:r>
              <a:rPr lang="en-US" sz="2000" dirty="0"/>
              <a:t>Category of emission (A/B)</a:t>
            </a:r>
          </a:p>
          <a:p>
            <a:pPr lvl="1"/>
            <a:r>
              <a:rPr lang="en-US" sz="2000" dirty="0"/>
              <a:t>Frequency range (above/below 1 GHz)</a:t>
            </a:r>
          </a:p>
          <a:p>
            <a:pPr lvl="1"/>
            <a:r>
              <a:rPr lang="en-US" sz="2000" dirty="0"/>
              <a:t>Power levels (for some BS classes)</a:t>
            </a:r>
          </a:p>
          <a:p>
            <a:pPr marL="0" indent="0">
              <a:buNone/>
            </a:pPr>
            <a:r>
              <a:rPr lang="en-US" sz="2400" dirty="0"/>
              <a:t>The following applies in addition:</a:t>
            </a:r>
          </a:p>
          <a:p>
            <a:pPr lvl="1"/>
            <a:r>
              <a:rPr lang="en-US" sz="2000" dirty="0"/>
              <a:t>The same tables, but with different </a:t>
            </a:r>
            <a:r>
              <a:rPr lang="en-US" sz="2000" dirty="0" err="1"/>
              <a:t>Δf</a:t>
            </a:r>
            <a:r>
              <a:rPr lang="en-US" sz="2000" baseline="-25000" dirty="0" err="1"/>
              <a:t>max</a:t>
            </a:r>
            <a:r>
              <a:rPr lang="en-US" sz="2000" dirty="0"/>
              <a:t>, will be used for </a:t>
            </a:r>
            <a:br>
              <a:rPr lang="en-US" sz="2000" dirty="0"/>
            </a:br>
            <a:r>
              <a:rPr lang="en-US" sz="2000" dirty="0" err="1"/>
              <a:t>Δf</a:t>
            </a:r>
            <a:r>
              <a:rPr lang="en-US" sz="2000" baseline="-25000" dirty="0" err="1"/>
              <a:t>UEM</a:t>
            </a:r>
            <a:r>
              <a:rPr lang="en-US" sz="2000" dirty="0"/>
              <a:t> =10 MHz and </a:t>
            </a:r>
            <a:r>
              <a:rPr lang="en-US" sz="2000" dirty="0" err="1"/>
              <a:t>Δf</a:t>
            </a:r>
            <a:r>
              <a:rPr lang="en-US" sz="2000" baseline="-25000" dirty="0" err="1"/>
              <a:t>UEM</a:t>
            </a:r>
            <a:r>
              <a:rPr lang="en-US" sz="2000" dirty="0"/>
              <a:t> =40 </a:t>
            </a:r>
            <a:r>
              <a:rPr lang="en-US" sz="2000" dirty="0" err="1"/>
              <a:t>MHz.</a:t>
            </a:r>
            <a:endParaRPr lang="en-US" sz="2000" dirty="0"/>
          </a:p>
          <a:p>
            <a:pPr lvl="1"/>
            <a:r>
              <a:rPr lang="en-US" sz="2000" dirty="0"/>
              <a:t>There will be no Options for Category B limits (only LTE Option 1)</a:t>
            </a:r>
          </a:p>
          <a:p>
            <a:pPr lvl="1"/>
            <a:r>
              <a:rPr lang="en-US" sz="2000" dirty="0"/>
              <a:t>For bands narrower than 100 MHz, </a:t>
            </a:r>
            <a:r>
              <a:rPr lang="en-US" sz="2000" dirty="0" err="1"/>
              <a:t>Δf</a:t>
            </a:r>
            <a:r>
              <a:rPr lang="en-US" sz="2000" baseline="-25000" dirty="0" err="1"/>
              <a:t>UEM</a:t>
            </a:r>
            <a:r>
              <a:rPr lang="en-US" sz="2000" dirty="0"/>
              <a:t> should be further studied .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0904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9750" indent="-539750">
              <a:buNone/>
            </a:pPr>
            <a:r>
              <a:rPr lang="en-US" sz="2000" dirty="0"/>
              <a:t>[1]	R4-1706553, "On sub 6GHz NR BS UEM requirement " (ZTE Corporation).</a:t>
            </a:r>
          </a:p>
          <a:p>
            <a:pPr marL="539750" indent="-539750">
              <a:buNone/>
            </a:pPr>
            <a:r>
              <a:rPr lang="en-US" sz="2000" dirty="0"/>
              <a:t>[2]	R4-1706643, "NR BS unwanted emission mask for sub-6 GHz" (Ericsson).</a:t>
            </a:r>
          </a:p>
          <a:p>
            <a:pPr marL="539750" indent="-539750">
              <a:buNone/>
            </a:pPr>
            <a:r>
              <a:rPr lang="en-US" sz="2000" dirty="0"/>
              <a:t>[3]	R4-1706842, "NR BS Unwanted emission mask for below 6 GHz" (Nokia, Alcatel-Lucent Shanghai Bell).</a:t>
            </a:r>
          </a:p>
          <a:p>
            <a:pPr marL="539750" indent="-539750">
              <a:buNone/>
            </a:pPr>
            <a:r>
              <a:rPr lang="en-US" sz="2000" dirty="0"/>
              <a:t>[4]	R4-1706843, "On NR BS boundary between UEM and spurious emission below 6 GHz" (Nokia, Alcatel-Lucent Shanghai Bell).</a:t>
            </a:r>
          </a:p>
          <a:p>
            <a:pPr marL="539750" indent="-539750">
              <a:buNone/>
            </a:pPr>
            <a:r>
              <a:rPr lang="en-US" sz="2000" dirty="0"/>
              <a:t>[5]	R4-1706888, "TP to draft TS 38.104: Conducted </a:t>
            </a:r>
            <a:r>
              <a:rPr lang="en-US" sz="2000" dirty="0" err="1"/>
              <a:t>Tx</a:t>
            </a:r>
            <a:r>
              <a:rPr lang="en-US" sz="2000" dirty="0"/>
              <a:t> spurious requirements for NR BS, Range 1" (Huawei, </a:t>
            </a:r>
            <a:r>
              <a:rPr lang="en-US" sz="2000" dirty="0" err="1"/>
              <a:t>HiSilicon</a:t>
            </a:r>
            <a:r>
              <a:rPr lang="en-US" sz="2000" dirty="0"/>
              <a:t>).</a:t>
            </a:r>
          </a:p>
          <a:p>
            <a:pPr marL="539750" indent="-539750">
              <a:buNone/>
            </a:pPr>
            <a:r>
              <a:rPr lang="en-US" sz="2000" dirty="0"/>
              <a:t>[6]	R4-1706959, "BS RF evening ad-hoc </a:t>
            </a:r>
            <a:r>
              <a:rPr lang="en-US" sz="2000" dirty="0" err="1"/>
              <a:t>MoM</a:t>
            </a:r>
            <a:r>
              <a:rPr lang="en-US" sz="2000" dirty="0"/>
              <a:t>" (Ericsson).</a:t>
            </a:r>
          </a:p>
          <a:p>
            <a:pPr marL="539750" indent="-539750">
              <a:buNone/>
            </a:pPr>
            <a:endParaRPr lang="en-US" sz="2000" dirty="0"/>
          </a:p>
          <a:p>
            <a:pPr marL="539750" indent="-53975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53248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29872</TotalTime>
  <Words>108</Words>
  <Application>Microsoft Office PowerPoint</Application>
  <PresentationFormat>On-screen Show (4:3)</PresentationFormat>
  <Paragraphs>31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Way forward on Unwanted Emission masks for sub-6 GHz </vt:lpstr>
      <vt:lpstr>Background</vt:lpstr>
      <vt:lpstr>Way-forward Agreement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Rapporteur</cp:lastModifiedBy>
  <cp:revision>283</cp:revision>
  <dcterms:created xsi:type="dcterms:W3CDTF">2014-03-20T14:32:54Z</dcterms:created>
  <dcterms:modified xsi:type="dcterms:W3CDTF">2017-06-29T04:23:21Z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