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70" r:id="rId6"/>
    <p:sldId id="375" r:id="rId7"/>
    <p:sldId id="374" r:id="rId8"/>
    <p:sldId id="371" r:id="rId9"/>
    <p:sldId id="376" r:id="rId1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7234" autoAdjust="0"/>
  </p:normalViewPr>
  <p:slideViewPr>
    <p:cSldViewPr>
      <p:cViewPr varScale="1">
        <p:scale>
          <a:sx n="85" d="100"/>
          <a:sy n="85" d="100"/>
        </p:scale>
        <p:origin x="130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+mn-ea"/>
              </a:defRPr>
            </a:lvl1pPr>
          </a:lstStyle>
          <a:p>
            <a:pPr>
              <a:defRPr/>
            </a:pPr>
            <a:fld id="{375A4093-E16D-4786-AC5D-2955C09F9518}" type="datetimeFigureOut">
              <a:rPr lang="ru-RU"/>
              <a:pPr>
                <a:defRPr/>
              </a:pPr>
              <a:t>29.06.2017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7C39AE1-7D3F-44F3-A258-09671B502AB5}" type="slidenum">
              <a:rPr lang="ru-RU" altLang="zh-CN"/>
              <a:pPr/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8020672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zh-CN" smtClean="0"/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EA4D2AC-1D82-4875-ACBE-4F1D3F191416}" type="slidenum">
              <a:rPr lang="ru-RU" altLang="zh-CN"/>
              <a:pPr eaLnBrk="1" hangingPunct="1"/>
              <a:t>2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25284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6A6B8D-08CD-405D-8A3C-8AEC6CDF404D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020FA6-3565-4FF4-8EAD-D0D5223F1E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89339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B07ED-5E4E-4238-A0EE-44C31CCFC104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37CB20-47B0-4FD9-ABEF-C1A40BC8A0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32511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4D656E-4C8E-43AA-A323-74CD21E9CA83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572F56-FE98-40B0-AEE4-FFA552902A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825960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AF721-0079-425B-B678-E9A3F15900D2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20E549-E752-4B0B-A1B6-6140922B8F5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5336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EEAB0-1CB2-4FA3-80B8-8F185BE64090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1BF411-3E3D-433F-B720-1063C8D68EF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30019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CEBD1-F169-47C8-A3EC-49461A80EBD8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88981E-17DD-4F17-AA60-AA60C4FB8D2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57265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BBAA7F-E7C3-470E-A906-6598ADF8EA56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9ED11-07B0-4D11-AB3D-E18DF56E9C6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4497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00F3D-8089-4D0C-8935-633A72B8989A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42B382-62C8-4564-BD97-FF8B9AED5DE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4774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C5C23-7CAA-4C31-B9EE-EF19426F1B74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563E2F-7D7A-4875-BC12-DA2033E2DE6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016109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07D21-69FD-4C04-83D6-EB9DAF20BFCC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07DC60-309F-4D52-BBBB-A17BE23CB57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1956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CE922-98D4-4994-A610-FEF6840BD87D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5708BA-561C-4862-AAC9-255B0FD235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91094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fld id="{48DAFB72-002B-493E-8302-E5B8C84F629C}" type="datetime1">
              <a:rPr lang="en-US" altLang="zh-CN"/>
              <a:pPr>
                <a:defRPr/>
              </a:pPr>
              <a:t>6/29/2017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3CBEF3E5-993B-4589-A859-0D58ED1C1AF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on Mixed Numerologies Requirements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Huawei, </a:t>
            </a:r>
            <a:r>
              <a:rPr lang="en-US" altLang="en-US" sz="2800" dirty="0" smtClean="0">
                <a:solidFill>
                  <a:srgbClr val="898989"/>
                </a:solidFill>
              </a:rPr>
              <a:t>Ericsson, Nokia</a:t>
            </a:r>
            <a:endParaRPr lang="en-US" altLang="en-US" sz="2800" dirty="0" smtClean="0">
              <a:solidFill>
                <a:srgbClr val="898989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60838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b="1"/>
              <a:t>3GPP TSG-RAN WG4 Meeting NR #2</a:t>
            </a:r>
            <a:br>
              <a:rPr lang="en-US" altLang="zh-CN" b="1"/>
            </a:br>
            <a:r>
              <a:rPr lang="en-GB" altLang="zh-CN" b="1"/>
              <a:t>Qingdao, China, 27 - 29 June, 2017</a:t>
            </a:r>
            <a:endParaRPr lang="en-US" altLang="zh-CN" b="1"/>
          </a:p>
          <a:p>
            <a:pPr eaLnBrk="1" hangingPunct="1"/>
            <a:r>
              <a:rPr lang="en-US" altLang="zh-CN" b="1"/>
              <a:t>Agenda Item: </a:t>
            </a:r>
            <a:r>
              <a:rPr lang="en-GB" altLang="zh-CN" b="1"/>
              <a:t>3.2.4</a:t>
            </a:r>
            <a:endParaRPr lang="en-US" altLang="zh-CN" b="1">
              <a:solidFill>
                <a:srgbClr val="FF0000"/>
              </a:solidFill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/>
            <a:r>
              <a:rPr lang="en-US" altLang="zh-CN" b="1" dirty="0"/>
              <a:t>R4-1706505</a:t>
            </a:r>
            <a:endParaRPr lang="zh-CN" altLang="en-US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RAN4 #83 agreements (R4-1706320)</a:t>
            </a:r>
          </a:p>
          <a:p>
            <a:pPr lvl="1"/>
            <a:r>
              <a:rPr lang="en-GB" altLang="zh-CN" i="1" dirty="0" smtClean="0"/>
              <a:t>RAN4 will study the in-band requirement for SS and data channel only if SS and data use different numerologies</a:t>
            </a:r>
          </a:p>
          <a:p>
            <a:pPr lvl="2"/>
            <a:r>
              <a:rPr lang="en-GB" altLang="zh-CN" i="1" dirty="0" smtClean="0"/>
              <a:t>It is possible we may not have requirements on data and SS with different numerology, even though different numerology on data and SS is supported. </a:t>
            </a:r>
          </a:p>
          <a:p>
            <a:pPr lvl="1"/>
            <a:r>
              <a:rPr lang="en-GB" altLang="zh-CN" i="1" dirty="0" err="1" smtClean="0"/>
              <a:t>FDM’ed</a:t>
            </a:r>
            <a:r>
              <a:rPr lang="en-GB" altLang="zh-CN" i="1" dirty="0" smtClean="0"/>
              <a:t> mixed numerologies for downlink and uplink data channel from BS perspective can be supported without additional in-band RF requirements compared to single numerology.</a:t>
            </a:r>
          </a:p>
          <a:p>
            <a:pPr lvl="2"/>
            <a:r>
              <a:rPr lang="en-GB" altLang="zh-CN" i="1" dirty="0" smtClean="0"/>
              <a:t>UE shall be able to TX and RX with one of these numerologies.</a:t>
            </a:r>
          </a:p>
          <a:p>
            <a:pPr lvl="2"/>
            <a:r>
              <a:rPr lang="en-GB" altLang="zh-CN" i="1" dirty="0" smtClean="0"/>
              <a:t>Whether or not mixed numerologies operation using FDM is supported from a UE point of view is FFS</a:t>
            </a:r>
          </a:p>
          <a:p>
            <a:pPr lvl="2">
              <a:buFont typeface="Arial" panose="020B0604020202020204" pitchFamily="34" charset="0"/>
              <a:buNone/>
            </a:pPr>
            <a:endParaRPr lang="en-GB" altLang="zh-CN" dirty="0" smtClean="0"/>
          </a:p>
        </p:txBody>
      </p:sp>
      <p:sp>
        <p:nvSpPr>
          <p:cNvPr id="3076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00E6E34-BE53-4904-9A01-2B64F4DA64B9}" type="slidenum">
              <a:rPr lang="en-US" altLang="zh-CN">
                <a:solidFill>
                  <a:srgbClr val="898989"/>
                </a:solidFill>
              </a:rPr>
              <a:pPr eaLnBrk="1" hangingPunct="1"/>
              <a:t>2</a:t>
            </a:fld>
            <a:endParaRPr lang="en-US" altLang="zh-CN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Background</a:t>
            </a:r>
            <a:endParaRPr lang="en-GB" altLang="zh-CN" dirty="0" smtClean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</p:spPr>
        <p:txBody>
          <a:bodyPr/>
          <a:lstStyle/>
          <a:p>
            <a:r>
              <a:rPr lang="en-GB" altLang="zh-CN" smtClean="0"/>
              <a:t>Mixed Numerologies FDM operation use cases</a:t>
            </a:r>
          </a:p>
          <a:p>
            <a:pPr lvl="1"/>
            <a:r>
              <a:rPr lang="en-GB" altLang="zh-CN" sz="1800" smtClean="0"/>
              <a:t>Use Case #1: Data and Data mixed numerology FDM</a:t>
            </a:r>
          </a:p>
          <a:p>
            <a:pPr lvl="2"/>
            <a:r>
              <a:rPr lang="en-GB" altLang="zh-CN" smtClean="0"/>
              <a:t>FDM’ed transmission or reception of physical channels (e.g. NR-PDSCH, NR-PDCCH, NR-PUSCH, NR-PUCCH) with different numerologies at the same instance in DL or UL</a:t>
            </a:r>
          </a:p>
          <a:p>
            <a:pPr lvl="1"/>
            <a:r>
              <a:rPr lang="en-GB" altLang="zh-CN" sz="1800" smtClean="0"/>
              <a:t>Use Case #2: Data and SS/PBCH mixed numerology FDM</a:t>
            </a:r>
          </a:p>
          <a:p>
            <a:pPr lvl="2"/>
            <a:r>
              <a:rPr lang="en-GB" altLang="zh-CN" smtClean="0"/>
              <a:t>FDM’ed transmission or reception of </a:t>
            </a:r>
            <a:r>
              <a:rPr lang="en-US" altLang="zh-CN" smtClean="0"/>
              <a:t>SS/PBCH and other physical channels </a:t>
            </a:r>
            <a:r>
              <a:rPr lang="en-GB" altLang="zh-CN" smtClean="0"/>
              <a:t>(e.g. NR-PDSCH, NR-PDCCH) </a:t>
            </a:r>
            <a:r>
              <a:rPr lang="en-US" altLang="zh-CN" smtClean="0"/>
              <a:t>with different numerologies in DL</a:t>
            </a:r>
            <a:endParaRPr lang="en-GB" altLang="zh-CN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26206D2-B8BD-46E1-9FC9-632E7F0E45E9}" type="slidenum">
              <a:rPr lang="en-US" altLang="zh-CN">
                <a:solidFill>
                  <a:srgbClr val="898989"/>
                </a:solidFill>
              </a:rPr>
              <a:pPr eaLnBrk="1" hangingPunct="1"/>
              <a:t>3</a:t>
            </a:fld>
            <a:endParaRPr lang="en-US" altLang="zh-CN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</a:t>
            </a:r>
            <a:endParaRPr lang="en-GB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extLst/>
        </p:spPr>
        <p:txBody>
          <a:bodyPr/>
          <a:lstStyle/>
          <a:p>
            <a:pPr lvl="0"/>
            <a:r>
              <a:rPr lang="en-GB" altLang="zh-CN" dirty="0"/>
              <a:t>Case 1 Data/Data mixed </a:t>
            </a:r>
            <a:r>
              <a:rPr lang="en-GB" altLang="zh-CN" dirty="0" smtClean="0"/>
              <a:t>numerology FDM </a:t>
            </a:r>
            <a:r>
              <a:rPr lang="en-GB" altLang="zh-CN" dirty="0"/>
              <a:t>requirements</a:t>
            </a:r>
            <a:endParaRPr lang="en-GB" dirty="0" smtClean="0"/>
          </a:p>
          <a:p>
            <a:pPr lvl="1"/>
            <a:r>
              <a:rPr lang="en-GB" dirty="0" smtClean="0"/>
              <a:t>UE </a:t>
            </a:r>
            <a:r>
              <a:rPr lang="en-GB" dirty="0"/>
              <a:t>requirements</a:t>
            </a:r>
          </a:p>
          <a:p>
            <a:pPr lvl="2"/>
            <a:r>
              <a:rPr lang="en-US" dirty="0"/>
              <a:t>Case 1 </a:t>
            </a:r>
            <a:r>
              <a:rPr lang="en-GB" dirty="0"/>
              <a:t>mixed numerology FDM can be supported </a:t>
            </a:r>
            <a:r>
              <a:rPr lang="en-GB" dirty="0" smtClean="0"/>
              <a:t>without </a:t>
            </a:r>
            <a:r>
              <a:rPr lang="en-GB" dirty="0"/>
              <a:t>additional UE in-band RF requirements compared to single numerology (e.g. via using inter-numerology guard bands)</a:t>
            </a:r>
            <a:endParaRPr lang="en-GB" sz="2200" dirty="0"/>
          </a:p>
          <a:p>
            <a:pPr lvl="2"/>
            <a:r>
              <a:rPr lang="en-US" dirty="0"/>
              <a:t>Do not define in-band UE RF requirements for Case 1</a:t>
            </a:r>
            <a:r>
              <a:rPr lang="en-GB" dirty="0"/>
              <a:t> mixed numerology FDM in </a:t>
            </a:r>
            <a:r>
              <a:rPr lang="en-US" dirty="0"/>
              <a:t>Rel-15</a:t>
            </a:r>
            <a:endParaRPr lang="en-GB" sz="2200" dirty="0"/>
          </a:p>
          <a:p>
            <a:pPr lvl="2"/>
            <a:r>
              <a:rPr lang="en-GB" dirty="0"/>
              <a:t>FFS if any additional mixed numerologies requirements need to be introduced in future releases</a:t>
            </a:r>
            <a:endParaRPr lang="en-GB" sz="2200" dirty="0"/>
          </a:p>
          <a:p>
            <a:pPr lvl="1"/>
            <a:r>
              <a:rPr lang="en-US" dirty="0" smtClean="0"/>
              <a:t>Note</a:t>
            </a:r>
            <a:r>
              <a:rPr lang="en-US" dirty="0"/>
              <a:t>: BS requirements are based on R4-1706320 (i.e. no BS requirements)</a:t>
            </a:r>
            <a:endParaRPr lang="en-GB" dirty="0"/>
          </a:p>
          <a:p>
            <a:pPr algn="just">
              <a:defRPr/>
            </a:pPr>
            <a:endParaRPr lang="en-GB" sz="2000" dirty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C91F9A2B-6390-4FE8-9F69-F0EEB7BAB3EC}" type="slidenum">
              <a:rPr lang="en-US" altLang="zh-CN"/>
              <a:pPr eaLnBrk="1" hangingPunct="1"/>
              <a:t>4</a:t>
            </a:fld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/>
              <a:t>Way Forward</a:t>
            </a:r>
            <a:endParaRPr lang="en-GB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extLst/>
        </p:spPr>
        <p:txBody>
          <a:bodyPr/>
          <a:lstStyle/>
          <a:p>
            <a:pPr>
              <a:defRPr/>
            </a:pPr>
            <a:r>
              <a:rPr lang="en-GB" altLang="zh-CN" sz="2000" dirty="0"/>
              <a:t>Case 2 Data/SS mixed numerology </a:t>
            </a:r>
            <a:r>
              <a:rPr lang="en-GB" altLang="zh-CN" sz="2000" dirty="0" smtClean="0"/>
              <a:t>FDM requirements</a:t>
            </a:r>
          </a:p>
          <a:p>
            <a:pPr lvl="1">
              <a:defRPr/>
            </a:pPr>
            <a:r>
              <a:rPr lang="en-US" sz="1600" dirty="0" smtClean="0"/>
              <a:t>Companies </a:t>
            </a:r>
            <a:r>
              <a:rPr lang="en-US" sz="1600" dirty="0"/>
              <a:t>views in NR#2 meeting</a:t>
            </a:r>
          </a:p>
          <a:p>
            <a:pPr lvl="2">
              <a:defRPr/>
            </a:pPr>
            <a:r>
              <a:rPr lang="en-GB" sz="1400" dirty="0"/>
              <a:t>View 1: Do not define dedicated RF requirements for Data/SS mixed numerology use case</a:t>
            </a:r>
          </a:p>
          <a:p>
            <a:pPr lvl="2">
              <a:defRPr/>
            </a:pPr>
            <a:r>
              <a:rPr lang="en-US" sz="1400" dirty="0"/>
              <a:t>View 2: </a:t>
            </a:r>
            <a:r>
              <a:rPr lang="en-GB" sz="1400" dirty="0"/>
              <a:t>Develop Rel-15 UE requirements for the mixed numerology in-band case where UE receives data and SS/PBCH</a:t>
            </a:r>
          </a:p>
          <a:p>
            <a:pPr lvl="3">
              <a:defRPr/>
            </a:pPr>
            <a:r>
              <a:rPr lang="en-US" sz="1200" dirty="0"/>
              <a:t>UE </a:t>
            </a:r>
            <a:r>
              <a:rPr lang="en-GB" sz="1200" dirty="0"/>
              <a:t>receiver intra-band RF requirements</a:t>
            </a:r>
          </a:p>
          <a:p>
            <a:pPr lvl="3">
              <a:defRPr/>
            </a:pPr>
            <a:r>
              <a:rPr lang="en-GB" sz="1200" dirty="0"/>
              <a:t>UE intra-band neighbour cell identification requirements</a:t>
            </a:r>
            <a:endParaRPr lang="en-GB" sz="1400" dirty="0"/>
          </a:p>
          <a:p>
            <a:pPr lvl="1"/>
            <a:r>
              <a:rPr lang="en-US" sz="1600" dirty="0" smtClean="0"/>
              <a:t>Way forwards</a:t>
            </a:r>
          </a:p>
          <a:p>
            <a:pPr lvl="2">
              <a:defRPr/>
            </a:pPr>
            <a:r>
              <a:rPr lang="en-US" sz="1400" dirty="0"/>
              <a:t>FFS if BS or </a:t>
            </a:r>
            <a:r>
              <a:rPr lang="en-GB" sz="1400" dirty="0"/>
              <a:t>UE requirements for Data/SS mixed numerology use case are needed. </a:t>
            </a:r>
            <a:r>
              <a:rPr lang="en-US" sz="1400" dirty="0"/>
              <a:t>Companies are encouraged</a:t>
            </a:r>
            <a:r>
              <a:rPr lang="en-GB" sz="1400" dirty="0"/>
              <a:t> </a:t>
            </a:r>
            <a:r>
              <a:rPr lang="en-US" sz="1400" dirty="0"/>
              <a:t>to bring further inputs on</a:t>
            </a:r>
          </a:p>
          <a:p>
            <a:pPr lvl="3"/>
            <a:r>
              <a:rPr lang="en-US" sz="1200" dirty="0" smtClean="0"/>
              <a:t>Feasibility of Case 2 mixed numerologies FDM operation from RAN1 design perspective</a:t>
            </a:r>
          </a:p>
          <a:p>
            <a:pPr lvl="3"/>
            <a:r>
              <a:rPr lang="en-US" sz="1200" dirty="0" smtClean="0"/>
              <a:t>Impact on Data channels performance due to mixed numerologies FDM operation</a:t>
            </a:r>
          </a:p>
          <a:p>
            <a:pPr lvl="3"/>
            <a:r>
              <a:rPr lang="en-US" sz="1200" dirty="0" smtClean="0"/>
              <a:t>Impact on SS/PBCH performance due to mixed numerologies FDM operation</a:t>
            </a:r>
          </a:p>
          <a:p>
            <a:pPr lvl="3"/>
            <a:r>
              <a:rPr lang="en-US" sz="1200" dirty="0"/>
              <a:t>Target BS and UE requirements (e.g. BS RF, UE RF, RRM, UE demodulation)</a:t>
            </a:r>
            <a:endParaRPr lang="en-GB" sz="1200" dirty="0"/>
          </a:p>
          <a:p>
            <a:pPr lvl="1">
              <a:defRPr/>
            </a:pPr>
            <a:endParaRPr lang="en-GB" sz="1600" dirty="0"/>
          </a:p>
          <a:p>
            <a:pPr>
              <a:defRPr/>
            </a:pP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D8903BAF-014E-4136-BA6F-4E6EE99783BD}" type="slidenum">
              <a:rPr lang="en-US" altLang="zh-CN">
                <a:solidFill>
                  <a:srgbClr val="898989"/>
                </a:solidFill>
              </a:rPr>
              <a:pPr eaLnBrk="1" hangingPunct="1"/>
              <a:t>5</a:t>
            </a:fld>
            <a:endParaRPr lang="en-US" altLang="zh-CN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/>
              <a:t>Way </a:t>
            </a:r>
            <a:r>
              <a:rPr lang="en-GB" altLang="zh-CN" dirty="0" smtClean="0"/>
              <a:t>Forward</a:t>
            </a:r>
            <a:endParaRPr lang="en-GB" altLang="zh-CN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602163"/>
          </a:xfrm>
          <a:extLst/>
        </p:spPr>
        <p:txBody>
          <a:bodyPr/>
          <a:lstStyle/>
          <a:p>
            <a:pPr algn="just">
              <a:defRPr/>
            </a:pPr>
            <a:r>
              <a:rPr lang="en-GB" altLang="zh-CN" sz="2000" dirty="0"/>
              <a:t>Mixed Numerologies Support at UE</a:t>
            </a:r>
            <a:endParaRPr lang="en-GB" sz="2200" dirty="0" smtClean="0"/>
          </a:p>
          <a:p>
            <a:pPr lvl="1" algn="just">
              <a:defRPr/>
            </a:pPr>
            <a:r>
              <a:rPr lang="en-GB" sz="1800" dirty="0" smtClean="0"/>
              <a:t>Observations</a:t>
            </a:r>
            <a:endParaRPr lang="en-GB" sz="1800" dirty="0"/>
          </a:p>
          <a:p>
            <a:pPr lvl="2" algn="just">
              <a:defRPr/>
            </a:pPr>
            <a:r>
              <a:rPr lang="en-US" sz="1600" i="1" dirty="0"/>
              <a:t>Support of FDM of different numerologies transmission or reception leads to increased UE implementation complexity which depends on the number of different simultaneously supported numerologies.</a:t>
            </a:r>
            <a:endParaRPr lang="en-GB" sz="1600" dirty="0"/>
          </a:p>
          <a:p>
            <a:pPr lvl="1" algn="just">
              <a:defRPr/>
            </a:pPr>
            <a:r>
              <a:rPr lang="en-GB" sz="1600" dirty="0"/>
              <a:t>Case 1: Data/Data mixed numerology FDM</a:t>
            </a:r>
            <a:endParaRPr lang="en-GB" sz="1800" dirty="0"/>
          </a:p>
          <a:p>
            <a:pPr lvl="2" algn="just">
              <a:defRPr/>
            </a:pPr>
            <a:r>
              <a:rPr lang="en-GB" sz="1600" dirty="0" smtClean="0"/>
              <a:t>RAN4 working assumption: Rel-15 NR UE is not mandated to support simultaneous DL reception or UL transmission of multiple </a:t>
            </a:r>
            <a:r>
              <a:rPr lang="en-GB" sz="1600" dirty="0" err="1" smtClean="0"/>
              <a:t>FDM’ed</a:t>
            </a:r>
            <a:r>
              <a:rPr lang="en-GB" sz="1600" dirty="0" smtClean="0"/>
              <a:t> physical channels (e.g. NR-PDSCH, NR-PDCCH, NR-PUSCH, NR-PUCCH) with different numerologies at the same time instance. </a:t>
            </a:r>
          </a:p>
          <a:p>
            <a:pPr lvl="2" algn="just">
              <a:defRPr/>
            </a:pPr>
            <a:r>
              <a:rPr lang="en-GB" sz="1600" dirty="0" smtClean="0"/>
              <a:t>Send LS to RAN1/2 in </a:t>
            </a:r>
            <a:r>
              <a:rPr lang="en-GB" sz="1600" dirty="0"/>
              <a:t>RAN4 </a:t>
            </a:r>
            <a:r>
              <a:rPr lang="en-GB" sz="1600" dirty="0" smtClean="0"/>
              <a:t>#84 to confirm RAN4 working assumption</a:t>
            </a:r>
            <a:endParaRPr lang="en-GB" sz="1600" dirty="0"/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393178B6-0FA3-4048-AF65-E9BE8733FC25}" type="slidenum">
              <a:rPr lang="en-US" altLang="zh-CN">
                <a:solidFill>
                  <a:srgbClr val="898989"/>
                </a:solidFill>
              </a:rPr>
              <a:pPr eaLnBrk="1" hangingPunct="1"/>
              <a:t>6</a:t>
            </a:fld>
            <a:endParaRPr lang="en-US" altLang="zh-CN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286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64E9C01-13ED-4EB2-BC9C-D55F26CD12E0}">
  <ds:schemaRefs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7c5c574-4f42-45b3-8a7f-77d8e859d074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9773</TotalTime>
  <Words>533</Words>
  <Application>Microsoft Office PowerPoint</Application>
  <PresentationFormat>On-screen Show (4:3)</PresentationFormat>
  <Paragraphs>51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Office Theme</vt:lpstr>
      <vt:lpstr>WF on Mixed Numerologies Requirements</vt:lpstr>
      <vt:lpstr>Background</vt:lpstr>
      <vt:lpstr>Background</vt:lpstr>
      <vt:lpstr>Way Forward</vt:lpstr>
      <vt:lpstr>Way Forward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</cp:lastModifiedBy>
  <cp:revision>770</cp:revision>
  <dcterms:created xsi:type="dcterms:W3CDTF">2013-05-13T16:02:00Z</dcterms:created>
  <dcterms:modified xsi:type="dcterms:W3CDTF">2017-06-29T08:03:50Z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2017-04-04 06:37:51Z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CTP_PUBLIC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1498523835</vt:lpwstr>
  </property>
</Properties>
</file>