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2"/>
  </p:notesMasterIdLst>
  <p:sldIdLst>
    <p:sldId id="256" r:id="rId5"/>
    <p:sldId id="383" r:id="rId6"/>
    <p:sldId id="370" r:id="rId7"/>
    <p:sldId id="376" r:id="rId8"/>
    <p:sldId id="377" r:id="rId9"/>
    <p:sldId id="378" r:id="rId10"/>
    <p:sldId id="384" r:id="rId1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87234" autoAdjust="0"/>
  </p:normalViewPr>
  <p:slideViewPr>
    <p:cSldViewPr>
      <p:cViewPr varScale="1">
        <p:scale>
          <a:sx n="72" d="100"/>
          <a:sy n="72" d="100"/>
        </p:scale>
        <p:origin x="1326"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05.07.2018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7/5/2018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7/5/2018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7/5/2018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7/5/2018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7/5/2018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7/5/2018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7/5/2018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7/5/2018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7/5/2018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7/5/2018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7/5/2018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7/5/2018</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altLang="en-US" sz="4000" dirty="0"/>
              <a:t>Summary of operators input on the TDD patterns for NR UE performance tests in Rel-15</a:t>
            </a:r>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a:solidFill>
                  <a:srgbClr val="898989"/>
                </a:solidFill>
              </a:rPr>
              <a:t>Ericsson </a:t>
            </a:r>
          </a:p>
        </p:txBody>
      </p:sp>
      <p:sp>
        <p:nvSpPr>
          <p:cNvPr id="3076" name="TextBox 3"/>
          <p:cNvSpPr txBox="1">
            <a:spLocks noChangeArrowheads="1"/>
          </p:cNvSpPr>
          <p:nvPr/>
        </p:nvSpPr>
        <p:spPr bwMode="auto">
          <a:xfrm>
            <a:off x="296863" y="323850"/>
            <a:ext cx="414331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#AH</a:t>
            </a:r>
            <a:r>
              <a:rPr lang="sv-SE" altLang="zh-CN" sz="1800" b="1" dirty="0"/>
              <a:t>201807</a:t>
            </a:r>
            <a:br>
              <a:rPr lang="en-US" altLang="zh-CN" sz="1800" b="1" dirty="0"/>
            </a:br>
            <a:r>
              <a:rPr lang="en-GB" sz="1800" b="1" dirty="0"/>
              <a:t>Montreal, Canada, 27 Nov - 1 Dec 2017</a:t>
            </a:r>
            <a:endParaRPr lang="en-US" altLang="zh-CN" sz="1800" b="1" dirty="0"/>
          </a:p>
          <a:p>
            <a:pPr eaLnBrk="1" hangingPunct="1">
              <a:spcBef>
                <a:spcPct val="0"/>
              </a:spcBef>
              <a:buFontTx/>
              <a:buNone/>
            </a:pPr>
            <a:r>
              <a:rPr lang="en-US" altLang="zh-CN" sz="1800" b="1" dirty="0"/>
              <a:t>Agenda Item: </a:t>
            </a:r>
            <a:r>
              <a:rPr lang="en-GB" sz="1800" b="1" dirty="0"/>
              <a:t>5.4.1.3</a:t>
            </a:r>
            <a:endParaRPr lang="en-US" altLang="zh-CN" sz="1800" b="1" dirty="0">
              <a:solidFill>
                <a:srgbClr val="FF0000"/>
              </a:solidFill>
            </a:endParaRPr>
          </a:p>
        </p:txBody>
      </p:sp>
      <p:sp>
        <p:nvSpPr>
          <p:cNvPr id="3077" name="TextBox 4"/>
          <p:cNvSpPr txBox="1">
            <a:spLocks noChangeArrowheads="1"/>
          </p:cNvSpPr>
          <p:nvPr/>
        </p:nvSpPr>
        <p:spPr bwMode="auto">
          <a:xfrm>
            <a:off x="7479904"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a:t>R4-1809394</a:t>
            </a:r>
            <a:endParaRPr lang="zh-CN" altLang="en-US" sz="1800" b="1" dirty="0"/>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56B99-E885-4C48-AF67-9D646A511670}"/>
              </a:ext>
            </a:extLst>
          </p:cNvPr>
          <p:cNvSpPr>
            <a:spLocks noGrp="1"/>
          </p:cNvSpPr>
          <p:nvPr>
            <p:ph type="title"/>
          </p:nvPr>
        </p:nvSpPr>
        <p:spPr/>
        <p:txBody>
          <a:bodyPr/>
          <a:lstStyle/>
          <a:p>
            <a:r>
              <a:rPr lang="en-US" dirty="0"/>
              <a:t>Agreed work plan</a:t>
            </a:r>
          </a:p>
        </p:txBody>
      </p:sp>
      <p:sp>
        <p:nvSpPr>
          <p:cNvPr id="3" name="Content Placeholder 2">
            <a:extLst>
              <a:ext uri="{FF2B5EF4-FFF2-40B4-BE49-F238E27FC236}">
                <a16:creationId xmlns:a16="http://schemas.microsoft.com/office/drawing/2014/main" id="{AB6C175C-2ECF-40B6-9BF0-FE4C686D4BBA}"/>
              </a:ext>
            </a:extLst>
          </p:cNvPr>
          <p:cNvSpPr>
            <a:spLocks noGrp="1"/>
          </p:cNvSpPr>
          <p:nvPr>
            <p:ph idx="1"/>
          </p:nvPr>
        </p:nvSpPr>
        <p:spPr/>
        <p:txBody>
          <a:bodyPr/>
          <a:lstStyle/>
          <a:p>
            <a:r>
              <a:rPr lang="en-US" sz="2000" dirty="0"/>
              <a:t>The work plan for UE performance WI was agreed in R4-1808029.</a:t>
            </a:r>
            <a:endParaRPr lang="sv-SE" sz="2000" dirty="0"/>
          </a:p>
          <a:p>
            <a:pPr lvl="1"/>
            <a:r>
              <a:rPr lang="en-GB" sz="1600" b="1" dirty="0"/>
              <a:t>Phase 0: Overall test scope, generic common test set-up and channel modelling, specification skeleton</a:t>
            </a:r>
            <a:endParaRPr lang="sv-SE" sz="2400" dirty="0"/>
          </a:p>
          <a:p>
            <a:pPr lvl="1"/>
            <a:r>
              <a:rPr lang="en-GB" sz="1600" b="1" dirty="0"/>
              <a:t>Phase 1: Completion 1</a:t>
            </a:r>
            <a:r>
              <a:rPr lang="en-GB" sz="1600" b="1" baseline="30000" dirty="0"/>
              <a:t>st</a:t>
            </a:r>
            <a:r>
              <a:rPr lang="en-GB" sz="1600" b="1" dirty="0"/>
              <a:t> bullet of test cases (RAN4 July Ad-hoc, RAN4#88)</a:t>
            </a:r>
            <a:endParaRPr lang="sv-SE" sz="2400" dirty="0"/>
          </a:p>
          <a:p>
            <a:pPr lvl="2" fontAlgn="auto"/>
            <a:r>
              <a:rPr lang="en-GB" sz="1600" dirty="0" err="1"/>
              <a:t>Demod</a:t>
            </a:r>
            <a:r>
              <a:rPr lang="en-GB" sz="1600" dirty="0"/>
              <a:t>: </a:t>
            </a:r>
            <a:endParaRPr lang="sv-SE" sz="1600" dirty="0"/>
          </a:p>
          <a:p>
            <a:pPr lvl="3" fontAlgn="auto"/>
            <a:r>
              <a:rPr lang="en-GB" sz="1800" dirty="0"/>
              <a:t>PDSCH: Normal test cases with single carrier</a:t>
            </a:r>
            <a:endParaRPr lang="sv-SE" sz="1800" dirty="0"/>
          </a:p>
          <a:p>
            <a:pPr lvl="3" fontAlgn="auto"/>
            <a:r>
              <a:rPr lang="en-GB" sz="1800" dirty="0"/>
              <a:t>PDCCH</a:t>
            </a:r>
            <a:endParaRPr lang="sv-SE" sz="1800" dirty="0"/>
          </a:p>
          <a:p>
            <a:pPr lvl="2" fontAlgn="auto"/>
            <a:r>
              <a:rPr lang="en-GB" sz="1600" dirty="0"/>
              <a:t>CSI: CQI (static), PMI, RI test cases</a:t>
            </a:r>
            <a:endParaRPr lang="sv-SE" sz="1600" dirty="0"/>
          </a:p>
          <a:p>
            <a:pPr lvl="1"/>
            <a:r>
              <a:rPr lang="en-GB" sz="1600" b="1" dirty="0"/>
              <a:t>Phase 2: Completion 2</a:t>
            </a:r>
            <a:r>
              <a:rPr lang="en-GB" sz="1600" b="1" baseline="30000" dirty="0"/>
              <a:t>nd</a:t>
            </a:r>
            <a:r>
              <a:rPr lang="en-GB" sz="1600" b="1" dirty="0"/>
              <a:t> bullet of test cases (RAN4#88bis, RAN4#89)</a:t>
            </a:r>
            <a:endParaRPr lang="sv-SE" sz="2400" dirty="0"/>
          </a:p>
          <a:p>
            <a:pPr lvl="2" fontAlgn="auto"/>
            <a:r>
              <a:rPr lang="en-GB" sz="1600" dirty="0" err="1"/>
              <a:t>Demod</a:t>
            </a:r>
            <a:r>
              <a:rPr lang="en-GB" sz="1600" dirty="0"/>
              <a:t>: </a:t>
            </a:r>
            <a:endParaRPr lang="sv-SE" sz="1600" dirty="0"/>
          </a:p>
          <a:p>
            <a:pPr lvl="3" fontAlgn="auto"/>
            <a:r>
              <a:rPr lang="en-GB" sz="1800" dirty="0"/>
              <a:t>PDSCH: SDR test, CA/DC/SUL test cases if any</a:t>
            </a:r>
            <a:endParaRPr lang="sv-SE" sz="1800" dirty="0"/>
          </a:p>
          <a:p>
            <a:pPr lvl="3" fontAlgn="auto"/>
            <a:r>
              <a:rPr lang="en-GB" sz="1800" dirty="0"/>
              <a:t>PBCH if any</a:t>
            </a:r>
            <a:endParaRPr lang="sv-SE" sz="1800" dirty="0"/>
          </a:p>
          <a:p>
            <a:pPr lvl="2" fontAlgn="auto"/>
            <a:r>
              <a:rPr lang="en-GB" sz="1600" dirty="0"/>
              <a:t>CSI: CQI (fading), L1-RSRP, CRI test cases if any</a:t>
            </a:r>
            <a:endParaRPr lang="sv-SE" sz="1600" dirty="0"/>
          </a:p>
          <a:p>
            <a:endParaRPr lang="en-US" dirty="0"/>
          </a:p>
        </p:txBody>
      </p:sp>
      <p:sp>
        <p:nvSpPr>
          <p:cNvPr id="4" name="Slide Number Placeholder 3">
            <a:extLst>
              <a:ext uri="{FF2B5EF4-FFF2-40B4-BE49-F238E27FC236}">
                <a16:creationId xmlns:a16="http://schemas.microsoft.com/office/drawing/2014/main" id="{7819AFA8-F025-4360-839D-BB45852B101C}"/>
              </a:ext>
            </a:extLst>
          </p:cNvPr>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2871778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68D59-B71B-4A1B-BA4D-32873256B4C7}"/>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9FAC9B6B-2A35-4546-B0AD-4F0014BF09D1}"/>
              </a:ext>
            </a:extLst>
          </p:cNvPr>
          <p:cNvSpPr>
            <a:spLocks noGrp="1"/>
          </p:cNvSpPr>
          <p:nvPr>
            <p:ph idx="1"/>
          </p:nvPr>
        </p:nvSpPr>
        <p:spPr/>
        <p:txBody>
          <a:bodyPr/>
          <a:lstStyle/>
          <a:p>
            <a:r>
              <a:rPr lang="sv-SE" sz="2000" dirty="0"/>
              <a:t>Different operators/</a:t>
            </a:r>
            <a:r>
              <a:rPr lang="sv-SE" sz="2000" dirty="0" err="1"/>
              <a:t>countries</a:t>
            </a:r>
            <a:r>
              <a:rPr lang="sv-SE" sz="2000" dirty="0"/>
              <a:t>/regions </a:t>
            </a:r>
            <a:r>
              <a:rPr lang="sv-SE" sz="2000" dirty="0" err="1"/>
              <a:t>have</a:t>
            </a:r>
            <a:r>
              <a:rPr lang="sv-SE" sz="2000" dirty="0"/>
              <a:t> different planning and </a:t>
            </a:r>
            <a:r>
              <a:rPr lang="sv-SE" sz="2000" dirty="0" err="1"/>
              <a:t>considerations</a:t>
            </a:r>
            <a:r>
              <a:rPr lang="sv-SE" sz="2000" dirty="0"/>
              <a:t> on TDD </a:t>
            </a:r>
            <a:r>
              <a:rPr lang="sv-SE" sz="2000" dirty="0" err="1"/>
              <a:t>patterns</a:t>
            </a:r>
            <a:r>
              <a:rPr lang="sv-SE" sz="2000" dirty="0"/>
              <a:t> for different </a:t>
            </a:r>
            <a:r>
              <a:rPr lang="sv-SE" sz="2000" dirty="0" err="1"/>
              <a:t>frequency</a:t>
            </a:r>
            <a:r>
              <a:rPr lang="sv-SE" sz="2000" dirty="0"/>
              <a:t> bands. </a:t>
            </a:r>
          </a:p>
          <a:p>
            <a:r>
              <a:rPr lang="sv-SE" sz="2000" dirty="0"/>
              <a:t>The TDD </a:t>
            </a:r>
            <a:r>
              <a:rPr lang="sv-SE" sz="2000" dirty="0" err="1"/>
              <a:t>config</a:t>
            </a:r>
            <a:r>
              <a:rPr lang="sv-SE" sz="2000" dirty="0"/>
              <a:t> for the test set-</a:t>
            </a:r>
            <a:r>
              <a:rPr lang="sv-SE" sz="2000" dirty="0" err="1"/>
              <a:t>up</a:t>
            </a:r>
            <a:r>
              <a:rPr lang="sv-SE" sz="2000" dirty="0"/>
              <a:t> is still </a:t>
            </a:r>
            <a:r>
              <a:rPr lang="sv-SE" sz="2000" dirty="0" err="1"/>
              <a:t>open</a:t>
            </a:r>
            <a:r>
              <a:rPr lang="sv-SE" sz="2000" dirty="0"/>
              <a:t> for UE </a:t>
            </a:r>
            <a:r>
              <a:rPr lang="sv-SE" sz="2000" dirty="0" err="1"/>
              <a:t>performance</a:t>
            </a:r>
            <a:r>
              <a:rPr lang="sv-SE" sz="2000" dirty="0"/>
              <a:t> tests </a:t>
            </a:r>
            <a:r>
              <a:rPr lang="sv-SE" sz="2000" dirty="0" err="1"/>
              <a:t>except</a:t>
            </a:r>
            <a:r>
              <a:rPr lang="sv-SE" sz="2000" dirty="0"/>
              <a:t> the FR1 15kHz </a:t>
            </a:r>
            <a:r>
              <a:rPr lang="sv-SE" sz="2000" dirty="0" err="1"/>
              <a:t>was</a:t>
            </a:r>
            <a:r>
              <a:rPr lang="sv-SE" sz="2000" dirty="0"/>
              <a:t> </a:t>
            </a:r>
            <a:r>
              <a:rPr lang="sv-SE" sz="2000" dirty="0" err="1"/>
              <a:t>agreed</a:t>
            </a:r>
            <a:r>
              <a:rPr lang="sv-SE" sz="2000" dirty="0"/>
              <a:t> as </a:t>
            </a:r>
            <a:r>
              <a:rPr lang="sv-SE" sz="2000" dirty="0" err="1"/>
              <a:t>following</a:t>
            </a:r>
            <a:r>
              <a:rPr lang="sv-SE" sz="2000" dirty="0"/>
              <a:t> </a:t>
            </a:r>
            <a:r>
              <a:rPr lang="sv-SE" sz="2000" dirty="0" err="1"/>
              <a:t>with</a:t>
            </a:r>
            <a:r>
              <a:rPr lang="sv-SE" sz="2000" dirty="0"/>
              <a:t> the </a:t>
            </a:r>
            <a:r>
              <a:rPr lang="sv-SE" sz="2000" dirty="0" err="1"/>
              <a:t>purpose</a:t>
            </a:r>
            <a:r>
              <a:rPr lang="sv-SE" sz="2000" dirty="0"/>
              <a:t> to </a:t>
            </a:r>
            <a:r>
              <a:rPr lang="sv-SE" sz="2000" dirty="0" err="1"/>
              <a:t>align</a:t>
            </a:r>
            <a:r>
              <a:rPr lang="sv-SE" sz="2000" dirty="0"/>
              <a:t> the LTE config#2</a:t>
            </a:r>
          </a:p>
          <a:p>
            <a:pPr lvl="1"/>
            <a:r>
              <a:rPr lang="en-GB" sz="1800" dirty="0"/>
              <a:t>FR1: </a:t>
            </a:r>
          </a:p>
          <a:p>
            <a:pPr lvl="2"/>
            <a:r>
              <a:rPr lang="en-GB" sz="1600" dirty="0"/>
              <a:t>15 kHz: DDDSU(aligned with LTE config#2 with 5ms periodicity)</a:t>
            </a:r>
            <a:endParaRPr lang="sv-SE" sz="1600" dirty="0"/>
          </a:p>
          <a:p>
            <a:pPr lvl="3"/>
            <a:r>
              <a:rPr lang="en-GB" sz="1400" dirty="0"/>
              <a:t>S = 12D+1Gp+1U</a:t>
            </a:r>
            <a:endParaRPr lang="sv-SE" sz="1400" dirty="0"/>
          </a:p>
          <a:p>
            <a:r>
              <a:rPr lang="en-US" sz="2000" dirty="0"/>
              <a:t>The purpose of UE performance tests should reflect the practical networks based on actual deployment from operators.</a:t>
            </a:r>
          </a:p>
          <a:p>
            <a:r>
              <a:rPr lang="en-US" sz="2000" dirty="0"/>
              <a:t>In this document summarizes the preference from different operators for different SCS and FR with represents present in this AH meeting.</a:t>
            </a:r>
          </a:p>
        </p:txBody>
      </p:sp>
      <p:sp>
        <p:nvSpPr>
          <p:cNvPr id="4" name="Slide Number Placeholder 3">
            <a:extLst>
              <a:ext uri="{FF2B5EF4-FFF2-40B4-BE49-F238E27FC236}">
                <a16:creationId xmlns:a16="http://schemas.microsoft.com/office/drawing/2014/main" id="{B482719D-29DB-4E79-A19F-88926CD02AC7}"/>
              </a:ext>
            </a:extLst>
          </p:cNvPr>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Tree>
    <p:extLst>
      <p:ext uri="{BB962C8B-B14F-4D97-AF65-F5344CB8AC3E}">
        <p14:creationId xmlns:p14="http://schemas.microsoft.com/office/powerpoint/2010/main" val="61542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76F3D-393D-4F65-AE11-3E1810657683}"/>
              </a:ext>
            </a:extLst>
          </p:cNvPr>
          <p:cNvSpPr>
            <a:spLocks noGrp="1"/>
          </p:cNvSpPr>
          <p:nvPr>
            <p:ph type="title"/>
          </p:nvPr>
        </p:nvSpPr>
        <p:spPr/>
        <p:txBody>
          <a:bodyPr/>
          <a:lstStyle/>
          <a:p>
            <a:r>
              <a:rPr lang="en-US" dirty="0"/>
              <a:t>FR1</a:t>
            </a:r>
          </a:p>
        </p:txBody>
      </p:sp>
      <p:sp>
        <p:nvSpPr>
          <p:cNvPr id="3" name="Content Placeholder 2">
            <a:extLst>
              <a:ext uri="{FF2B5EF4-FFF2-40B4-BE49-F238E27FC236}">
                <a16:creationId xmlns:a16="http://schemas.microsoft.com/office/drawing/2014/main" id="{9205A6BC-CA1B-45A5-A0D6-3E15690E8AC7}"/>
              </a:ext>
            </a:extLst>
          </p:cNvPr>
          <p:cNvSpPr>
            <a:spLocks noGrp="1"/>
          </p:cNvSpPr>
          <p:nvPr>
            <p:ph idx="1"/>
          </p:nvPr>
        </p:nvSpPr>
        <p:spPr>
          <a:xfrm>
            <a:off x="457200" y="1219200"/>
            <a:ext cx="3657600" cy="4906963"/>
          </a:xfrm>
        </p:spPr>
        <p:txBody>
          <a:bodyPr/>
          <a:lstStyle/>
          <a:p>
            <a:r>
              <a:rPr lang="en-US" dirty="0"/>
              <a:t>30kHz</a:t>
            </a:r>
          </a:p>
          <a:p>
            <a:endParaRPr lang="en-US" dirty="0"/>
          </a:p>
        </p:txBody>
      </p:sp>
      <p:sp>
        <p:nvSpPr>
          <p:cNvPr id="4" name="Slide Number Placeholder 3">
            <a:extLst>
              <a:ext uri="{FF2B5EF4-FFF2-40B4-BE49-F238E27FC236}">
                <a16:creationId xmlns:a16="http://schemas.microsoft.com/office/drawing/2014/main" id="{986AFDEA-8891-453F-8BEB-BA2837A4E8AC}"/>
              </a:ext>
            </a:extLst>
          </p:cNvPr>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graphicFrame>
        <p:nvGraphicFramePr>
          <p:cNvPr id="8" name="Table 7">
            <a:extLst>
              <a:ext uri="{FF2B5EF4-FFF2-40B4-BE49-F238E27FC236}">
                <a16:creationId xmlns:a16="http://schemas.microsoft.com/office/drawing/2014/main" id="{952FF8C7-5D8F-4AE8-9640-613437B0F8E7}"/>
              </a:ext>
            </a:extLst>
          </p:cNvPr>
          <p:cNvGraphicFramePr>
            <a:graphicFrameLocks noGrp="1"/>
          </p:cNvGraphicFramePr>
          <p:nvPr>
            <p:extLst>
              <p:ext uri="{D42A27DB-BD31-4B8C-83A1-F6EECF244321}">
                <p14:modId xmlns:p14="http://schemas.microsoft.com/office/powerpoint/2010/main" val="4160764429"/>
              </p:ext>
            </p:extLst>
          </p:nvPr>
        </p:nvGraphicFramePr>
        <p:xfrm>
          <a:off x="430696" y="1981200"/>
          <a:ext cx="8229599" cy="2086860"/>
        </p:xfrm>
        <a:graphic>
          <a:graphicData uri="http://schemas.openxmlformats.org/drawingml/2006/table">
            <a:tbl>
              <a:tblPr firstRow="1" bandRow="1">
                <a:tableStyleId>{5C22544A-7EE6-4342-B048-85BDC9FD1C3A}</a:tableStyleId>
              </a:tblPr>
              <a:tblGrid>
                <a:gridCol w="1169504">
                  <a:extLst>
                    <a:ext uri="{9D8B030D-6E8A-4147-A177-3AD203B41FA5}">
                      <a16:colId xmlns:a16="http://schemas.microsoft.com/office/drawing/2014/main" val="2782443385"/>
                    </a:ext>
                  </a:extLst>
                </a:gridCol>
                <a:gridCol w="1905000">
                  <a:extLst>
                    <a:ext uri="{9D8B030D-6E8A-4147-A177-3AD203B41FA5}">
                      <a16:colId xmlns:a16="http://schemas.microsoft.com/office/drawing/2014/main" val="619336122"/>
                    </a:ext>
                  </a:extLst>
                </a:gridCol>
                <a:gridCol w="2952808">
                  <a:extLst>
                    <a:ext uri="{9D8B030D-6E8A-4147-A177-3AD203B41FA5}">
                      <a16:colId xmlns:a16="http://schemas.microsoft.com/office/drawing/2014/main" val="1997315666"/>
                    </a:ext>
                  </a:extLst>
                </a:gridCol>
                <a:gridCol w="2202287">
                  <a:extLst>
                    <a:ext uri="{9D8B030D-6E8A-4147-A177-3AD203B41FA5}">
                      <a16:colId xmlns:a16="http://schemas.microsoft.com/office/drawing/2014/main" val="2018711956"/>
                    </a:ext>
                  </a:extLst>
                </a:gridCol>
              </a:tblGrid>
              <a:tr h="374292">
                <a:tc>
                  <a:txBody>
                    <a:bodyPr/>
                    <a:lstStyle/>
                    <a:p>
                      <a:pPr>
                        <a:spcAft>
                          <a:spcPts val="0"/>
                        </a:spcAft>
                      </a:pPr>
                      <a:r>
                        <a:rPr lang="sv-SE" sz="1800">
                          <a:effectLst/>
                        </a:rPr>
                        <a:t>Region</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tc>
                  <a:txBody>
                    <a:bodyPr/>
                    <a:lstStyle/>
                    <a:p>
                      <a:pPr>
                        <a:spcAft>
                          <a:spcPts val="0"/>
                        </a:spcAft>
                      </a:pPr>
                      <a:r>
                        <a:rPr lang="en-US" sz="1800">
                          <a:effectLst/>
                        </a:rPr>
                        <a:t>Operators</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US" sz="1800">
                          <a:effectLst/>
                        </a:rPr>
                        <a:t>First prior</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tc>
                  <a:txBody>
                    <a:bodyPr/>
                    <a:lstStyle/>
                    <a:p>
                      <a:pPr>
                        <a:spcAft>
                          <a:spcPts val="0"/>
                        </a:spcAft>
                      </a:pPr>
                      <a:r>
                        <a:rPr lang="en-US" sz="1800">
                          <a:effectLst/>
                        </a:rPr>
                        <a:t>Second prior</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extLst>
                  <a:ext uri="{0D108BD9-81ED-4DB2-BD59-A6C34878D82A}">
                    <a16:rowId xmlns:a16="http://schemas.microsoft.com/office/drawing/2014/main" val="3951538766"/>
                  </a:ext>
                </a:extLst>
              </a:tr>
              <a:tr h="374292">
                <a:tc>
                  <a:txBody>
                    <a:bodyPr/>
                    <a:lstStyle/>
                    <a:p>
                      <a:pPr>
                        <a:spcAft>
                          <a:spcPts val="0"/>
                        </a:spcAft>
                      </a:pPr>
                      <a:r>
                        <a:rPr lang="en-US" sz="1800">
                          <a:effectLst/>
                        </a:rPr>
                        <a:t>Japan </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tc>
                  <a:txBody>
                    <a:bodyPr/>
                    <a:lstStyle/>
                    <a:p>
                      <a:pPr>
                        <a:spcAft>
                          <a:spcPts val="0"/>
                        </a:spcAft>
                      </a:pPr>
                      <a:r>
                        <a:rPr lang="en-GB" sz="1800">
                          <a:effectLst/>
                        </a:rPr>
                        <a:t>DCM</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GB" sz="1800">
                          <a:effectLst/>
                        </a:rPr>
                        <a:t>7D1S2U, S =  6D:4G:4U</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tc>
                  <a:txBody>
                    <a:bodyPr/>
                    <a:lstStyle/>
                    <a:p>
                      <a:pPr>
                        <a:spcAft>
                          <a:spcPts val="0"/>
                        </a:spcAft>
                      </a:pPr>
                      <a:r>
                        <a:rPr lang="sv-SE" sz="1800">
                          <a:effectLst/>
                        </a:rPr>
                        <a:t>SU, </a:t>
                      </a:r>
                      <a:r>
                        <a:rPr lang="en-GB" sz="1800">
                          <a:effectLst/>
                        </a:rPr>
                        <a:t>S=12D:2G</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extLst>
                  <a:ext uri="{0D108BD9-81ED-4DB2-BD59-A6C34878D82A}">
                    <a16:rowId xmlns:a16="http://schemas.microsoft.com/office/drawing/2014/main" val="2187413289"/>
                  </a:ext>
                </a:extLst>
              </a:tr>
              <a:tr h="869807">
                <a:tc>
                  <a:txBody>
                    <a:bodyPr/>
                    <a:lstStyle/>
                    <a:p>
                      <a:pPr>
                        <a:spcAft>
                          <a:spcPts val="0"/>
                        </a:spcAft>
                      </a:pPr>
                      <a:r>
                        <a:rPr lang="en-US" sz="1800">
                          <a:effectLst/>
                        </a:rPr>
                        <a:t>China</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tc>
                  <a:txBody>
                    <a:bodyPr/>
                    <a:lstStyle/>
                    <a:p>
                      <a:pPr>
                        <a:spcAft>
                          <a:spcPts val="0"/>
                        </a:spcAft>
                      </a:pPr>
                      <a:r>
                        <a:rPr lang="en-GB" sz="1800">
                          <a:effectLst/>
                        </a:rPr>
                        <a:t>CMCC</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GB" sz="1800" dirty="0">
                          <a:effectLst/>
                        </a:rPr>
                        <a:t>DDDSUDDSUU, [S1=10D:4G], [S2= 10D:4G]</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tc>
                  <a:txBody>
                    <a:bodyPr/>
                    <a:lstStyle/>
                    <a:p>
                      <a:pPr>
                        <a:spcAft>
                          <a:spcPts val="0"/>
                        </a:spcAft>
                      </a:pPr>
                      <a:r>
                        <a:rPr lang="en-US" sz="1800" dirty="0">
                          <a:effectLst/>
                        </a:rPr>
                        <a:t>DDSU, [</a:t>
                      </a:r>
                      <a:r>
                        <a:rPr lang="en-GB" sz="1800" dirty="0">
                          <a:effectLst/>
                        </a:rPr>
                        <a:t>S = 10D:4G]</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extLst>
                  <a:ext uri="{0D108BD9-81ED-4DB2-BD59-A6C34878D82A}">
                    <a16:rowId xmlns:a16="http://schemas.microsoft.com/office/drawing/2014/main" val="3022068405"/>
                  </a:ext>
                </a:extLst>
              </a:tr>
              <a:tr h="468469">
                <a:tc>
                  <a:txBody>
                    <a:bodyPr/>
                    <a:lstStyle/>
                    <a:p>
                      <a:pPr>
                        <a:spcAft>
                          <a:spcPts val="0"/>
                        </a:spcAft>
                      </a:pPr>
                      <a:r>
                        <a:rPr lang="en-US" sz="1800">
                          <a:effectLst/>
                        </a:rPr>
                        <a:t>Europe</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tc>
                  <a:txBody>
                    <a:bodyPr/>
                    <a:lstStyle/>
                    <a:p>
                      <a:pPr>
                        <a:spcAft>
                          <a:spcPts val="0"/>
                        </a:spcAft>
                      </a:pPr>
                      <a:r>
                        <a:rPr lang="en-US" sz="1800" dirty="0">
                          <a:effectLst/>
                        </a:rPr>
                        <a:t>Orange</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US" sz="1800" dirty="0">
                          <a:effectLst/>
                        </a:rPr>
                        <a:t>DDDSU, S=10D:2G:2U</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tc>
                  <a:txBody>
                    <a:bodyPr/>
                    <a:lstStyle/>
                    <a:p>
                      <a:pPr>
                        <a:spcAft>
                          <a:spcPts val="0"/>
                        </a:spcAft>
                      </a:pPr>
                      <a:r>
                        <a:rPr lang="en-GB" sz="1800" dirty="0">
                          <a:effectLst/>
                        </a:rPr>
                        <a:t>7D1S2U, S =  </a:t>
                      </a:r>
                      <a:r>
                        <a:rPr lang="sv-SE" sz="1800" dirty="0">
                          <a:effectLst/>
                        </a:rPr>
                        <a:t>TBD</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marL="69546" marR="69546" marT="34773" marB="34773"/>
                </a:tc>
                <a:extLst>
                  <a:ext uri="{0D108BD9-81ED-4DB2-BD59-A6C34878D82A}">
                    <a16:rowId xmlns:a16="http://schemas.microsoft.com/office/drawing/2014/main" val="1431916248"/>
                  </a:ext>
                </a:extLst>
              </a:tr>
            </a:tbl>
          </a:graphicData>
        </a:graphic>
      </p:graphicFrame>
    </p:spTree>
    <p:extLst>
      <p:ext uri="{BB962C8B-B14F-4D97-AF65-F5344CB8AC3E}">
        <p14:creationId xmlns:p14="http://schemas.microsoft.com/office/powerpoint/2010/main" val="4047494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14A16-AA17-4D9D-8FD3-D7B19437F9B1}"/>
              </a:ext>
            </a:extLst>
          </p:cNvPr>
          <p:cNvSpPr>
            <a:spLocks noGrp="1"/>
          </p:cNvSpPr>
          <p:nvPr>
            <p:ph type="title"/>
          </p:nvPr>
        </p:nvSpPr>
        <p:spPr/>
        <p:txBody>
          <a:bodyPr/>
          <a:lstStyle/>
          <a:p>
            <a:r>
              <a:rPr lang="en-US" dirty="0"/>
              <a:t>FR2</a:t>
            </a:r>
          </a:p>
        </p:txBody>
      </p:sp>
      <p:sp>
        <p:nvSpPr>
          <p:cNvPr id="3" name="Content Placeholder 2">
            <a:extLst>
              <a:ext uri="{FF2B5EF4-FFF2-40B4-BE49-F238E27FC236}">
                <a16:creationId xmlns:a16="http://schemas.microsoft.com/office/drawing/2014/main" id="{33E00E43-8F20-4730-9BC5-35BB2F91A0B8}"/>
              </a:ext>
            </a:extLst>
          </p:cNvPr>
          <p:cNvSpPr>
            <a:spLocks noGrp="1"/>
          </p:cNvSpPr>
          <p:nvPr>
            <p:ph idx="1"/>
          </p:nvPr>
        </p:nvSpPr>
        <p:spPr>
          <a:xfrm>
            <a:off x="457200" y="1219200"/>
            <a:ext cx="7848600" cy="4906963"/>
          </a:xfrm>
        </p:spPr>
        <p:txBody>
          <a:bodyPr/>
          <a:lstStyle/>
          <a:p>
            <a:r>
              <a:rPr lang="en-US" dirty="0"/>
              <a:t>60kHz</a:t>
            </a:r>
          </a:p>
          <a:p>
            <a:endParaRPr lang="en-US" dirty="0"/>
          </a:p>
          <a:p>
            <a:endParaRPr lang="en-US" dirty="0"/>
          </a:p>
          <a:p>
            <a:endParaRPr lang="en-US" dirty="0"/>
          </a:p>
          <a:p>
            <a:endParaRPr lang="en-US" dirty="0"/>
          </a:p>
          <a:p>
            <a:r>
              <a:rPr lang="en-US" dirty="0"/>
              <a:t>120kHz</a:t>
            </a:r>
          </a:p>
        </p:txBody>
      </p:sp>
      <p:sp>
        <p:nvSpPr>
          <p:cNvPr id="4" name="Slide Number Placeholder 3">
            <a:extLst>
              <a:ext uri="{FF2B5EF4-FFF2-40B4-BE49-F238E27FC236}">
                <a16:creationId xmlns:a16="http://schemas.microsoft.com/office/drawing/2014/main" id="{3CD9B817-C613-4CD2-BC83-385831F8BF1E}"/>
              </a:ext>
            </a:extLst>
          </p:cNvPr>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graphicFrame>
        <p:nvGraphicFramePr>
          <p:cNvPr id="9" name="Table 8">
            <a:extLst>
              <a:ext uri="{FF2B5EF4-FFF2-40B4-BE49-F238E27FC236}">
                <a16:creationId xmlns:a16="http://schemas.microsoft.com/office/drawing/2014/main" id="{0EFA77F7-61EB-471D-871E-3A2452B4483F}"/>
              </a:ext>
            </a:extLst>
          </p:cNvPr>
          <p:cNvGraphicFramePr>
            <a:graphicFrameLocks noGrp="1"/>
          </p:cNvGraphicFramePr>
          <p:nvPr>
            <p:extLst>
              <p:ext uri="{D42A27DB-BD31-4B8C-83A1-F6EECF244321}">
                <p14:modId xmlns:p14="http://schemas.microsoft.com/office/powerpoint/2010/main" val="3143746616"/>
              </p:ext>
            </p:extLst>
          </p:nvPr>
        </p:nvGraphicFramePr>
        <p:xfrm>
          <a:off x="647700" y="4121354"/>
          <a:ext cx="8229600" cy="1451500"/>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852489424"/>
                    </a:ext>
                  </a:extLst>
                </a:gridCol>
                <a:gridCol w="2057400">
                  <a:extLst>
                    <a:ext uri="{9D8B030D-6E8A-4147-A177-3AD203B41FA5}">
                      <a16:colId xmlns:a16="http://schemas.microsoft.com/office/drawing/2014/main" val="2613549657"/>
                    </a:ext>
                  </a:extLst>
                </a:gridCol>
                <a:gridCol w="2057400">
                  <a:extLst>
                    <a:ext uri="{9D8B030D-6E8A-4147-A177-3AD203B41FA5}">
                      <a16:colId xmlns:a16="http://schemas.microsoft.com/office/drawing/2014/main" val="4166038616"/>
                    </a:ext>
                  </a:extLst>
                </a:gridCol>
                <a:gridCol w="2057400">
                  <a:extLst>
                    <a:ext uri="{9D8B030D-6E8A-4147-A177-3AD203B41FA5}">
                      <a16:colId xmlns:a16="http://schemas.microsoft.com/office/drawing/2014/main" val="3912410523"/>
                    </a:ext>
                  </a:extLst>
                </a:gridCol>
              </a:tblGrid>
              <a:tr h="401992">
                <a:tc>
                  <a:txBody>
                    <a:bodyPr/>
                    <a:lstStyle/>
                    <a:p>
                      <a:pPr>
                        <a:spcAft>
                          <a:spcPts val="0"/>
                        </a:spcAft>
                      </a:pPr>
                      <a:r>
                        <a:rPr lang="sv-SE" sz="1800">
                          <a:effectLst/>
                        </a:rPr>
                        <a:t>Region</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71909" marR="71909" marT="35955" marB="35955"/>
                </a:tc>
                <a:tc>
                  <a:txBody>
                    <a:bodyPr/>
                    <a:lstStyle/>
                    <a:p>
                      <a:pPr>
                        <a:spcAft>
                          <a:spcPts val="0"/>
                        </a:spcAft>
                      </a:pPr>
                      <a:r>
                        <a:rPr lang="en-US" sz="1800">
                          <a:effectLst/>
                        </a:rPr>
                        <a:t>Operators</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US" sz="1800">
                          <a:effectLst/>
                        </a:rPr>
                        <a:t>First prior</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71909" marR="71909" marT="35955" marB="35955"/>
                </a:tc>
                <a:tc>
                  <a:txBody>
                    <a:bodyPr/>
                    <a:lstStyle/>
                    <a:p>
                      <a:pPr>
                        <a:spcAft>
                          <a:spcPts val="0"/>
                        </a:spcAft>
                      </a:pPr>
                      <a:r>
                        <a:rPr lang="en-US" sz="1800">
                          <a:effectLst/>
                        </a:rPr>
                        <a:t>Second prior</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71909" marR="71909" marT="35955" marB="35955"/>
                </a:tc>
                <a:extLst>
                  <a:ext uri="{0D108BD9-81ED-4DB2-BD59-A6C34878D82A}">
                    <a16:rowId xmlns:a16="http://schemas.microsoft.com/office/drawing/2014/main" val="804807155"/>
                  </a:ext>
                </a:extLst>
              </a:tr>
              <a:tr h="401992">
                <a:tc>
                  <a:txBody>
                    <a:bodyPr/>
                    <a:lstStyle/>
                    <a:p>
                      <a:pPr>
                        <a:spcAft>
                          <a:spcPts val="0"/>
                        </a:spcAft>
                      </a:pPr>
                      <a:r>
                        <a:rPr lang="en-US" sz="1800">
                          <a:effectLst/>
                        </a:rPr>
                        <a:t>Japan </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71909" marR="71909" marT="35955" marB="35955"/>
                </a:tc>
                <a:tc>
                  <a:txBody>
                    <a:bodyPr/>
                    <a:lstStyle/>
                    <a:p>
                      <a:pPr>
                        <a:spcAft>
                          <a:spcPts val="0"/>
                        </a:spcAft>
                      </a:pPr>
                      <a:r>
                        <a:rPr lang="en-US" sz="1800">
                          <a:effectLst/>
                        </a:rPr>
                        <a:t>DCM</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US" sz="1800">
                          <a:effectLst/>
                        </a:rPr>
                        <a:t>DDDSU, S=10D:2G:2U</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71909" marR="71909" marT="35955" marB="35955"/>
                </a:tc>
                <a:tc>
                  <a:txBody>
                    <a:bodyPr/>
                    <a:lstStyle/>
                    <a:p>
                      <a:pPr>
                        <a:spcAft>
                          <a:spcPts val="0"/>
                        </a:spcAft>
                      </a:pPr>
                      <a:r>
                        <a:rPr lang="sv-SE" sz="1800">
                          <a:effectLst/>
                        </a:rPr>
                        <a:t>DSUU, S=12D:2G</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71909" marR="71909" marT="35955" marB="35955"/>
                </a:tc>
                <a:extLst>
                  <a:ext uri="{0D108BD9-81ED-4DB2-BD59-A6C34878D82A}">
                    <a16:rowId xmlns:a16="http://schemas.microsoft.com/office/drawing/2014/main" val="1593195643"/>
                  </a:ext>
                </a:extLst>
              </a:tr>
              <a:tr h="428958">
                <a:tc>
                  <a:txBody>
                    <a:bodyPr/>
                    <a:lstStyle/>
                    <a:p>
                      <a:pPr>
                        <a:spcAft>
                          <a:spcPts val="0"/>
                        </a:spcAft>
                      </a:pPr>
                      <a:r>
                        <a:rPr lang="en-US" sz="1800">
                          <a:effectLst/>
                        </a:rPr>
                        <a:t>US </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71909" marR="71909" marT="35955" marB="35955"/>
                </a:tc>
                <a:tc>
                  <a:txBody>
                    <a:bodyPr/>
                    <a:lstStyle/>
                    <a:p>
                      <a:pPr>
                        <a:spcAft>
                          <a:spcPts val="0"/>
                        </a:spcAft>
                      </a:pPr>
                      <a:r>
                        <a:rPr lang="en-US" sz="1800">
                          <a:effectLst/>
                        </a:rPr>
                        <a:t>AT&amp;T</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US" sz="1800">
                          <a:effectLst/>
                        </a:rPr>
                        <a:t>DDSU, S=11D+3G</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71909" marR="71909" marT="35955" marB="35955"/>
                </a:tc>
                <a:tc>
                  <a:txBody>
                    <a:bodyPr/>
                    <a:lstStyle/>
                    <a:p>
                      <a:endParaRPr lang="sv-SE" sz="1800" dirty="0">
                        <a:effectLst/>
                        <a:latin typeface="Calibri" panose="020F0502020204030204" pitchFamily="34" charset="0"/>
                      </a:endParaRPr>
                    </a:p>
                  </a:txBody>
                  <a:tcPr marL="71909" marR="71909" marT="35955" marB="35955"/>
                </a:tc>
                <a:extLst>
                  <a:ext uri="{0D108BD9-81ED-4DB2-BD59-A6C34878D82A}">
                    <a16:rowId xmlns:a16="http://schemas.microsoft.com/office/drawing/2014/main" val="3718718224"/>
                  </a:ext>
                </a:extLst>
              </a:tr>
            </a:tbl>
          </a:graphicData>
        </a:graphic>
      </p:graphicFrame>
      <p:graphicFrame>
        <p:nvGraphicFramePr>
          <p:cNvPr id="10" name="Table 9">
            <a:extLst>
              <a:ext uri="{FF2B5EF4-FFF2-40B4-BE49-F238E27FC236}">
                <a16:creationId xmlns:a16="http://schemas.microsoft.com/office/drawing/2014/main" id="{006E0B91-F2C9-41B5-BA18-35A200757168}"/>
              </a:ext>
            </a:extLst>
          </p:cNvPr>
          <p:cNvGraphicFramePr>
            <a:graphicFrameLocks noGrp="1"/>
          </p:cNvGraphicFramePr>
          <p:nvPr>
            <p:extLst>
              <p:ext uri="{D42A27DB-BD31-4B8C-83A1-F6EECF244321}">
                <p14:modId xmlns:p14="http://schemas.microsoft.com/office/powerpoint/2010/main" val="104691269"/>
              </p:ext>
            </p:extLst>
          </p:nvPr>
        </p:nvGraphicFramePr>
        <p:xfrm>
          <a:off x="644387" y="1850296"/>
          <a:ext cx="6572250" cy="1381760"/>
        </p:xfrm>
        <a:graphic>
          <a:graphicData uri="http://schemas.openxmlformats.org/drawingml/2006/table">
            <a:tbl>
              <a:tblPr firstRow="1" bandRow="1">
                <a:tableStyleId>{5C22544A-7EE6-4342-B048-85BDC9FD1C3A}</a:tableStyleId>
              </a:tblPr>
              <a:tblGrid>
                <a:gridCol w="2190750">
                  <a:extLst>
                    <a:ext uri="{9D8B030D-6E8A-4147-A177-3AD203B41FA5}">
                      <a16:colId xmlns:a16="http://schemas.microsoft.com/office/drawing/2014/main" val="2334791961"/>
                    </a:ext>
                  </a:extLst>
                </a:gridCol>
                <a:gridCol w="2190750">
                  <a:extLst>
                    <a:ext uri="{9D8B030D-6E8A-4147-A177-3AD203B41FA5}">
                      <a16:colId xmlns:a16="http://schemas.microsoft.com/office/drawing/2014/main" val="1586728420"/>
                    </a:ext>
                  </a:extLst>
                </a:gridCol>
                <a:gridCol w="2190750">
                  <a:extLst>
                    <a:ext uri="{9D8B030D-6E8A-4147-A177-3AD203B41FA5}">
                      <a16:colId xmlns:a16="http://schemas.microsoft.com/office/drawing/2014/main" val="172909440"/>
                    </a:ext>
                  </a:extLst>
                </a:gridCol>
              </a:tblGrid>
              <a:tr h="690880">
                <a:tc>
                  <a:txBody>
                    <a:bodyPr/>
                    <a:lstStyle/>
                    <a:p>
                      <a:pPr>
                        <a:spcAft>
                          <a:spcPts val="0"/>
                        </a:spcAft>
                      </a:pPr>
                      <a:r>
                        <a:rPr lang="sv-SE" sz="1800">
                          <a:effectLst/>
                        </a:rPr>
                        <a:t>Region</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a:tc>
                <a:tc>
                  <a:txBody>
                    <a:bodyPr/>
                    <a:lstStyle/>
                    <a:p>
                      <a:pPr>
                        <a:spcAft>
                          <a:spcPts val="0"/>
                        </a:spcAft>
                      </a:pPr>
                      <a:r>
                        <a:rPr lang="en-US" sz="1800">
                          <a:effectLst/>
                        </a:rPr>
                        <a:t>Operators</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US" sz="1800">
                          <a:effectLst/>
                        </a:rPr>
                        <a:t>First prior</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a:tc>
                <a:extLst>
                  <a:ext uri="{0D108BD9-81ED-4DB2-BD59-A6C34878D82A}">
                    <a16:rowId xmlns:a16="http://schemas.microsoft.com/office/drawing/2014/main" val="3839545494"/>
                  </a:ext>
                </a:extLst>
              </a:tr>
              <a:tr h="690880">
                <a:tc>
                  <a:txBody>
                    <a:bodyPr/>
                    <a:lstStyle/>
                    <a:p>
                      <a:pPr>
                        <a:spcAft>
                          <a:spcPts val="0"/>
                        </a:spcAft>
                      </a:pPr>
                      <a:r>
                        <a:rPr lang="en-US" sz="1800" dirty="0">
                          <a:effectLst/>
                        </a:rPr>
                        <a:t>US</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a:tc>
                <a:tc>
                  <a:txBody>
                    <a:bodyPr/>
                    <a:lstStyle/>
                    <a:p>
                      <a:pPr>
                        <a:spcAft>
                          <a:spcPts val="0"/>
                        </a:spcAft>
                      </a:pPr>
                      <a:r>
                        <a:rPr lang="en-US" sz="1800">
                          <a:effectLst/>
                        </a:rPr>
                        <a:t>AT&amp;T</a:t>
                      </a:r>
                      <a:endParaRPr lang="sv-SE" sz="1800">
                        <a:effectLst/>
                        <a:latin typeface="Calibri" panose="020F0502020204030204" pitchFamily="34" charset="0"/>
                        <a:ea typeface="SimSun" panose="02010600030101010101" pitchFamily="2" charset="-122"/>
                        <a:cs typeface="Times New Roman" panose="02020603050405020304" pitchFamily="18" charset="0"/>
                      </a:endParaRPr>
                    </a:p>
                  </a:txBody>
                  <a:tcPr marL="0" marR="0" marT="0" marB="0"/>
                </a:tc>
                <a:tc>
                  <a:txBody>
                    <a:bodyPr/>
                    <a:lstStyle/>
                    <a:p>
                      <a:pPr>
                        <a:spcAft>
                          <a:spcPts val="0"/>
                        </a:spcAft>
                      </a:pPr>
                      <a:r>
                        <a:rPr lang="en-US" sz="1800" dirty="0">
                          <a:effectLst/>
                        </a:rPr>
                        <a:t>DDSU, S=11D+3G</a:t>
                      </a:r>
                      <a:endParaRPr lang="sv-SE" sz="1800" dirty="0">
                        <a:effectLst/>
                        <a:latin typeface="Calibri" panose="020F0502020204030204" pitchFamily="34" charset="0"/>
                        <a:ea typeface="SimSun" panose="02010600030101010101" pitchFamily="2" charset="-122"/>
                        <a:cs typeface="Times New Roman" panose="02020603050405020304" pitchFamily="18" charset="0"/>
                      </a:endParaRPr>
                    </a:p>
                  </a:txBody>
                  <a:tcPr/>
                </a:tc>
                <a:extLst>
                  <a:ext uri="{0D108BD9-81ED-4DB2-BD59-A6C34878D82A}">
                    <a16:rowId xmlns:a16="http://schemas.microsoft.com/office/drawing/2014/main" val="3860053754"/>
                  </a:ext>
                </a:extLst>
              </a:tr>
            </a:tbl>
          </a:graphicData>
        </a:graphic>
      </p:graphicFrame>
    </p:spTree>
    <p:extLst>
      <p:ext uri="{BB962C8B-B14F-4D97-AF65-F5344CB8AC3E}">
        <p14:creationId xmlns:p14="http://schemas.microsoft.com/office/powerpoint/2010/main" val="3586204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340E8-FFB3-42DA-9DCE-32122E09210A}"/>
              </a:ext>
            </a:extLst>
          </p:cNvPr>
          <p:cNvSpPr>
            <a:spLocks noGrp="1"/>
          </p:cNvSpPr>
          <p:nvPr>
            <p:ph type="title"/>
          </p:nvPr>
        </p:nvSpPr>
        <p:spPr/>
        <p:txBody>
          <a:bodyPr/>
          <a:lstStyle/>
          <a:p>
            <a:r>
              <a:rPr lang="en-US" dirty="0"/>
              <a:t>WF for TDD patterns for NR UE performance tests in Rel-15</a:t>
            </a:r>
          </a:p>
        </p:txBody>
      </p:sp>
      <p:sp>
        <p:nvSpPr>
          <p:cNvPr id="3" name="Content Placeholder 2">
            <a:extLst>
              <a:ext uri="{FF2B5EF4-FFF2-40B4-BE49-F238E27FC236}">
                <a16:creationId xmlns:a16="http://schemas.microsoft.com/office/drawing/2014/main" id="{883D8229-999A-4921-BD3B-B4C85E182FB4}"/>
              </a:ext>
            </a:extLst>
          </p:cNvPr>
          <p:cNvSpPr>
            <a:spLocks noGrp="1"/>
          </p:cNvSpPr>
          <p:nvPr>
            <p:ph idx="1"/>
          </p:nvPr>
        </p:nvSpPr>
        <p:spPr/>
        <p:txBody>
          <a:bodyPr/>
          <a:lstStyle/>
          <a:p>
            <a:r>
              <a:rPr lang="en-US" sz="2000" dirty="0"/>
              <a:t>The UE performance tests should be defined based on the operators actual deployment plan to reflect the practical network condition</a:t>
            </a:r>
          </a:p>
          <a:p>
            <a:r>
              <a:rPr lang="en-US" sz="2000" dirty="0"/>
              <a:t>The total number of tests for PDSCH alignment should be considered as manageable for first round alignment in Aug meeting.</a:t>
            </a:r>
          </a:p>
          <a:p>
            <a:r>
              <a:rPr lang="en-US" sz="2000" dirty="0"/>
              <a:t>The first prior from each region and each SCS has the same level of priority when it comes to test setup</a:t>
            </a:r>
          </a:p>
          <a:p>
            <a:pPr lvl="1"/>
            <a:r>
              <a:rPr lang="en-US" sz="1800" dirty="0"/>
              <a:t>Similar test scope should be covered for each TDD pattern as first prior e.g. MIMO config, channel model with doppler, MCS, etc.</a:t>
            </a:r>
          </a:p>
          <a:p>
            <a:pPr lvl="1"/>
            <a:r>
              <a:rPr lang="en-US" sz="1800" dirty="0"/>
              <a:t>First prior should be considered for Phase 1 and collected with alignment results in Aug meeting</a:t>
            </a:r>
          </a:p>
          <a:p>
            <a:r>
              <a:rPr lang="en-US" sz="2000" dirty="0"/>
              <a:t>The second prior test will be defined with UE performance tests after first prior test set is completed in Rel-15.</a:t>
            </a:r>
          </a:p>
          <a:p>
            <a:endParaRPr lang="en-US" sz="2000" dirty="0"/>
          </a:p>
        </p:txBody>
      </p:sp>
      <p:sp>
        <p:nvSpPr>
          <p:cNvPr id="4" name="Slide Number Placeholder 3">
            <a:extLst>
              <a:ext uri="{FF2B5EF4-FFF2-40B4-BE49-F238E27FC236}">
                <a16:creationId xmlns:a16="http://schemas.microsoft.com/office/drawing/2014/main" id="{807A20D1-9876-49B7-ACA2-B1CCEF9B8642}"/>
              </a:ext>
            </a:extLst>
          </p:cNvPr>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dirty="0"/>
          </a:p>
        </p:txBody>
      </p:sp>
    </p:spTree>
    <p:extLst>
      <p:ext uri="{BB962C8B-B14F-4D97-AF65-F5344CB8AC3E}">
        <p14:creationId xmlns:p14="http://schemas.microsoft.com/office/powerpoint/2010/main" val="2255490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0C53B-E43F-45C3-901B-F7BC57D3F59A}"/>
              </a:ext>
            </a:extLst>
          </p:cNvPr>
          <p:cNvSpPr>
            <a:spLocks noGrp="1"/>
          </p:cNvSpPr>
          <p:nvPr>
            <p:ph type="title"/>
          </p:nvPr>
        </p:nvSpPr>
        <p:spPr/>
        <p:txBody>
          <a:bodyPr/>
          <a:lstStyle/>
          <a:p>
            <a:r>
              <a:rPr lang="en-US" dirty="0"/>
              <a:t>Proposal on how to limit test number</a:t>
            </a:r>
          </a:p>
        </p:txBody>
      </p:sp>
      <p:sp>
        <p:nvSpPr>
          <p:cNvPr id="3" name="Content Placeholder 2">
            <a:extLst>
              <a:ext uri="{FF2B5EF4-FFF2-40B4-BE49-F238E27FC236}">
                <a16:creationId xmlns:a16="http://schemas.microsoft.com/office/drawing/2014/main" id="{110C4FBE-609E-4F1F-816E-4DC62FA824E7}"/>
              </a:ext>
            </a:extLst>
          </p:cNvPr>
          <p:cNvSpPr>
            <a:spLocks noGrp="1"/>
          </p:cNvSpPr>
          <p:nvPr>
            <p:ph idx="1"/>
          </p:nvPr>
        </p:nvSpPr>
        <p:spPr/>
        <p:txBody>
          <a:bodyPr/>
          <a:lstStyle/>
          <a:p>
            <a:r>
              <a:rPr lang="en-US" dirty="0"/>
              <a:t>Step 1: Based on the WF from R4-1809392 with the simulation assumptions defined for PDSCH demodulation tests, a total number of test cases is calculated/proposed per FR1 30kHz, and FR2 120kHz. (FR2 60kHz is only one TDD pattern proposed)</a:t>
            </a:r>
          </a:p>
          <a:p>
            <a:r>
              <a:rPr lang="en-US" dirty="0"/>
              <a:t>Step 2: This total number of test cases per FR1 30kHz and FR2 120kHz will be divided equally by the number of first prior TDD patterns proposed by operators as 3 for FR1 30kHz and 2 for FR2 120kHz. Each different TDD pattern has same number of test cases based on the above and the total number of tests remains the same as proposed from Step 1.</a:t>
            </a:r>
          </a:p>
          <a:p>
            <a:r>
              <a:rPr lang="en-US" dirty="0"/>
              <a:t>Detailed test list will be defined in separated document for simulation assumptions.</a:t>
            </a:r>
          </a:p>
        </p:txBody>
      </p:sp>
      <p:sp>
        <p:nvSpPr>
          <p:cNvPr id="4" name="Slide Number Placeholder 3">
            <a:extLst>
              <a:ext uri="{FF2B5EF4-FFF2-40B4-BE49-F238E27FC236}">
                <a16:creationId xmlns:a16="http://schemas.microsoft.com/office/drawing/2014/main" id="{B44E02AC-C714-4CEF-8DED-2616D01F049D}"/>
              </a:ext>
            </a:extLst>
          </p:cNvPr>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spTree>
    <p:extLst>
      <p:ext uri="{BB962C8B-B14F-4D97-AF65-F5344CB8AC3E}">
        <p14:creationId xmlns:p14="http://schemas.microsoft.com/office/powerpoint/2010/main" val="35356409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2.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3.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2.xml><?xml version="1.0" encoding="utf-8"?>
<ds:datastoreItem xmlns:ds="http://schemas.openxmlformats.org/officeDocument/2006/customXml" ds:itemID="{200F65EB-5730-43A8-9AFA-15BFC5DC8F7F}">
  <ds:schemaRefs>
    <ds:schemaRef ds:uri="http://purl.org/dc/elements/1.1/"/>
    <ds:schemaRef ds:uri="http://www.w3.org/XML/1998/namespace"/>
    <ds:schemaRef ds:uri="http://purl.org/dc/dcmitype/"/>
    <ds:schemaRef ds:uri="http://schemas.microsoft.com/office/2006/documentManagement/types"/>
    <ds:schemaRef ds:uri="17c5c574-4f42-45b3-8a7f-77d8e859d074"/>
    <ds:schemaRef ds:uri="http://schemas.microsoft.com/office/2006/metadata/properties"/>
    <ds:schemaRef ds:uri="http://purl.org/dc/terms/"/>
    <ds:schemaRef ds:uri="http://schemas.microsoft.com/office/infopath/2007/PartnerControls"/>
    <ds:schemaRef ds:uri="http://schemas.openxmlformats.org/package/2006/metadata/core-properties"/>
    <ds:schemaRef ds:uri="66EEDB98-F073-460B-B9B0-9643F9FE785E"/>
  </ds:schemaRefs>
</ds:datastoreItem>
</file>

<file path=customXml/itemProps3.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11884</TotalTime>
  <Words>658</Words>
  <Application>Microsoft Office PowerPoint</Application>
  <PresentationFormat>On-screen Show (4:3)</PresentationFormat>
  <Paragraphs>85</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SimSun</vt:lpstr>
      <vt:lpstr>SimSun</vt:lpstr>
      <vt:lpstr>Arial</vt:lpstr>
      <vt:lpstr>Calibri</vt:lpstr>
      <vt:lpstr>Times New Roman</vt:lpstr>
      <vt:lpstr>Office Theme</vt:lpstr>
      <vt:lpstr>Summary of operators input on the TDD patterns for NR UE performance tests in Rel-15</vt:lpstr>
      <vt:lpstr>Agreed work plan</vt:lpstr>
      <vt:lpstr>Background</vt:lpstr>
      <vt:lpstr>FR1</vt:lpstr>
      <vt:lpstr>FR2</vt:lpstr>
      <vt:lpstr>WF for TDD patterns for NR UE performance tests in Rel-15</vt:lpstr>
      <vt:lpstr>Proposal on how to limit test number</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maomao.chen@ericsson.com</dc:creator>
  <cp:keywords>CTPClassification=:VisualMarkings=, CTPClassification=CTP_PUBLIC:VisualMarkings=</cp:keywords>
  <cp:lastModifiedBy>Maomao Chen</cp:lastModifiedBy>
  <cp:revision>931</cp:revision>
  <dcterms:created xsi:type="dcterms:W3CDTF">2013-05-13T16:02:00Z</dcterms:created>
  <dcterms:modified xsi:type="dcterms:W3CDTF">2018-07-05T20:40:34Z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f290690f-63ec-4850-aac4-d1721b903bc1</vt:lpwstr>
  </property>
  <property fmtid="{D5CDD505-2E9C-101B-9397-08002B2CF9AE}" pid="7" name="CTP_TimeStamp">
    <vt:lpwstr>2017-10-09 08:46:17Z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(3)TSCrZ8H62xktTYQuWTuWdtlATglMkWixKDwyo1DLC+25Dbhv7FIEaW0KlN+d212mNWo1QAqM
H/8lWIoVhzRkBY8lU4tWfqrcz6V+/veI0gziVjsWtLj2lWMTNubpgKWPUA80oNP4cqn1VDSx
TnB48iXpFxoSdhMaH+ItaVmPCCj/j9iOUyhLl8DjP3KpyKb9kztDiaFA7pStrW9a5t432x9p
IwZDyDD7BcJQw2ajeD</vt:lpwstr>
  </property>
  <property fmtid="{D5CDD505-2E9C-101B-9397-08002B2CF9AE}" pid="13" name="_2015_ms_pID_7253431">
    <vt:lpwstr>hIB+2xkN8CeAo+LjnHszGV0C+YxQwybFlYxGqc73rLKJDAsQVdVRaH
VaozBx4a4vQIgmoHnu1dxlS3gr7Nz5pgPrcFcyC/HrvbAX0u1i7lLAuP55t0UtWFj/6eBQIb
sUsZqgZ1cdlT/yWeHl8Mx0DcP/4rcQq2tX2lPuY6M9KZqBaauKIHfyAh0p1f1prCknQ8dI1X
8PpHxozmaKwlMu5vsvT1dxvDYDWn5jqx61h4</vt:lpwstr>
  </property>
  <property fmtid="{D5CDD505-2E9C-101B-9397-08002B2CF9AE}" pid="14" name="CTPClassification">
    <vt:lpwstr>CTP_PUBLIC</vt:lpwstr>
  </property>
  <property fmtid="{D5CDD505-2E9C-101B-9397-08002B2CF9AE}" pid="15" name="_2015_ms_pID_7253432">
    <vt:lpwstr>Mg==</vt:lpwstr>
  </property>
  <property fmtid="{D5CDD505-2E9C-101B-9397-08002B2CF9AE}" pid="16" name="_readonly">
    <vt:lpwstr/>
  </property>
  <property fmtid="{D5CDD505-2E9C-101B-9397-08002B2CF9AE}" pid="17" name="_change">
    <vt:lpwstr/>
  </property>
  <property fmtid="{D5CDD505-2E9C-101B-9397-08002B2CF9AE}" pid="18" name="_full-control">
    <vt:lpwstr/>
  </property>
  <property fmtid="{D5CDD505-2E9C-101B-9397-08002B2CF9AE}" pid="19" name="sflag">
    <vt:lpwstr>1507788520</vt:lpwstr>
  </property>
</Properties>
</file>