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84" r:id="rId3"/>
    <p:sldId id="285" r:id="rId4"/>
    <p:sldId id="281" r:id="rId5"/>
    <p:sldId id="278" r:id="rId6"/>
    <p:sldId id="282" r:id="rId7"/>
    <p:sldId id="267" r:id="rId8"/>
    <p:sldId id="268" r:id="rId9"/>
    <p:sldId id="272" r:id="rId10"/>
    <p:sldId id="273" r:id="rId11"/>
    <p:sldId id="279" r:id="rId12"/>
    <p:sldId id="280" r:id="rId13"/>
    <p:sldId id="275" r:id="rId14"/>
    <p:sldId id="276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zuyoshi Uesaka" initials="KU" lastIdx="1" clrIdx="0">
    <p:extLst>
      <p:ext uri="{19B8F6BF-5375-455C-9EA6-DF929625EA0E}">
        <p15:presenceInfo xmlns:p15="http://schemas.microsoft.com/office/powerpoint/2012/main" userId="Kazuyoshi Uesak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26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8B2631-7452-4ADF-8930-3D851D313EE9}" type="datetimeFigureOut">
              <a:rPr lang="en-US" smtClean="0"/>
              <a:pPr/>
              <a:t>7/4/2018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25CAB2-3D70-49B3-9C8F-F4ED27C80A8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51578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#87AH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sz="1800" dirty="0">
                <a:ea typeface="Arial Unicode MS" pitchFamily="50" charset="-127"/>
              </a:rPr>
              <a:t>Montreal, Canada, 2 July– 6 July, 2018</a:t>
            </a:r>
            <a:br>
              <a:rPr lang="en-US" b="1" dirty="0"/>
            </a:br>
            <a:br>
              <a:rPr lang="zh-CN" altLang="zh-CN" sz="1800" b="1" dirty="0"/>
            </a:b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Qualcomm, Ericsson, Huawei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2528401"/>
            <a:ext cx="864096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</a:t>
            </a:r>
            <a:r>
              <a:rPr lang="en-US" sz="4400" dirty="0"/>
              <a:t>on reference channels for sTTI demodulation and CSI requirements</a:t>
            </a:r>
          </a:p>
          <a:p>
            <a:pPr algn="ctr"/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Arial Unicode MS" pitchFamily="50" charset="-127"/>
              </a:rPr>
              <a:t>R4-</a:t>
            </a:r>
            <a:r>
              <a:rPr lang="en-US" dirty="0">
                <a:ea typeface="Arial Unicode MS" pitchFamily="50" charset="-127"/>
              </a:rPr>
              <a:t>1809375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555A5-74BF-4B1E-8B85-78A9EC13B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Autofit/>
          </a:bodyPr>
          <a:lstStyle/>
          <a:p>
            <a:r>
              <a:rPr lang="en-US" sz="4000" dirty="0"/>
              <a:t>FRC table for subslot-based DMRS-based PDSCH (For information)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484BD2-E60C-4806-8830-EA01364B0A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96" y="1484784"/>
            <a:ext cx="8229600" cy="4525963"/>
          </a:xfrm>
        </p:spPr>
        <p:txBody>
          <a:bodyPr/>
          <a:lstStyle/>
          <a:p>
            <a:r>
              <a:rPr lang="en-US" sz="2500" dirty="0"/>
              <a:t>The following FRC table is based on QPSK modulation and target coding rate 1/3</a:t>
            </a:r>
          </a:p>
          <a:p>
            <a:endParaRPr lang="en-US" dirty="0"/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06EDBAB1-3C33-411A-9BA4-C5E84E3604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4700348"/>
              </p:ext>
            </p:extLst>
          </p:nvPr>
        </p:nvGraphicFramePr>
        <p:xfrm>
          <a:off x="971600" y="2348880"/>
          <a:ext cx="6912768" cy="43490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val="840974423"/>
                    </a:ext>
                  </a:extLst>
                </a:gridCol>
                <a:gridCol w="779575">
                  <a:extLst>
                    <a:ext uri="{9D8B030D-6E8A-4147-A177-3AD203B41FA5}">
                      <a16:colId xmlns:a16="http://schemas.microsoft.com/office/drawing/2014/main" val="2930517404"/>
                    </a:ext>
                  </a:extLst>
                </a:gridCol>
                <a:gridCol w="1956729">
                  <a:extLst>
                    <a:ext uri="{9D8B030D-6E8A-4147-A177-3AD203B41FA5}">
                      <a16:colId xmlns:a16="http://schemas.microsoft.com/office/drawing/2014/main" val="3968166040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491611931"/>
                    </a:ext>
                  </a:extLst>
                </a:gridCol>
              </a:tblGrid>
              <a:tr h="8240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Sub-frame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Subslot index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 bit payload per subslot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(for dual layer)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Binary channel bits per subslot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(for dual layer)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0120876"/>
                  </a:ext>
                </a:extLst>
              </a:tr>
              <a:tr h="32811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1,3,4,6,8,9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1736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4960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884205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1192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4032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0146969"/>
                  </a:ext>
                </a:extLst>
              </a:tr>
              <a:tr h="34499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2688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6125043"/>
                  </a:ext>
                </a:extLst>
              </a:tr>
              <a:tr h="3753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1192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4032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7203479"/>
                  </a:ext>
                </a:extLst>
              </a:tr>
              <a:tr h="35982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1736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5088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85114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2,7 ( 2 NZP-CSI-RS ports)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1736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4960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343644"/>
                  </a:ext>
                </a:extLst>
              </a:tr>
              <a:tr h="34561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1192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3696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664228"/>
                  </a:ext>
                </a:extLst>
              </a:tr>
              <a:tr h="3606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3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776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2688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63386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4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1192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4032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9274562"/>
                  </a:ext>
                </a:extLst>
              </a:tr>
              <a:tr h="33035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1736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5088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68521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1776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C0F125-5C0A-422B-9E80-55E9545F2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618" y="332656"/>
            <a:ext cx="7859216" cy="1143000"/>
          </a:xfrm>
        </p:spPr>
        <p:txBody>
          <a:bodyPr>
            <a:noAutofit/>
          </a:bodyPr>
          <a:lstStyle/>
          <a:p>
            <a:r>
              <a:rPr lang="en-GB" sz="4000" dirty="0"/>
              <a:t>CQI reporting test</a:t>
            </a:r>
            <a:r>
              <a:rPr lang="en-US" sz="4000" dirty="0"/>
              <a:t> for slot-based CRS-based (For information)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38D254D-DB8D-4DBE-A39E-B32518D7501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3254870"/>
              </p:ext>
            </p:extLst>
          </p:nvPr>
        </p:nvGraphicFramePr>
        <p:xfrm>
          <a:off x="2735796" y="2276872"/>
          <a:ext cx="3672408" cy="20170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2435">
                  <a:extLst>
                    <a:ext uri="{9D8B030D-6E8A-4147-A177-3AD203B41FA5}">
                      <a16:colId xmlns:a16="http://schemas.microsoft.com/office/drawing/2014/main" val="3868639779"/>
                    </a:ext>
                  </a:extLst>
                </a:gridCol>
                <a:gridCol w="700787">
                  <a:extLst>
                    <a:ext uri="{9D8B030D-6E8A-4147-A177-3AD203B41FA5}">
                      <a16:colId xmlns:a16="http://schemas.microsoft.com/office/drawing/2014/main" val="212576661"/>
                    </a:ext>
                  </a:extLst>
                </a:gridCol>
                <a:gridCol w="1629186">
                  <a:extLst>
                    <a:ext uri="{9D8B030D-6E8A-4147-A177-3AD203B41FA5}">
                      <a16:colId xmlns:a16="http://schemas.microsoft.com/office/drawing/2014/main" val="3575209593"/>
                    </a:ext>
                  </a:extLst>
                </a:gridCol>
              </a:tblGrid>
              <a:tr h="84527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Sub-frame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Slot index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Available REs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1185813"/>
                  </a:ext>
                </a:extLst>
              </a:tr>
              <a:tr h="61248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1,2,3,4,6,7,8,9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2800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26197754"/>
                  </a:ext>
                </a:extLst>
              </a:tr>
              <a:tr h="55929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3672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43345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95555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69DB0-4476-4CD3-96C8-9DEC95AF3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000" dirty="0"/>
              <a:t>CQI reporting test</a:t>
            </a:r>
            <a:r>
              <a:rPr lang="en-US" sz="4000" dirty="0"/>
              <a:t> for subslot-based CRS-based (For information)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1A31D52-4EFC-4845-8DF6-FDA1184FE4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1114231"/>
              </p:ext>
            </p:extLst>
          </p:nvPr>
        </p:nvGraphicFramePr>
        <p:xfrm>
          <a:off x="2627784" y="2132856"/>
          <a:ext cx="4068452" cy="28430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val="984669586"/>
                    </a:ext>
                  </a:extLst>
                </a:gridCol>
                <a:gridCol w="779575">
                  <a:extLst>
                    <a:ext uri="{9D8B030D-6E8A-4147-A177-3AD203B41FA5}">
                      <a16:colId xmlns:a16="http://schemas.microsoft.com/office/drawing/2014/main" val="3750614834"/>
                    </a:ext>
                  </a:extLst>
                </a:gridCol>
                <a:gridCol w="1848717">
                  <a:extLst>
                    <a:ext uri="{9D8B030D-6E8A-4147-A177-3AD203B41FA5}">
                      <a16:colId xmlns:a16="http://schemas.microsoft.com/office/drawing/2014/main" val="206552471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Sub-frame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Subslot index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Available REs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7713079"/>
                  </a:ext>
                </a:extLst>
              </a:tr>
              <a:tr h="4211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1,2,3,4,6,7,8,9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1408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93060907"/>
                  </a:ext>
                </a:extLst>
              </a:tr>
              <a:tr h="4211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1008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31981334"/>
                  </a:ext>
                </a:extLst>
              </a:tr>
              <a:tr h="54522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872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43904687"/>
                  </a:ext>
                </a:extLst>
              </a:tr>
              <a:tr h="3753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1008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47184225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1472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885292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8624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C0F125-5C0A-422B-9E80-55E9545F2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000" dirty="0"/>
              <a:t>CQI reporting test</a:t>
            </a:r>
            <a:r>
              <a:rPr lang="en-US" sz="4000" dirty="0"/>
              <a:t> for slot-based DMRS-based (For information)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38D254D-DB8D-4DBE-A39E-B32518D7501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0061020"/>
              </p:ext>
            </p:extLst>
          </p:nvPr>
        </p:nvGraphicFramePr>
        <p:xfrm>
          <a:off x="2987824" y="2204864"/>
          <a:ext cx="3816424" cy="26831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2435">
                  <a:extLst>
                    <a:ext uri="{9D8B030D-6E8A-4147-A177-3AD203B41FA5}">
                      <a16:colId xmlns:a16="http://schemas.microsoft.com/office/drawing/2014/main" val="3868639779"/>
                    </a:ext>
                  </a:extLst>
                </a:gridCol>
                <a:gridCol w="700787">
                  <a:extLst>
                    <a:ext uri="{9D8B030D-6E8A-4147-A177-3AD203B41FA5}">
                      <a16:colId xmlns:a16="http://schemas.microsoft.com/office/drawing/2014/main" val="212576661"/>
                    </a:ext>
                  </a:extLst>
                </a:gridCol>
                <a:gridCol w="1773202">
                  <a:extLst>
                    <a:ext uri="{9D8B030D-6E8A-4147-A177-3AD203B41FA5}">
                      <a16:colId xmlns:a16="http://schemas.microsoft.com/office/drawing/2014/main" val="3575209593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Sub-frame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Slot index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Available REs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1185813"/>
                  </a:ext>
                </a:extLst>
              </a:tr>
              <a:tr h="522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2,3,4,7,8,9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2600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26197754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3348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4334579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1,6 ( 2 NZP-CSI-RS ports)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2500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8673293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3348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27302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83995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69DB0-4476-4CD3-96C8-9DEC95AF3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Autofit/>
          </a:bodyPr>
          <a:lstStyle/>
          <a:p>
            <a:r>
              <a:rPr lang="en-GB" sz="4000" dirty="0"/>
              <a:t>CQI reporting test</a:t>
            </a:r>
            <a:r>
              <a:rPr lang="en-US" sz="4000" dirty="0"/>
              <a:t> for subslot-based DRMS-based (For information)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1A31D52-4EFC-4845-8DF6-FDA1184FE4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4867664"/>
              </p:ext>
            </p:extLst>
          </p:nvPr>
        </p:nvGraphicFramePr>
        <p:xfrm>
          <a:off x="2699792" y="1700808"/>
          <a:ext cx="4212468" cy="47929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val="984669586"/>
                    </a:ext>
                  </a:extLst>
                </a:gridCol>
                <a:gridCol w="779575">
                  <a:extLst>
                    <a:ext uri="{9D8B030D-6E8A-4147-A177-3AD203B41FA5}">
                      <a16:colId xmlns:a16="http://schemas.microsoft.com/office/drawing/2014/main" val="3750614834"/>
                    </a:ext>
                  </a:extLst>
                </a:gridCol>
                <a:gridCol w="1992733">
                  <a:extLst>
                    <a:ext uri="{9D8B030D-6E8A-4147-A177-3AD203B41FA5}">
                      <a16:colId xmlns:a16="http://schemas.microsoft.com/office/drawing/2014/main" val="206552471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Sub-frame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Subslot index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Available REs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7713079"/>
                  </a:ext>
                </a:extLst>
              </a:tr>
              <a:tr h="40012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2,3,4,7,8,9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1180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93060907"/>
                  </a:ext>
                </a:extLst>
              </a:tr>
              <a:tr h="4211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680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31981334"/>
                  </a:ext>
                </a:extLst>
              </a:tr>
              <a:tr h="44291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612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43904687"/>
                  </a:ext>
                </a:extLst>
              </a:tr>
              <a:tr h="3753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680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47184225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1212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88529289"/>
                  </a:ext>
                </a:extLst>
              </a:tr>
              <a:tr h="402367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1,6 ( 2 NZP-CSI-RS ports)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1180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13218936"/>
                  </a:ext>
                </a:extLst>
              </a:tr>
              <a:tr h="40236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612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77531827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612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08991926"/>
                  </a:ext>
                </a:extLst>
              </a:tr>
              <a:tr h="39572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680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27581565"/>
                  </a:ext>
                </a:extLst>
              </a:tr>
              <a:tr h="46872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1212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917980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637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B5CD7-2123-4A0E-894E-5D0ED7505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Slot-based PDSCH demodulation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8F8E5-326C-4C29-A71D-469F1A1561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500" dirty="0"/>
              <a:t>In slot-based PDSCH test cases</a:t>
            </a:r>
            <a:r>
              <a:rPr lang="en-US" sz="2500" dirty="0"/>
              <a:t>, for a TB first transmitted at slot n (=0,1), any retransmission can only happen on the slots satisfying following table</a:t>
            </a:r>
          </a:p>
          <a:p>
            <a:endParaRPr lang="en-US" sz="2500" dirty="0"/>
          </a:p>
          <a:p>
            <a:endParaRPr lang="en-US" sz="2500" dirty="0"/>
          </a:p>
          <a:p>
            <a:endParaRPr lang="en-US" sz="2500" dirty="0"/>
          </a:p>
          <a:p>
            <a:r>
              <a:rPr lang="en-US" sz="2500" dirty="0"/>
              <a:t>When the NAK is received at slot m, retransmission can happen no earlier than slot m+4</a:t>
            </a:r>
          </a:p>
          <a:p>
            <a:endParaRPr lang="en-US" sz="2500" dirty="0"/>
          </a:p>
          <a:p>
            <a:endParaRPr lang="en-US" sz="2500" dirty="0"/>
          </a:p>
          <a:p>
            <a:endParaRPr lang="en-US" sz="2500" dirty="0"/>
          </a:p>
          <a:p>
            <a:endParaRPr lang="en-US" sz="25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47CC978-4292-426B-BDC6-1E541E798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337601"/>
              </p:ext>
            </p:extLst>
          </p:nvPr>
        </p:nvGraphicFramePr>
        <p:xfrm>
          <a:off x="2643072" y="2996952"/>
          <a:ext cx="3857855" cy="7152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3162176234"/>
                    </a:ext>
                  </a:extLst>
                </a:gridCol>
                <a:gridCol w="2057655">
                  <a:extLst>
                    <a:ext uri="{9D8B030D-6E8A-4147-A177-3AD203B41FA5}">
                      <a16:colId xmlns:a16="http://schemas.microsoft.com/office/drawing/2014/main" val="63199531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Slot for the initial transmission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Slots used for the retransmission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7142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Slot 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Slot 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20788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Slot 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Slot 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9896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2741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81CFC-F9E9-456E-81F7-F61E34706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Subslot-based PDSCH demodulation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C4B4AB-04CC-4A1F-AF74-DE843134F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500" dirty="0"/>
              <a:t>In subslot-based PDSCH test cases, </a:t>
            </a:r>
            <a:r>
              <a:rPr lang="en-US" sz="2500" dirty="0"/>
              <a:t>for a TB first transmitted at subslot n (=1,2,3,4,5), any retransmission can only happen on the subslots satisfying following table</a:t>
            </a:r>
          </a:p>
          <a:p>
            <a:endParaRPr lang="en-US" sz="2500" dirty="0"/>
          </a:p>
          <a:p>
            <a:endParaRPr lang="en-US" sz="2500" dirty="0"/>
          </a:p>
          <a:p>
            <a:endParaRPr lang="en-US" sz="2500" dirty="0"/>
          </a:p>
          <a:p>
            <a:endParaRPr lang="en-US" sz="2500" dirty="0"/>
          </a:p>
          <a:p>
            <a:r>
              <a:rPr lang="en-US" sz="2500" dirty="0"/>
              <a:t>When the NAK is received at sub-slot m, retransmission can happen no earlier than sub-slot m+4 or m+6, depending on UE capability</a:t>
            </a: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D3EC07F-A184-4FA9-9907-8C655E5EAE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58293"/>
              </p:ext>
            </p:extLst>
          </p:nvPr>
        </p:nvGraphicFramePr>
        <p:xfrm>
          <a:off x="2627784" y="2924944"/>
          <a:ext cx="3888432" cy="12526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3732764194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66081063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Subslot for the initial transmission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Subslots used for the retransmission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32492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Subslot 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Subslot 1, Subslot 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24096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Subslot 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Subslot 2, Subslot 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84681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Subslot 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Subslot 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56129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Subslot 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Subslot 2, Subslot 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84314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Subslot 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Subslot 1, Subslot 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3761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7988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51C98-74B8-412D-8791-E61FE78E9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143000"/>
          </a:xfrm>
        </p:spPr>
        <p:txBody>
          <a:bodyPr>
            <a:noAutofit/>
          </a:bodyPr>
          <a:lstStyle/>
          <a:p>
            <a:r>
              <a:rPr lang="en-US" sz="4000" dirty="0"/>
              <a:t>Slot/Subslot-PDSCH demodulation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DB8F92-5ED6-403E-AFAB-D00FCADC2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500" dirty="0"/>
              <a:t>No PDSCH allocation on subframe 0 and subframe 5 for all sPDSCH test cases</a:t>
            </a:r>
          </a:p>
          <a:p>
            <a:r>
              <a:rPr lang="en-US" sz="2500" dirty="0"/>
              <a:t>Target coding rate 0.45 for subslot-based CRS-based PDSCH demodulation </a:t>
            </a:r>
          </a:p>
          <a:p>
            <a:r>
              <a:rPr lang="en-US" sz="2500" dirty="0"/>
              <a:t>Consider 2 NZP CSI-RS ports for DMRS-based slot/subslot-PDSCH test cases</a:t>
            </a:r>
          </a:p>
          <a:p>
            <a:r>
              <a:rPr lang="en-US" sz="2500" dirty="0"/>
              <a:t>Companies are encouraged to provide the simulation results of sPDSCH based on the agreement</a:t>
            </a:r>
          </a:p>
          <a:p>
            <a:r>
              <a:rPr lang="en-US" sz="2500" dirty="0"/>
              <a:t>Simulation assumption: R4-1805493</a:t>
            </a:r>
          </a:p>
          <a:p>
            <a:endParaRPr lang="en-US" sz="27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373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EF443-7BD0-4D63-ABA1-6CD9F03B2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CQI reporting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473CDE-11B0-466A-9FE8-62A7C8017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1476993"/>
            <a:ext cx="8229600" cy="4525963"/>
          </a:xfrm>
        </p:spPr>
        <p:txBody>
          <a:bodyPr>
            <a:normAutofit/>
          </a:bodyPr>
          <a:lstStyle/>
          <a:p>
            <a:r>
              <a:rPr lang="en-US" sz="2500" dirty="0"/>
              <a:t>Consider following CRS-based sPDCCH config with aggregation level 4 </a:t>
            </a:r>
          </a:p>
          <a:p>
            <a:pPr marL="0" indent="0">
              <a:buNone/>
            </a:pPr>
            <a:r>
              <a:rPr lang="en-US" sz="2500" dirty="0"/>
              <a:t>    for CRS-based CQI </a:t>
            </a:r>
          </a:p>
          <a:p>
            <a:pPr marL="0" indent="0">
              <a:buNone/>
            </a:pPr>
            <a:r>
              <a:rPr lang="en-US" sz="2500" dirty="0"/>
              <a:t>    reporting test</a:t>
            </a:r>
          </a:p>
          <a:p>
            <a:endParaRPr lang="en-US" sz="2500" dirty="0"/>
          </a:p>
          <a:p>
            <a:endParaRPr lang="en-US" sz="1000" dirty="0"/>
          </a:p>
          <a:p>
            <a:r>
              <a:rPr lang="en-US" sz="2500" dirty="0"/>
              <a:t>Consider following CRS-based sPDCCH config with aggregation level 8 </a:t>
            </a:r>
          </a:p>
          <a:p>
            <a:pPr marL="0" indent="0">
              <a:buNone/>
            </a:pPr>
            <a:r>
              <a:rPr lang="en-US" sz="2500" dirty="0"/>
              <a:t>    for DMRS-based CQI</a:t>
            </a:r>
          </a:p>
          <a:p>
            <a:pPr marL="0" indent="0">
              <a:buNone/>
            </a:pPr>
            <a:r>
              <a:rPr lang="en-US" sz="2500" dirty="0"/>
              <a:t>    reporting test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BDBD4D3-D0E5-4292-B5EC-BBB24D1B2E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571645"/>
              </p:ext>
            </p:extLst>
          </p:nvPr>
        </p:nvGraphicFramePr>
        <p:xfrm>
          <a:off x="3911562" y="1941209"/>
          <a:ext cx="4824536" cy="19636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36304">
                  <a:extLst>
                    <a:ext uri="{9D8B030D-6E8A-4147-A177-3AD203B41FA5}">
                      <a16:colId xmlns:a16="http://schemas.microsoft.com/office/drawing/2014/main" val="826986929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166058898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SPDCCH parameters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4699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Reference symbol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CRS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2978846"/>
                  </a:ext>
                </a:extLst>
              </a:tr>
              <a:tr h="4115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Transmission type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Localized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1796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OFDM symbols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45147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PRBs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1888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Allocated PRBs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{0, 1, … 15}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71967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Rate matching mode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Mode 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3190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SPDCCH L1 Reuse Indication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Not configured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25183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Total number of SCCEs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 (16 SREGs)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753702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FFBDB90-0AD3-4DAC-B172-DBA357A857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736285"/>
              </p:ext>
            </p:extLst>
          </p:nvPr>
        </p:nvGraphicFramePr>
        <p:xfrm>
          <a:off x="3934272" y="4399170"/>
          <a:ext cx="4752528" cy="19636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76662">
                  <a:extLst>
                    <a:ext uri="{9D8B030D-6E8A-4147-A177-3AD203B41FA5}">
                      <a16:colId xmlns:a16="http://schemas.microsoft.com/office/drawing/2014/main" val="1307923577"/>
                    </a:ext>
                  </a:extLst>
                </a:gridCol>
                <a:gridCol w="2075866">
                  <a:extLst>
                    <a:ext uri="{9D8B030D-6E8A-4147-A177-3AD203B41FA5}">
                      <a16:colId xmlns:a16="http://schemas.microsoft.com/office/drawing/2014/main" val="404142659"/>
                    </a:ext>
                  </a:extLst>
                </a:gridCol>
              </a:tblGrid>
              <a:tr h="4014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SPDCCH parameters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61145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Reference symbol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CRS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45753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Transmission type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Localized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86624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OFDM symbols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17702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PRBs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11199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Allocated PRBs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{0, 1, … 15}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55248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Rate matching mode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Mode 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013346"/>
                  </a:ext>
                </a:extLst>
              </a:tr>
              <a:tr h="685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SPDCCH L1 Reuse Indication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Not configured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41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Total number of SCCEs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 (32 SREGs)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2741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3067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40674-CC2C-4C38-B11A-B1B3F3314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CQI reporting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AB2AA8-E788-4007-AF4A-D0C3B41492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500" dirty="0"/>
              <a:t>No PDSCH allocation on subframe 0 and subframe 5 for all CQI reporting test cases</a:t>
            </a:r>
          </a:p>
          <a:p>
            <a:r>
              <a:rPr lang="en-US" sz="2500" dirty="0"/>
              <a:t>No DMRS sharing in TM9 CQI reporting test</a:t>
            </a:r>
          </a:p>
          <a:p>
            <a:r>
              <a:rPr lang="en-US" sz="2500" dirty="0"/>
              <a:t>Companies are encouraged to provide: </a:t>
            </a:r>
          </a:p>
          <a:p>
            <a:pPr lvl="1"/>
            <a:r>
              <a:rPr lang="en-US" sz="2500" dirty="0"/>
              <a:t>CQI2MCS mapping table</a:t>
            </a:r>
          </a:p>
          <a:p>
            <a:pPr lvl="1"/>
            <a:r>
              <a:rPr lang="en-US" sz="2500" dirty="0"/>
              <a:t>Simulation results of CQI reporting</a:t>
            </a:r>
          </a:p>
          <a:p>
            <a:pPr lvl="1"/>
            <a:r>
              <a:rPr lang="en-US" sz="2500" dirty="0"/>
              <a:t>Proposal of test points</a:t>
            </a:r>
          </a:p>
          <a:p>
            <a:r>
              <a:rPr lang="en-US" sz="2500" dirty="0"/>
              <a:t>Simulation assumption: R4-1805493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351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D8D6F-8E31-41B9-885B-515384AEF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FRC table for slot-based CRS-based PDSCH (For information)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74D479B-22BE-49F3-89D9-55B4034775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0665158"/>
              </p:ext>
            </p:extLst>
          </p:nvPr>
        </p:nvGraphicFramePr>
        <p:xfrm>
          <a:off x="1763688" y="3068960"/>
          <a:ext cx="5616623" cy="20170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840974423"/>
                    </a:ext>
                  </a:extLst>
                </a:gridCol>
                <a:gridCol w="676622">
                  <a:extLst>
                    <a:ext uri="{9D8B030D-6E8A-4147-A177-3AD203B41FA5}">
                      <a16:colId xmlns:a16="http://schemas.microsoft.com/office/drawing/2014/main" val="2930517404"/>
                    </a:ext>
                  </a:extLst>
                </a:gridCol>
                <a:gridCol w="1627634">
                  <a:extLst>
                    <a:ext uri="{9D8B030D-6E8A-4147-A177-3AD203B41FA5}">
                      <a16:colId xmlns:a16="http://schemas.microsoft.com/office/drawing/2014/main" val="3968166040"/>
                    </a:ext>
                  </a:extLst>
                </a:gridCol>
                <a:gridCol w="2016223">
                  <a:extLst>
                    <a:ext uri="{9D8B030D-6E8A-4147-A177-3AD203B41FA5}">
                      <a16:colId xmlns:a16="http://schemas.microsoft.com/office/drawing/2014/main" val="491611931"/>
                    </a:ext>
                  </a:extLst>
                </a:gridCol>
              </a:tblGrid>
              <a:tr h="84527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Sub-frame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Slot index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 bit payload per slot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(for dual layer)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Binary channel bits per slot (for dual layer)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0120876"/>
                  </a:ext>
                </a:extLst>
              </a:tr>
              <a:tr h="6124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1,2,3,4,6,7,8,9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11448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22400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360130"/>
                  </a:ext>
                </a:extLst>
              </a:tr>
              <a:tr h="55929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14112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28288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1914429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242F8ED-C11E-440C-AC03-3871E4B5D7DA}"/>
              </a:ext>
            </a:extLst>
          </p:cNvPr>
          <p:cNvSpPr txBox="1">
            <a:spLocks/>
          </p:cNvSpPr>
          <p:nvPr/>
        </p:nvSpPr>
        <p:spPr>
          <a:xfrm>
            <a:off x="457200" y="1700808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00" dirty="0"/>
              <a:t>The following FRC table is based on 16QAM modulation and target coding rate 1/2</a:t>
            </a:r>
          </a:p>
        </p:txBody>
      </p:sp>
    </p:spTree>
    <p:extLst>
      <p:ext uri="{BB962C8B-B14F-4D97-AF65-F5344CB8AC3E}">
        <p14:creationId xmlns:p14="http://schemas.microsoft.com/office/powerpoint/2010/main" val="3022966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555A5-74BF-4B1E-8B85-78A9EC13B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Autofit/>
          </a:bodyPr>
          <a:lstStyle/>
          <a:p>
            <a:r>
              <a:rPr lang="en-US" sz="4000" dirty="0"/>
              <a:t>FRC table for subslot-based CRS-based PDSCH (For information)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484BD2-E60C-4806-8830-EA01364B0A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25963"/>
          </a:xfrm>
        </p:spPr>
        <p:txBody>
          <a:bodyPr>
            <a:normAutofit/>
          </a:bodyPr>
          <a:lstStyle/>
          <a:p>
            <a:r>
              <a:rPr lang="en-US" sz="2500" dirty="0"/>
              <a:t>The following FRC table is based on 16QAM modulation and target coding rate 0.45</a:t>
            </a: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06EDBAB1-3C33-411A-9BA4-C5E84E3604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5734713"/>
              </p:ext>
            </p:extLst>
          </p:nvPr>
        </p:nvGraphicFramePr>
        <p:xfrm>
          <a:off x="1763688" y="2924944"/>
          <a:ext cx="5832648" cy="25900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840974423"/>
                    </a:ext>
                  </a:extLst>
                </a:gridCol>
                <a:gridCol w="779575">
                  <a:extLst>
                    <a:ext uri="{9D8B030D-6E8A-4147-A177-3AD203B41FA5}">
                      <a16:colId xmlns:a16="http://schemas.microsoft.com/office/drawing/2014/main" val="2930517404"/>
                    </a:ext>
                  </a:extLst>
                </a:gridCol>
                <a:gridCol w="1812713">
                  <a:extLst>
                    <a:ext uri="{9D8B030D-6E8A-4147-A177-3AD203B41FA5}">
                      <a16:colId xmlns:a16="http://schemas.microsoft.com/office/drawing/2014/main" val="396816604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491611931"/>
                    </a:ext>
                  </a:extLst>
                </a:gridCol>
              </a:tblGrid>
              <a:tr h="8240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Sub-frame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Subslot index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 bit payload per subslot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(for dual layer)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Binary channel bits per subslot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(for dual layer)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0120876"/>
                  </a:ext>
                </a:extLst>
              </a:tr>
              <a:tr h="37726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1,2,3,4,6,7,8,9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5160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12032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8842058"/>
                  </a:ext>
                </a:extLst>
              </a:tr>
              <a:tr h="31612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3880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8832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0146969"/>
                  </a:ext>
                </a:extLst>
              </a:tr>
              <a:tr h="35481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2664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5888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6125043"/>
                  </a:ext>
                </a:extLst>
              </a:tr>
              <a:tr h="3753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3880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8832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7203479"/>
                  </a:ext>
                </a:extLst>
              </a:tr>
              <a:tr h="342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5160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12288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85114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8971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D8D6F-8E31-41B9-885B-515384AEF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FRC table for slot-based DMRS-based PDSCH (For information)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74D479B-22BE-49F3-89D9-55B4034775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2716500"/>
              </p:ext>
            </p:extLst>
          </p:nvPr>
        </p:nvGraphicFramePr>
        <p:xfrm>
          <a:off x="1979712" y="2708920"/>
          <a:ext cx="5256584" cy="32068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2435">
                  <a:extLst>
                    <a:ext uri="{9D8B030D-6E8A-4147-A177-3AD203B41FA5}">
                      <a16:colId xmlns:a16="http://schemas.microsoft.com/office/drawing/2014/main" val="840974423"/>
                    </a:ext>
                  </a:extLst>
                </a:gridCol>
                <a:gridCol w="700787">
                  <a:extLst>
                    <a:ext uri="{9D8B030D-6E8A-4147-A177-3AD203B41FA5}">
                      <a16:colId xmlns:a16="http://schemas.microsoft.com/office/drawing/2014/main" val="2930517404"/>
                    </a:ext>
                  </a:extLst>
                </a:gridCol>
                <a:gridCol w="1685764">
                  <a:extLst>
                    <a:ext uri="{9D8B030D-6E8A-4147-A177-3AD203B41FA5}">
                      <a16:colId xmlns:a16="http://schemas.microsoft.com/office/drawing/2014/main" val="3968166040"/>
                    </a:ext>
                  </a:extLst>
                </a:gridCol>
                <a:gridCol w="1527598">
                  <a:extLst>
                    <a:ext uri="{9D8B030D-6E8A-4147-A177-3AD203B41FA5}">
                      <a16:colId xmlns:a16="http://schemas.microsoft.com/office/drawing/2014/main" val="491611931"/>
                    </a:ext>
                  </a:extLst>
                </a:gridCol>
              </a:tblGrid>
              <a:tr h="84527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Sub-frame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Slot index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 bit payload per slot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(for dual layer)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Binary channel bits per slot (for dual layer)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0120876"/>
                  </a:ext>
                </a:extLst>
              </a:tr>
              <a:tr h="6124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1,3,4,6,8,9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10000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360130"/>
                  </a:ext>
                </a:extLst>
              </a:tr>
              <a:tr h="63047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4392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13360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1914429"/>
                  </a:ext>
                </a:extLst>
              </a:tr>
              <a:tr h="559299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2,7 (2 NZP-CSI-RS ports)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2856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9600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0448574"/>
                  </a:ext>
                </a:extLst>
              </a:tr>
              <a:tr h="55929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4392 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13360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58742198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242F8ED-C11E-440C-AC03-3871E4B5D7DA}"/>
              </a:ext>
            </a:extLst>
          </p:cNvPr>
          <p:cNvSpPr txBox="1">
            <a:spLocks/>
          </p:cNvSpPr>
          <p:nvPr/>
        </p:nvSpPr>
        <p:spPr>
          <a:xfrm>
            <a:off x="493204" y="1628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00" dirty="0"/>
              <a:t>The following FRC table is based on QPSK modulation and target coding rate 1/3</a:t>
            </a:r>
          </a:p>
        </p:txBody>
      </p:sp>
    </p:spTree>
    <p:extLst>
      <p:ext uri="{BB962C8B-B14F-4D97-AF65-F5344CB8AC3E}">
        <p14:creationId xmlns:p14="http://schemas.microsoft.com/office/powerpoint/2010/main" val="2525161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3105</TotalTime>
  <Words>810</Words>
  <Application>Microsoft Office PowerPoint</Application>
  <PresentationFormat>On-screen Show (4:3)</PresentationFormat>
  <Paragraphs>261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MS Mincho</vt:lpstr>
      <vt:lpstr>SimSun</vt:lpstr>
      <vt:lpstr>SimSun</vt:lpstr>
      <vt:lpstr>Arial</vt:lpstr>
      <vt:lpstr>Arial Unicode MS</vt:lpstr>
      <vt:lpstr>Calibri</vt:lpstr>
      <vt:lpstr>Times New Roman</vt:lpstr>
      <vt:lpstr>Office 主题</vt:lpstr>
      <vt:lpstr>3GPP TSG-RAN WG4 Meeting #87AH  Montreal, Canada, 2 July– 6 July, 2018  </vt:lpstr>
      <vt:lpstr>Slot-based PDSCH demodulation requirements</vt:lpstr>
      <vt:lpstr>Subslot-based PDSCH demodulation requirements</vt:lpstr>
      <vt:lpstr>Slot/Subslot-PDSCH demodulation requirements</vt:lpstr>
      <vt:lpstr>CQI reporting requirements</vt:lpstr>
      <vt:lpstr>CQI reporting requirements</vt:lpstr>
      <vt:lpstr>FRC table for slot-based CRS-based PDSCH (For information)</vt:lpstr>
      <vt:lpstr>FRC table for subslot-based CRS-based PDSCH (For information)</vt:lpstr>
      <vt:lpstr>FRC table for slot-based DMRS-based PDSCH (For information)</vt:lpstr>
      <vt:lpstr>FRC table for subslot-based DMRS-based PDSCH (For information)</vt:lpstr>
      <vt:lpstr>CQI reporting test for slot-based CRS-based (For information)</vt:lpstr>
      <vt:lpstr>CQI reporting test for subslot-based CRS-based (For information)</vt:lpstr>
      <vt:lpstr>CQI reporting test for slot-based DMRS-based (For information)</vt:lpstr>
      <vt:lpstr>CQI reporting test for subslot-based DRMS-based (For information)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Farnaz Karimdady</cp:lastModifiedBy>
  <cp:revision>271</cp:revision>
  <dcterms:created xsi:type="dcterms:W3CDTF">2016-01-12T08:39:50Z</dcterms:created>
  <dcterms:modified xsi:type="dcterms:W3CDTF">2018-07-05T03:45:14Z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(3)BeaiVJAsvlEFiWSJCf+i2zKTFaJpan+hC/ITdHH1NOea9fHpW49sYKR+zfj0PAG4pf8V5Jh3
p7X9BCD7Ov3AChvDxoxHs6W+lE3m2WklGxs0Pu5CL8YfAqo/QHxrOZSwDtOOsC1R15l/020N
0ewg8z5bXHfr2fyZgI7M5FpODdXAk21dxs+qgga54V0fFpHp1b8IE63cggr7IuCz1paJz1PM
n6urnLABRkmdKJtT5b</vt:lpwstr>
  </property>
  <property fmtid="{D5CDD505-2E9C-101B-9397-08002B2CF9AE}" pid="3" name="_2015_ms_pID_7253431">
    <vt:lpwstr>9bEa+Zp02vNXZk+Fxb+d1cmnaHfrIGD7UERXTPIXfIv53HR1YztFbm
jTOJsMo9tx0MVlsFMMPJzuhwZhTZkClbsYIo844BT0mJcsF53ohixT7sRSQqU1DoNj2D56Sa
PATIiXPp8n+uQLEyilwc376ROWyYzLWNpapCrm6N1XUZ239t0KyRRaPNofVTYrLCfiqNGcrB
Nt4csTzJhmET9sAzrve8lZUg7OXGc8vmxUJF</vt:lpwstr>
  </property>
  <property fmtid="{D5CDD505-2E9C-101B-9397-08002B2CF9AE}" pid="4" name="_2015_ms_pID_7253432">
    <vt:lpwstr>oXvHWzQEs26j41MWsFi1cO9ZVTMbRWZ9p98I
3SJCm4lkyY/DRFJePy+DytidDFOhs42o5zsouvo/I9W81dfpWQc=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1524178349</vt:lpwstr>
  </property>
</Properties>
</file>