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76" autoAdjust="0"/>
  </p:normalViewPr>
  <p:slideViewPr>
    <p:cSldViewPr>
      <p:cViewPr>
        <p:scale>
          <a:sx n="75" d="100"/>
          <a:sy n="75" d="100"/>
        </p:scale>
        <p:origin x="-123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#AH-1808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Montreal, Canada, 2th – 6th July,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Ericsson, Nokia, </a:t>
            </a:r>
            <a:r>
              <a:rPr lang="en-US" altLang="ja-JP" dirty="0" smtClean="0">
                <a:solidFill>
                  <a:schemeClr val="tx1"/>
                </a:solidFill>
              </a:rPr>
              <a:t>Nokia Shanghai Bell, </a:t>
            </a:r>
            <a:r>
              <a:rPr lang="en-US" altLang="ja-JP" dirty="0" smtClean="0">
                <a:solidFill>
                  <a:schemeClr val="tx1"/>
                </a:solidFill>
              </a:rPr>
              <a:t>Samsung, 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R4-1809367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Format:</a:t>
            </a:r>
          </a:p>
          <a:p>
            <a:pPr lvl="1" algn="just"/>
            <a:r>
              <a:rPr lang="en-US" altLang="zh-CN" dirty="0"/>
              <a:t>Define requirements for </a:t>
            </a:r>
            <a:r>
              <a:rPr lang="en-US" dirty="0"/>
              <a:t>PUCCH format </a:t>
            </a:r>
            <a:r>
              <a:rPr lang="en-US" dirty="0" smtClean="0"/>
              <a:t>0,1,2,3,4 </a:t>
            </a:r>
            <a:endParaRPr lang="en-US" dirty="0"/>
          </a:p>
          <a:p>
            <a:r>
              <a:rPr lang="en-GB" dirty="0" smtClean="0"/>
              <a:t>Multi-slot PUCCH is not considered</a:t>
            </a:r>
            <a:endParaRPr lang="en-GB" dirty="0"/>
          </a:p>
          <a:p>
            <a:r>
              <a:rPr lang="en-US" dirty="0"/>
              <a:t>Hopping</a:t>
            </a:r>
          </a:p>
          <a:p>
            <a:pPr lvl="1"/>
            <a:r>
              <a:rPr lang="en-US" dirty="0"/>
              <a:t>Intra-slot frequency hopping: enable</a:t>
            </a:r>
          </a:p>
          <a:p>
            <a:pPr lvl="2"/>
            <a:r>
              <a:rPr lang="en-GB" dirty="0" smtClean="0"/>
              <a:t>Option 1: </a:t>
            </a:r>
            <a:r>
              <a:rPr lang="en-GB" dirty="0" err="1" smtClean="0"/>
              <a:t>startingPRB</a:t>
            </a:r>
            <a:r>
              <a:rPr lang="en-GB" dirty="0" smtClean="0"/>
              <a:t> </a:t>
            </a:r>
            <a:r>
              <a:rPr lang="en-GB" dirty="0"/>
              <a:t>= [0</a:t>
            </a:r>
            <a:r>
              <a:rPr lang="en-GB" dirty="0" smtClean="0"/>
              <a:t>];</a:t>
            </a:r>
            <a:r>
              <a:rPr lang="en-GB" dirty="0" err="1" smtClean="0"/>
              <a:t>secondHopPRB</a:t>
            </a:r>
            <a:r>
              <a:rPr lang="en-GB" dirty="0" smtClean="0"/>
              <a:t> </a:t>
            </a:r>
            <a:r>
              <a:rPr lang="en-GB" dirty="0"/>
              <a:t>= [the largest PRB – </a:t>
            </a:r>
            <a:r>
              <a:rPr lang="en-GB" dirty="0" err="1"/>
              <a:t>nrofPRBs</a:t>
            </a:r>
            <a:r>
              <a:rPr lang="en-GB" dirty="0"/>
              <a:t>]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lvl="1"/>
            <a:r>
              <a:rPr lang="en-US" dirty="0"/>
              <a:t>Group and sequence hopping: disable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altLang="zh-CN" dirty="0"/>
              <a:t>Number of bits: 1 </a:t>
            </a:r>
            <a:r>
              <a:rPr lang="en-US" dirty="0"/>
              <a:t>bit</a:t>
            </a:r>
          </a:p>
          <a:p>
            <a:pPr algn="just"/>
            <a:r>
              <a:rPr lang="en-US" altLang="zh-CN" dirty="0"/>
              <a:t>Number of OFDM symbols: 1 and 2</a:t>
            </a:r>
          </a:p>
          <a:p>
            <a:pPr algn="just"/>
            <a:endParaRPr lang="en-GB" dirty="0">
              <a:solidFill>
                <a:srgbClr val="FF0000"/>
              </a:solidFill>
            </a:endParaRPr>
          </a:p>
          <a:p>
            <a:pPr algn="just"/>
            <a:r>
              <a:rPr lang="en-GB" dirty="0" err="1"/>
              <a:t>initialCyclicShift</a:t>
            </a:r>
            <a:r>
              <a:rPr lang="en-GB" dirty="0"/>
              <a:t> = [</a:t>
            </a:r>
            <a:r>
              <a:rPr lang="en-GB" dirty="0" smtClean="0"/>
              <a:t>0]</a:t>
            </a:r>
            <a:endParaRPr lang="en-GB" dirty="0"/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[13] for 1 OFDM symbol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[12] for 2 OFDM symbols</a:t>
            </a:r>
          </a:p>
          <a:p>
            <a:pPr algn="just"/>
            <a:endParaRPr lang="en-GB" dirty="0">
              <a:solidFill>
                <a:srgbClr val="0000FF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sz="2600" dirty="0"/>
              <a:t>DTX to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&lt;1%</a:t>
            </a:r>
          </a:p>
          <a:p>
            <a:pPr lvl="2" algn="just"/>
            <a:r>
              <a:rPr lang="en-US" altLang="zh-CN" sz="2600" dirty="0"/>
              <a:t>Missed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 1</a:t>
            </a:r>
            <a:r>
              <a:rPr lang="en-US" altLang="zh-CN" sz="2600" dirty="0" smtClean="0"/>
              <a:t>%</a:t>
            </a:r>
            <a:endParaRPr lang="en-US" altLang="zh-CN" sz="2600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0658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Number of bits: 2</a:t>
            </a:r>
            <a:r>
              <a:rPr lang="en-US" dirty="0"/>
              <a:t> bits</a:t>
            </a:r>
          </a:p>
          <a:p>
            <a:pPr algn="just"/>
            <a:r>
              <a:rPr lang="en-US" altLang="zh-CN" dirty="0"/>
              <a:t>Number of OFDM symbols</a:t>
            </a:r>
          </a:p>
          <a:p>
            <a:pPr lvl="1" algn="just"/>
            <a:r>
              <a:rPr lang="en-US" altLang="zh-CN" dirty="0"/>
              <a:t>14</a:t>
            </a:r>
          </a:p>
          <a:p>
            <a:pPr lvl="1" algn="just"/>
            <a:r>
              <a:rPr lang="en-US" altLang="zh-CN" dirty="0" smtClean="0"/>
              <a:t>FFS </a:t>
            </a:r>
            <a:r>
              <a:rPr lang="en-US" altLang="zh-CN" dirty="0"/>
              <a:t>10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[0]</a:t>
            </a:r>
          </a:p>
          <a:p>
            <a:pPr algn="just"/>
            <a:r>
              <a:rPr lang="en-GB" dirty="0"/>
              <a:t>The index of the orthogonal sequence </a:t>
            </a:r>
            <a:r>
              <a:rPr lang="en-GB" dirty="0" err="1" smtClean="0"/>
              <a:t>i</a:t>
            </a:r>
            <a:r>
              <a:rPr lang="en-GB" dirty="0" smtClean="0"/>
              <a:t>=[0]</a:t>
            </a:r>
            <a:endParaRPr lang="en-GB" strike="sngStrike" dirty="0">
              <a:solidFill>
                <a:srgbClr val="0000FF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</a:t>
            </a:r>
          </a:p>
          <a:p>
            <a:pPr lvl="2" algn="just"/>
            <a:r>
              <a:rPr lang="en-US" altLang="zh-CN" dirty="0"/>
              <a:t>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</a:t>
            </a:r>
          </a:p>
          <a:p>
            <a:pPr lvl="2" algn="just"/>
            <a:r>
              <a:rPr lang="en-US" altLang="zh-CN" dirty="0" smtClean="0"/>
              <a:t>FFS: Whether </a:t>
            </a:r>
            <a:r>
              <a:rPr lang="en-US" altLang="zh-CN" dirty="0"/>
              <a:t>to use NACK2ACK as the test metric</a:t>
            </a:r>
          </a:p>
          <a:p>
            <a:pPr marL="342900" lvl="2" indent="-342900"/>
            <a:r>
              <a:rPr lang="en-US" dirty="0"/>
              <a:t>Note: companies are encouraged to provide simulation results for NACK2ACK@0.1% </a:t>
            </a:r>
            <a:r>
              <a:rPr lang="en-US" dirty="0" smtClean="0"/>
              <a:t>in next RAN4 meeting.</a:t>
            </a:r>
            <a:endParaRPr lang="en-US" altLang="zh-CN" strike="sngStrike" dirty="0"/>
          </a:p>
        </p:txBody>
      </p:sp>
    </p:spTree>
    <p:extLst>
      <p:ext uri="{BB962C8B-B14F-4D97-AF65-F5344CB8AC3E}">
        <p14:creationId xmlns="" xmlns:p14="http://schemas.microsoft.com/office/powerpoint/2010/main" val="1577771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Test Scenarios: (Number of bits, Number of  symbols, Number of PRBs)</a:t>
            </a:r>
          </a:p>
          <a:p>
            <a:pPr lvl="1" algn="just"/>
            <a:r>
              <a:rPr lang="en-US" altLang="zh-CN" dirty="0"/>
              <a:t>(4, 1, </a:t>
            </a:r>
            <a:r>
              <a:rPr lang="en-US" altLang="zh-CN" dirty="0" smtClean="0"/>
              <a:t>4)</a:t>
            </a:r>
            <a:endParaRPr lang="en-US" altLang="zh-CN" dirty="0"/>
          </a:p>
          <a:p>
            <a:pPr lvl="1" algn="just"/>
            <a:r>
              <a:rPr lang="en-US" altLang="zh-CN" dirty="0" smtClean="0"/>
              <a:t>(</a:t>
            </a:r>
            <a:r>
              <a:rPr lang="en-US" altLang="zh-CN" dirty="0"/>
              <a:t>22, 2, </a:t>
            </a:r>
            <a:r>
              <a:rPr lang="en-US" altLang="zh-CN" dirty="0" smtClean="0"/>
              <a:t>[9])</a:t>
            </a:r>
            <a:endParaRPr lang="en-US" altLang="zh-CN" dirty="0"/>
          </a:p>
          <a:p>
            <a:pPr algn="just"/>
            <a:r>
              <a:rPr lang="en-GB" dirty="0" err="1"/>
              <a:t>initialCyclicShift</a:t>
            </a:r>
            <a:r>
              <a:rPr lang="en-GB" dirty="0"/>
              <a:t> = [0]</a:t>
            </a:r>
          </a:p>
          <a:p>
            <a:pPr algn="just"/>
            <a:r>
              <a:rPr lang="en-GB" dirty="0" err="1" smtClean="0"/>
              <a:t>startingSymbolIndex</a:t>
            </a:r>
            <a:r>
              <a:rPr lang="en-GB" dirty="0" smtClean="0"/>
              <a:t> = [13] for 1 OFDM symbol</a:t>
            </a:r>
          </a:p>
          <a:p>
            <a:pPr algn="just"/>
            <a:r>
              <a:rPr lang="en-GB" dirty="0" err="1" smtClean="0"/>
              <a:t>startingSymbolIndex</a:t>
            </a:r>
            <a:r>
              <a:rPr lang="en-GB" dirty="0" smtClean="0"/>
              <a:t> = [12] for 2 OFDM symbols</a:t>
            </a:r>
          </a:p>
          <a:p>
            <a:pPr algn="just"/>
            <a:r>
              <a:rPr lang="en-GB" dirty="0" smtClean="0"/>
              <a:t>Test </a:t>
            </a:r>
            <a:r>
              <a:rPr lang="en-GB" dirty="0"/>
              <a:t>metric</a:t>
            </a:r>
          </a:p>
          <a:p>
            <a:pPr lvl="1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</a:t>
            </a:r>
            <a:r>
              <a:rPr lang="en-US" altLang="zh-CN" dirty="0" smtClean="0"/>
              <a:t>%, [</a:t>
            </a:r>
            <a:r>
              <a:rPr lang="en-US" altLang="zh-CN" dirty="0"/>
              <a:t>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1%, </a:t>
            </a:r>
            <a:r>
              <a:rPr lang="en-GB" dirty="0"/>
              <a:t>if number of bits &lt;= 11]</a:t>
            </a:r>
            <a:endParaRPr lang="en-US" altLang="zh-CN" dirty="0"/>
          </a:p>
          <a:p>
            <a:pPr lvl="1" algn="just"/>
            <a:r>
              <a:rPr lang="en-US" altLang="zh-CN" dirty="0"/>
              <a:t>[BLER </a:t>
            </a:r>
            <a:r>
              <a:rPr lang="en-GB" dirty="0"/>
              <a:t>if number of bits &gt; 11]</a:t>
            </a:r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51594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</a:t>
            </a:r>
            <a:r>
              <a:rPr lang="en-US" altLang="zh-CN" dirty="0" smtClean="0"/>
              <a:t>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altLang="zh-CN" dirty="0"/>
              <a:t>Number of bits:  16 bits</a:t>
            </a:r>
          </a:p>
          <a:p>
            <a:pPr algn="just"/>
            <a:r>
              <a:rPr lang="en-US" altLang="zh-CN" dirty="0"/>
              <a:t>Number of OFDM symbols: 14, FFS 4</a:t>
            </a:r>
          </a:p>
          <a:p>
            <a:pPr algn="just"/>
            <a:r>
              <a:rPr lang="en-US" altLang="zh-CN" dirty="0"/>
              <a:t>Number of PRBs:  [1]</a:t>
            </a:r>
          </a:p>
          <a:p>
            <a:pPr algn="just"/>
            <a:r>
              <a:rPr lang="en-US" dirty="0"/>
              <a:t>DMRS pattern: FFS </a:t>
            </a:r>
          </a:p>
          <a:p>
            <a:pPr algn="just"/>
            <a:r>
              <a:rPr lang="en-US" dirty="0" smtClean="0"/>
              <a:t>Modulation</a:t>
            </a:r>
            <a:r>
              <a:rPr lang="en-US" dirty="0"/>
              <a:t>: QPSK; FFS pi/2-BPSK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[0]</a:t>
            </a:r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</a:t>
            </a:r>
            <a:r>
              <a:rPr lang="en-US" altLang="zh-CN" dirty="0" smtClean="0"/>
              <a:t>%, [</a:t>
            </a:r>
            <a:r>
              <a:rPr lang="en-US" altLang="zh-CN" dirty="0"/>
              <a:t>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1%, </a:t>
            </a:r>
            <a:r>
              <a:rPr lang="en-GB" dirty="0"/>
              <a:t>if number of bits &lt;= 11]</a:t>
            </a:r>
            <a:endParaRPr lang="en-US" altLang="zh-CN" dirty="0"/>
          </a:p>
          <a:p>
            <a:pPr lvl="1" algn="just"/>
            <a:r>
              <a:rPr lang="en-US" altLang="zh-CN" dirty="0"/>
              <a:t>[BLER </a:t>
            </a:r>
            <a:r>
              <a:rPr lang="en-GB" dirty="0"/>
              <a:t>if number of bits &gt; 11]</a:t>
            </a:r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579588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522166"/>
            <a:ext cx="8229600" cy="514719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dirty="0"/>
              <a:t>Number of bits:  22 bits</a:t>
            </a:r>
          </a:p>
          <a:p>
            <a:pPr algn="just"/>
            <a:r>
              <a:rPr lang="en-US" altLang="zh-CN" dirty="0"/>
              <a:t>Number of OFDM symbols: 14 symbols</a:t>
            </a:r>
          </a:p>
          <a:p>
            <a:pPr algn="just"/>
            <a:r>
              <a:rPr lang="en-US" altLang="zh-CN" dirty="0"/>
              <a:t>Number of PRBs: 1 PRB</a:t>
            </a:r>
          </a:p>
          <a:p>
            <a:pPr algn="just"/>
            <a:r>
              <a:rPr lang="en-US" dirty="0"/>
              <a:t>DMRS pattern: FFS</a:t>
            </a:r>
          </a:p>
          <a:p>
            <a:pPr algn="just"/>
            <a:r>
              <a:rPr lang="en-US" dirty="0"/>
              <a:t>Modulation: QPSK; FFS pi/2-BPSK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</a:t>
            </a:r>
            <a:r>
              <a:rPr lang="en-GB" dirty="0" smtClean="0"/>
              <a:t>[0]</a:t>
            </a:r>
            <a:endParaRPr lang="en-GB" dirty="0"/>
          </a:p>
          <a:p>
            <a:r>
              <a:rPr lang="en-GB" dirty="0" err="1"/>
              <a:t>occ</a:t>
            </a:r>
            <a:r>
              <a:rPr lang="en-GB" dirty="0"/>
              <a:t>-Length  = </a:t>
            </a:r>
            <a:r>
              <a:rPr lang="en-GB" dirty="0" smtClean="0"/>
              <a:t>[n2]</a:t>
            </a:r>
            <a:r>
              <a:rPr lang="en-GB" dirty="0"/>
              <a:t>	</a:t>
            </a:r>
            <a:endParaRPr lang="en-US" dirty="0"/>
          </a:p>
          <a:p>
            <a:r>
              <a:rPr lang="en-GB" dirty="0" err="1"/>
              <a:t>occ</a:t>
            </a:r>
            <a:r>
              <a:rPr lang="en-GB" dirty="0"/>
              <a:t>-Index  =  </a:t>
            </a:r>
            <a:r>
              <a:rPr lang="en-GB" dirty="0" smtClean="0"/>
              <a:t>[n0]</a:t>
            </a:r>
            <a:endParaRPr lang="en-GB" dirty="0"/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US" altLang="zh-CN" dirty="0" smtClean="0"/>
              <a:t>DTX to </a:t>
            </a:r>
            <a:r>
              <a:rPr lang="en-US" altLang="zh-CN" dirty="0" err="1" smtClean="0"/>
              <a:t>Ack</a:t>
            </a:r>
            <a:r>
              <a:rPr lang="en-US" altLang="zh-CN" dirty="0" smtClean="0"/>
              <a:t> probability &lt;1%, [Missed </a:t>
            </a:r>
            <a:r>
              <a:rPr lang="en-US" altLang="zh-CN" dirty="0" err="1" smtClean="0"/>
              <a:t>Ack</a:t>
            </a:r>
            <a:r>
              <a:rPr lang="en-US" altLang="zh-CN" dirty="0" smtClean="0"/>
              <a:t> probability &lt; 1%, </a:t>
            </a:r>
            <a:r>
              <a:rPr lang="en-GB" dirty="0" smtClean="0"/>
              <a:t>if number of bits &lt;= 11]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[BLER </a:t>
            </a:r>
            <a:r>
              <a:rPr lang="en-GB" dirty="0" smtClean="0"/>
              <a:t>if number of bits &gt; 11]</a:t>
            </a:r>
            <a:endParaRPr lang="en-US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503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83768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932040" y="40832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8987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34190</TotalTime>
  <Words>419</Words>
  <Application>Microsoft Office PowerPoint</Application>
  <PresentationFormat>On-screen Show (4:3)</PresentationFormat>
  <Paragraphs>68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#AH-1808  Montreal, Canada, 2th – 6th July, 2018</vt:lpstr>
      <vt:lpstr>PUCCH Requirements</vt:lpstr>
      <vt:lpstr>Simulation assumption for format 0</vt:lpstr>
      <vt:lpstr>Simulation assumption for format 1</vt:lpstr>
      <vt:lpstr>Simulation assumption for format 2</vt:lpstr>
      <vt:lpstr>Simulation assumption for format 3</vt:lpstr>
      <vt:lpstr>Simulation assumption for format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277</cp:revision>
  <dcterms:created xsi:type="dcterms:W3CDTF">2016-01-12T08:39:50Z</dcterms:created>
  <dcterms:modified xsi:type="dcterms:W3CDTF">2018-07-06T15:59:02Z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(3)OVl6yuxoJud2u6yy6/OjHC5HdAgFx7BuDtB64kq6EQp4dSXaIi1n44/UKLS73rydMy0Vh35/
vg0pOubtfvz3cYfW4JDtdbaXZFU0FqbCX+xtnnghcNANnYMFOeAOSGitdiqvoJyDfpEdtogI
CsRyeXJF9MwjUEw3LVTLOSSH1sI4dp5DX5FhPDWNBTFd28YkKTAeigHrW6e0KpxdYycl33Wv
TTAYS5jx2+yYxWPsgS</vt:lpwstr>
  </property>
  <property fmtid="{D5CDD505-2E9C-101B-9397-08002B2CF9AE}" pid="3" name="_2015_ms_pID_7253431">
    <vt:lpwstr>hYqIdWAEVO9Zj7P5QyFWv65gdOvCBONcOPKkBMShbyU32WdLGhV1e1
RN39E/mmonyU3oP9UOBZ2HnmlpTyz6h1mku3fdFyXSr/tn+XIWCVyTLuxcMxefPRFvq07SFa
5ECQUsoLGeiWJDSJyDN3Pw31EjPQj7us/3OOmR22CvdVHoMrF8sJsQ1j29OUXZHfGZCMhLk3
9w2RS7IRyaDJqeYp41ZbkA4kD0UjuMM43X9O</vt:lpwstr>
  </property>
  <property fmtid="{D5CDD505-2E9C-101B-9397-08002B2CF9AE}" pid="4" name="_2015_ms_pID_7253432">
    <vt:lpwstr>gTa7i5x7ZzM3IjR8lYkFcV8Y6nv35sO3O+tY
f1gJoLTzwNhI8+wC/FfLNSw4bTUhtzDUVvOQAsNBuy5oHudqesE=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1530882598</vt:lpwstr>
  </property>
</Properties>
</file>