
<file path=[Content_Types].xml><?xml version="1.0" encoding="utf-8"?>
<Types xmlns="http://schemas.openxmlformats.org/package/2006/content-types"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4"/>
  </p:sldMasterIdLst>
  <p:notesMasterIdLst>
    <p:notesMasterId r:id="rId16"/>
  </p:notesMasterIdLst>
  <p:sldIdLst>
    <p:sldId id="256" r:id="rId5"/>
    <p:sldId id="385" r:id="rId6"/>
    <p:sldId id="399" r:id="rId7"/>
    <p:sldId id="398" r:id="rId8"/>
    <p:sldId id="386" r:id="rId9"/>
    <p:sldId id="404" r:id="rId10"/>
    <p:sldId id="403" r:id="rId11"/>
    <p:sldId id="400" r:id="rId12"/>
    <p:sldId id="402" r:id="rId13"/>
    <p:sldId id="401" r:id="rId14"/>
    <p:sldId id="406" r:id="rId15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F81B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C2FFA5D-87B4-456A-9821-1D502468CF0F}" styleName="主题样式 1 - 强调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136" autoAdjust="0"/>
    <p:restoredTop sz="89503" autoAdjust="0"/>
  </p:normalViewPr>
  <p:slideViewPr>
    <p:cSldViewPr>
      <p:cViewPr>
        <p:scale>
          <a:sx n="70" d="100"/>
          <a:sy n="70" d="100"/>
        </p:scale>
        <p:origin x="-1476" y="33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image" Target="../media/image1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75537853-6863-43AE-85A5-FD2BFAE74ADB}" type="datetimeFigureOut">
              <a:rPr lang="ru-RU"/>
              <a:pPr>
                <a:defRPr/>
              </a:pPr>
              <a:t>06.07.2018</a:t>
            </a:fld>
            <a:endParaRPr lang="ru-R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noProof="0" smtClean="0"/>
              <a:t>Click to edit Master text styles</a:t>
            </a:r>
          </a:p>
          <a:p>
            <a:pPr lvl="1"/>
            <a:r>
              <a:rPr lang="en-US" altLang="zh-CN" noProof="0" smtClean="0"/>
              <a:t>Second level</a:t>
            </a:r>
          </a:p>
          <a:p>
            <a:pPr lvl="2"/>
            <a:r>
              <a:rPr lang="en-US" altLang="zh-CN" noProof="0" smtClean="0"/>
              <a:t>Third level</a:t>
            </a:r>
          </a:p>
          <a:p>
            <a:pPr lvl="3"/>
            <a:r>
              <a:rPr lang="en-US" altLang="zh-CN" noProof="0" smtClean="0"/>
              <a:t>Fourth level</a:t>
            </a:r>
          </a:p>
          <a:p>
            <a:pPr lvl="4"/>
            <a:r>
              <a:rPr lang="en-US" altLang="zh-CN" noProof="0" smtClean="0"/>
              <a:t>Fifth level</a:t>
            </a:r>
            <a:endParaRPr lang="ru-RU" noProof="0" smtClean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27CD4769-0BB6-45D4-A064-74B83B7F08AD}" type="slidenum">
              <a:rPr lang="ru-RU" altLang="zh-CN"/>
              <a:pPr>
                <a:defRPr/>
              </a:pPr>
              <a:t>‹#›</a:t>
            </a:fld>
            <a:endParaRPr lang="ru-RU" altLang="zh-CN"/>
          </a:p>
        </p:txBody>
      </p:sp>
    </p:spTree>
    <p:extLst>
      <p:ext uri="{BB962C8B-B14F-4D97-AF65-F5344CB8AC3E}">
        <p14:creationId xmlns:p14="http://schemas.microsoft.com/office/powerpoint/2010/main" val="82698925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7CD4769-0BB6-45D4-A064-74B83B7F08AD}" type="slidenum">
              <a:rPr lang="ru-RU" altLang="zh-CN" smtClean="0"/>
              <a:pPr>
                <a:defRPr/>
              </a:pPr>
              <a:t>5</a:t>
            </a:fld>
            <a:endParaRPr lang="ru-RU" altLang="zh-CN"/>
          </a:p>
        </p:txBody>
      </p:sp>
    </p:spTree>
    <p:extLst>
      <p:ext uri="{BB962C8B-B14F-4D97-AF65-F5344CB8AC3E}">
        <p14:creationId xmlns:p14="http://schemas.microsoft.com/office/powerpoint/2010/main" val="4167946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BC4CC9-6CB1-437C-8D3A-FA6995039102}" type="datetime1">
              <a:rPr lang="en-US" altLang="zh-CN"/>
              <a:pPr>
                <a:defRPr/>
              </a:pPr>
              <a:t>7/6/2018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849302-6650-4055-83F8-DA6D08ACFB0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704440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A79AAC-5642-4F71-8177-64111B0BF4D0}" type="datetime1">
              <a:rPr lang="en-US" altLang="zh-CN"/>
              <a:pPr>
                <a:defRPr/>
              </a:pPr>
              <a:t>7/6/2018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5A969E-5C91-486B-A857-B8BBFC6B2E7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804041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4EB096-859F-4893-9F1B-B8A59FA668CF}" type="datetime1">
              <a:rPr lang="en-US" altLang="zh-CN"/>
              <a:pPr>
                <a:defRPr/>
              </a:pPr>
              <a:t>7/6/2018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ACC07C-8C39-42AD-87B8-871AB2DE586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183869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F5C329-75CE-4A6D-B5E7-4752A06958A6}" type="datetime1">
              <a:rPr lang="en-US" altLang="zh-CN"/>
              <a:pPr>
                <a:defRPr/>
              </a:pPr>
              <a:t>7/6/2018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42F0DE-7C71-41E7-B4AE-5A68D73E055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1102382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045E17-89E3-4769-AE64-2B62E066696A}" type="datetime1">
              <a:rPr lang="en-US" altLang="zh-CN"/>
              <a:pPr>
                <a:defRPr/>
              </a:pPr>
              <a:t>7/6/2018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1952A3-AB64-4612-8C6C-13B7E916577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2664625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7DAC5F-74A5-4C1D-B7B8-9A6BF01BB73B}" type="datetime1">
              <a:rPr lang="en-US" altLang="zh-CN"/>
              <a:pPr>
                <a:defRPr/>
              </a:pPr>
              <a:t>7/6/2018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4182F7-EE69-412D-A062-2B0476207AB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17011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657A4B-F923-47F7-80E1-128ACDCB0439}" type="datetime1">
              <a:rPr lang="en-US" altLang="zh-CN"/>
              <a:pPr>
                <a:defRPr/>
              </a:pPr>
              <a:t>7/6/2018</a:t>
            </a:fld>
            <a:endParaRPr lang="en-US" altLang="zh-CN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4AEEA2-3481-4E5C-8CB1-930B3944770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630564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E13CFB-026D-4E5F-9883-A175DE4CF109}" type="datetime1">
              <a:rPr lang="en-US" altLang="zh-CN"/>
              <a:pPr>
                <a:defRPr/>
              </a:pPr>
              <a:t>7/6/2018</a:t>
            </a:fld>
            <a:endParaRPr lang="en-US" altLang="zh-CN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0B388A-8BD3-4B0F-840B-09B37A17269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589004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5649C7-FA0E-496C-AC49-A32A1ECA3AF3}" type="datetime1">
              <a:rPr lang="en-US" altLang="zh-CN"/>
              <a:pPr>
                <a:defRPr/>
              </a:pPr>
              <a:t>7/6/2018</a:t>
            </a:fld>
            <a:endParaRPr lang="en-US" altLang="zh-CN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E1543B-E6D4-4420-A69A-678F14AB25F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667872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1A6E54-37F6-482B-AAB4-F1C37D5B425C}" type="datetime1">
              <a:rPr lang="en-US" altLang="zh-CN"/>
              <a:pPr>
                <a:defRPr/>
              </a:pPr>
              <a:t>7/6/2018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5DFAAE-6313-4347-9F3B-EDDB7B297E1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0536123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B86E9C-760C-48F7-A642-B4481A2DB990}" type="datetime1">
              <a:rPr lang="en-US" altLang="zh-CN"/>
              <a:pPr>
                <a:defRPr/>
              </a:pPr>
              <a:t>7/6/2018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C4FB88-7B7D-4DBD-B264-A12BF7B529F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015182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792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219200"/>
            <a:ext cx="8229600" cy="4906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C59409CB-252A-4827-ACE8-6A0B23E018A7}" type="datetime1">
              <a:rPr lang="en-US" altLang="zh-CN"/>
              <a:pPr>
                <a:defRPr/>
              </a:pPr>
              <a:t>7/6/2018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0E1758D0-0D5E-407D-BE7F-8007B73ECF6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.bin"/><Relationship Id="rId13" Type="http://schemas.openxmlformats.org/officeDocument/2006/relationships/oleObject" Target="../embeddings/oleObject9.bin"/><Relationship Id="rId3" Type="http://schemas.openxmlformats.org/officeDocument/2006/relationships/oleObject" Target="../embeddings/oleObject1.bin"/><Relationship Id="rId7" Type="http://schemas.openxmlformats.org/officeDocument/2006/relationships/oleObject" Target="../embeddings/oleObject3.bin"/><Relationship Id="rId12" Type="http://schemas.openxmlformats.org/officeDocument/2006/relationships/oleObject" Target="../embeddings/oleObject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2.wmf"/><Relationship Id="rId11" Type="http://schemas.openxmlformats.org/officeDocument/2006/relationships/oleObject" Target="../embeddings/oleObject7.bin"/><Relationship Id="rId5" Type="http://schemas.openxmlformats.org/officeDocument/2006/relationships/oleObject" Target="../embeddings/oleObject2.bin"/><Relationship Id="rId10" Type="http://schemas.openxmlformats.org/officeDocument/2006/relationships/oleObject" Target="../embeddings/oleObject6.bin"/><Relationship Id="rId4" Type="http://schemas.openxmlformats.org/officeDocument/2006/relationships/image" Target="../media/image1.wmf"/><Relationship Id="rId9" Type="http://schemas.openxmlformats.org/officeDocument/2006/relationships/oleObject" Target="../embeddings/oleObject5.bin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963738"/>
          </a:xfrm>
        </p:spPr>
        <p:txBody>
          <a:bodyPr/>
          <a:lstStyle/>
          <a:p>
            <a:pPr eaLnBrk="1" hangingPunct="1"/>
            <a:r>
              <a:rPr lang="en-GB" sz="4000" dirty="0" smtClean="0"/>
              <a:t>Way </a:t>
            </a:r>
            <a:r>
              <a:rPr lang="en-GB" sz="4000" dirty="0"/>
              <a:t>forward on </a:t>
            </a:r>
            <a:r>
              <a:rPr lang="en-GB" sz="4000" dirty="0" smtClean="0"/>
              <a:t>NR UE CSI requirements</a:t>
            </a:r>
            <a:endParaRPr lang="en-GB" altLang="en-US" sz="4000" dirty="0"/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>
          <a:xfrm>
            <a:off x="533400" y="4654550"/>
            <a:ext cx="7924800" cy="1752600"/>
          </a:xfrm>
        </p:spPr>
        <p:txBody>
          <a:bodyPr/>
          <a:lstStyle/>
          <a:p>
            <a:pPr eaLnBrk="1" hangingPunct="1"/>
            <a:r>
              <a:rPr lang="en-US" altLang="en-US" sz="2800" dirty="0" smtClean="0">
                <a:solidFill>
                  <a:srgbClr val="898989"/>
                </a:solidFill>
              </a:rPr>
              <a:t>Samsung</a:t>
            </a:r>
            <a:endParaRPr lang="en-US" altLang="en-US" sz="2800" dirty="0">
              <a:solidFill>
                <a:srgbClr val="898989"/>
              </a:solidFill>
            </a:endParaRPr>
          </a:p>
        </p:txBody>
      </p:sp>
      <p:sp>
        <p:nvSpPr>
          <p:cNvPr id="3076" name="TextBox 3"/>
          <p:cNvSpPr txBox="1">
            <a:spLocks noChangeArrowheads="1"/>
          </p:cNvSpPr>
          <p:nvPr/>
        </p:nvSpPr>
        <p:spPr bwMode="auto">
          <a:xfrm>
            <a:off x="296863" y="323850"/>
            <a:ext cx="3846759" cy="978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n-US" altLang="zh-CN" sz="1800" b="1" dirty="0"/>
              <a:t>3GPP TSG-RAN WG4 Meeting </a:t>
            </a:r>
            <a:r>
              <a:rPr lang="en-US" altLang="zh-CN" sz="1800" b="1" dirty="0" smtClean="0"/>
              <a:t>AH 1807</a:t>
            </a:r>
          </a:p>
          <a:p>
            <a:pPr>
              <a:buNone/>
            </a:pPr>
            <a:r>
              <a:rPr lang="en-GB" sz="1800" b="1" dirty="0"/>
              <a:t>Montreal, Canada, 2 – 6 July </a:t>
            </a:r>
            <a:r>
              <a:rPr lang="en-GB" sz="1800" b="1" dirty="0" smtClean="0"/>
              <a:t>2018</a:t>
            </a:r>
            <a:br>
              <a:rPr lang="en-GB" sz="1800" b="1" dirty="0" smtClean="0"/>
            </a:br>
            <a:r>
              <a:rPr lang="en-US" altLang="zh-CN" sz="1800" b="1" dirty="0" smtClean="0"/>
              <a:t>Agenda Item: </a:t>
            </a:r>
            <a:r>
              <a:rPr lang="en-GB" sz="1800" b="1" dirty="0" smtClean="0"/>
              <a:t>5.4.1.3</a:t>
            </a:r>
            <a:endParaRPr lang="en-US" altLang="zh-CN" sz="1800" b="1" dirty="0">
              <a:solidFill>
                <a:srgbClr val="FF0000"/>
              </a:solidFill>
            </a:endParaRPr>
          </a:p>
        </p:txBody>
      </p:sp>
      <p:sp>
        <p:nvSpPr>
          <p:cNvPr id="3077" name="TextBox 4"/>
          <p:cNvSpPr txBox="1">
            <a:spLocks noChangeArrowheads="1"/>
          </p:cNvSpPr>
          <p:nvPr/>
        </p:nvSpPr>
        <p:spPr bwMode="auto">
          <a:xfrm>
            <a:off x="7596924" y="323850"/>
            <a:ext cx="120417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en-US" altLang="zh-CN" sz="1800" b="1" dirty="0" smtClean="0"/>
              <a:t>R4-189358</a:t>
            </a:r>
            <a:endParaRPr lang="zh-CN" altLang="en-US" sz="1800" b="1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33400" y="0"/>
            <a:ext cx="8229600" cy="457200"/>
          </a:xfrm>
        </p:spPr>
        <p:txBody>
          <a:bodyPr/>
          <a:lstStyle/>
          <a:p>
            <a:r>
              <a:rPr lang="en-US" sz="2000" dirty="0" smtClean="0"/>
              <a:t>Initial Simulation assumption for Wideband PMI (information)</a:t>
            </a:r>
            <a:endParaRPr lang="en-US" sz="200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10</a:t>
            </a:fld>
            <a:endParaRPr lang="en-US" altLang="zh-CN"/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6418467"/>
              </p:ext>
            </p:extLst>
          </p:nvPr>
        </p:nvGraphicFramePr>
        <p:xfrm>
          <a:off x="762000" y="533400"/>
          <a:ext cx="7848600" cy="6395569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191372"/>
                <a:gridCol w="836014"/>
                <a:gridCol w="1764595"/>
                <a:gridCol w="1445975"/>
                <a:gridCol w="1610644"/>
              </a:tblGrid>
              <a:tr h="21953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Parameter</a:t>
                      </a:r>
                      <a:endParaRPr lang="en-US" sz="1000" kern="1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50859" marR="50859" marT="7064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Unit</a:t>
                      </a:r>
                      <a:endParaRPr lang="en-US" sz="1000" kern="1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50859" marR="50859" marT="7064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Test 1 (FR1 FDD)</a:t>
                      </a:r>
                      <a:endParaRPr lang="en-US" sz="1000" kern="1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50859" marR="50859" marT="7064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Test 2 (FR1 TDD)</a:t>
                      </a:r>
                      <a:endParaRPr lang="en-US" sz="1000" kern="1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50859" marR="50859" marT="7064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Test 3 (FR2)</a:t>
                      </a:r>
                      <a:endParaRPr lang="en-US" sz="1000" kern="1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50859" marR="50859" marT="7064" marB="0" anchor="ctr"/>
                </a:tc>
              </a:tr>
              <a:tr h="118966">
                <a:tc gridSpan="5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System parameter</a:t>
                      </a:r>
                      <a:endParaRPr lang="en-US" sz="1000" kern="1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50859" marR="50859" marT="7064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2692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Bandwidth/SCS</a:t>
                      </a:r>
                      <a:endParaRPr lang="en-US" sz="1000" kern="1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50859" marR="50859" marT="7064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MHz/kHz</a:t>
                      </a:r>
                      <a:endParaRPr lang="en-US" sz="1000" kern="1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50859" marR="50859" marT="7064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10MHz /15kHz</a:t>
                      </a:r>
                      <a:endParaRPr lang="en-US" sz="1000" kern="1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50859" marR="50859" marT="7064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40MHz/30kHz</a:t>
                      </a:r>
                      <a:endParaRPr lang="en-US" sz="1000" kern="1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50859" marR="50859" marT="7064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100MHz/120kHz</a:t>
                      </a:r>
                      <a:endParaRPr lang="en-US" sz="1000" kern="1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50859" marR="50859" marT="7064" marB="0" anchor="ctr"/>
                </a:tc>
              </a:tr>
              <a:tr h="21953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Transmission Scheme</a:t>
                      </a:r>
                      <a:endParaRPr lang="en-US" sz="1000" kern="1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50859" marR="50859" marT="7064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 </a:t>
                      </a:r>
                      <a:endParaRPr lang="en-US" sz="1000" kern="1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50859" marR="50859" marT="7064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1</a:t>
                      </a:r>
                      <a:endParaRPr lang="en-US" sz="1000" kern="1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50859" marR="50859" marT="7064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1</a:t>
                      </a:r>
                      <a:endParaRPr lang="en-US" sz="1000" kern="1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50859" marR="50859" marT="7064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1</a:t>
                      </a:r>
                      <a:endParaRPr lang="en-US" sz="1000" kern="1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50859" marR="50859" marT="7064" marB="0" anchor="ctr"/>
                </a:tc>
              </a:tr>
              <a:tr h="21953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Duplex Mode</a:t>
                      </a:r>
                      <a:endParaRPr lang="en-US" sz="1000" kern="1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50859" marR="50859" marT="7064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 </a:t>
                      </a:r>
                      <a:endParaRPr lang="en-US" sz="1000" kern="1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50859" marR="50859" marT="7064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FDD </a:t>
                      </a:r>
                      <a:endParaRPr lang="en-US" sz="1000" kern="1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50859" marR="50859" marT="7064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TDD</a:t>
                      </a:r>
                      <a:endParaRPr lang="en-US" sz="1000" kern="1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50859" marR="50859" marT="7064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TDD</a:t>
                      </a:r>
                      <a:endParaRPr lang="en-US" sz="1000" kern="1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50859" marR="50859" marT="7064" marB="0" anchor="ctr"/>
                </a:tc>
              </a:tr>
              <a:tr h="21953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DLUL configuration</a:t>
                      </a:r>
                      <a:endParaRPr lang="en-US" sz="1000" kern="1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50859" marR="50859" marT="7064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 </a:t>
                      </a:r>
                      <a:endParaRPr lang="en-US" sz="1000" kern="1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50859" marR="50859" marT="7064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N.A</a:t>
                      </a:r>
                      <a:endParaRPr lang="en-US" sz="1000" kern="1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50859" marR="50859" marT="7064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 FFS</a:t>
                      </a:r>
                      <a:endParaRPr lang="en-US" sz="1000" kern="1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50859" marR="50859" marT="7064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FFS</a:t>
                      </a:r>
                      <a:endParaRPr lang="en-US" sz="1000" kern="1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50859" marR="50859" marT="7064" marB="0" anchor="ctr"/>
                </a:tc>
              </a:tr>
              <a:tr h="21953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Propagation channel</a:t>
                      </a:r>
                      <a:endParaRPr lang="en-US" sz="1000" kern="1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50859" marR="50859" marT="7064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 </a:t>
                      </a:r>
                      <a:endParaRPr lang="en-US" sz="1000" kern="1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50859" marR="50859" marT="7064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TDL_A 30ns, 5Hz</a:t>
                      </a:r>
                      <a:endParaRPr lang="en-US" sz="1000" kern="1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50859" marR="50859" marT="7064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TDL_A 30ns, 10Hz</a:t>
                      </a:r>
                      <a:endParaRPr lang="en-US" sz="1000" kern="1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50859" marR="50859" marT="7064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FFS</a:t>
                      </a:r>
                      <a:endParaRPr lang="en-US" sz="1000" kern="1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50859" marR="50859" marT="7064" marB="0" anchor="ctr"/>
                </a:tc>
              </a:tr>
              <a:tr h="33983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Correlation and antenna configuration</a:t>
                      </a:r>
                      <a:endParaRPr lang="en-US" sz="1000" kern="1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50859" marR="50859" marT="7064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 </a:t>
                      </a:r>
                      <a:endParaRPr lang="en-US" sz="1000" kern="1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50859" marR="50859" marT="7064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8*2</a:t>
                      </a:r>
                      <a:endParaRPr lang="en-US" sz="1000" kern="10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8*4</a:t>
                      </a:r>
                      <a:endParaRPr lang="en-US" sz="1000" kern="10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[XP spatially High]</a:t>
                      </a:r>
                      <a:endParaRPr lang="en-US" sz="1000" kern="1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50859" marR="50859" marT="7064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8*2</a:t>
                      </a:r>
                      <a:endParaRPr lang="en-US" sz="1000" kern="10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8*4</a:t>
                      </a:r>
                      <a:endParaRPr lang="en-US" sz="1000" kern="10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[XP spatially High]</a:t>
                      </a:r>
                      <a:endParaRPr lang="en-US" sz="1000" kern="1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50859" marR="50859" marT="7064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2*2</a:t>
                      </a:r>
                      <a:endParaRPr lang="en-US" sz="1000" kern="10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FFS</a:t>
                      </a:r>
                      <a:endParaRPr lang="en-US" sz="1000" kern="1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50859" marR="50859" marT="7064" marB="0" anchor="ctr"/>
                </a:tc>
              </a:tr>
              <a:tr h="118966">
                <a:tc gridSpan="5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CSI-RS resource setting (aperiodic)</a:t>
                      </a:r>
                      <a:endParaRPr lang="en-US" sz="1000" kern="1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50859" marR="50859" marT="7064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1953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resourceConfigType</a:t>
                      </a:r>
                      <a:endParaRPr lang="en-US" sz="1000" kern="1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50859" marR="50859" marT="7064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 </a:t>
                      </a:r>
                      <a:endParaRPr lang="en-US" sz="1000" kern="1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50859" marR="50859" marT="7064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aperiodic </a:t>
                      </a:r>
                      <a:endParaRPr lang="en-US" sz="1000" kern="1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50859" marR="50859" marT="7064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aperiodic </a:t>
                      </a:r>
                      <a:endParaRPr lang="en-US" sz="1000" kern="1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50859" marR="50859" marT="7064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aperiodic </a:t>
                      </a:r>
                      <a:endParaRPr lang="en-US" sz="1000" kern="1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50859" marR="50859" marT="7064" marB="0" anchor="ctr"/>
                </a:tc>
              </a:tr>
              <a:tr h="22940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CSI-RS/CSI-IM periodicity and slot offset </a:t>
                      </a:r>
                      <a:endParaRPr lang="en-US" sz="1000" kern="1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50859" marR="50859" marT="7064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 </a:t>
                      </a:r>
                      <a:endParaRPr lang="en-US" sz="1000" kern="1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50859" marR="50859" marT="7064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5/0</a:t>
                      </a:r>
                      <a:endParaRPr lang="en-US" sz="1000" kern="1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50859" marR="50859" marT="7064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5/0</a:t>
                      </a:r>
                      <a:endParaRPr lang="en-US" sz="1000" kern="1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50859" marR="50859" marT="7064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5/0</a:t>
                      </a:r>
                      <a:endParaRPr lang="en-US" sz="1000" kern="1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50859" marR="50859" marT="7064" marB="0" anchor="ctr"/>
                </a:tc>
              </a:tr>
              <a:tr h="22940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NZP CSI-RS ports</a:t>
                      </a:r>
                      <a:endParaRPr lang="en-US" sz="1000" kern="1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50859" marR="50859" marT="7064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 </a:t>
                      </a:r>
                      <a:endParaRPr lang="en-US" sz="1000" kern="1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50859" marR="50859" marT="7064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8</a:t>
                      </a:r>
                      <a:endParaRPr lang="en-US" sz="1000" kern="10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port {3000…3007}</a:t>
                      </a:r>
                      <a:endParaRPr lang="en-US" sz="1000" kern="1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50859" marR="50859" marT="7064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8</a:t>
                      </a:r>
                      <a:endParaRPr lang="en-US" sz="1000" kern="10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port {3000…30007}</a:t>
                      </a:r>
                      <a:endParaRPr lang="en-US" sz="1000" kern="1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50859" marR="50859" marT="7064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2</a:t>
                      </a:r>
                      <a:endParaRPr lang="en-US" sz="1000" kern="10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port {3000,3001}</a:t>
                      </a:r>
                      <a:endParaRPr lang="en-US" sz="1000" kern="1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50859" marR="50859" marT="7064" marB="0" anchor="ctr"/>
                </a:tc>
              </a:tr>
              <a:tr h="34067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NZP CSI-RS configuration</a:t>
                      </a:r>
                      <a:endParaRPr lang="en-US" sz="1000" kern="10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CDM type/CSIRS resource mapping/CSI-RS-Density</a:t>
                      </a:r>
                      <a:endParaRPr lang="en-US" sz="1000" kern="1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50859" marR="50859" marT="7064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 </a:t>
                      </a:r>
                      <a:endParaRPr lang="en-US" sz="1000" kern="1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50859" marR="50859" marT="7064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[CDM4,density 1 (row 9)]</a:t>
                      </a:r>
                      <a:endParaRPr lang="en-US" sz="1000" kern="1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50859" marR="50859" marT="7064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[CDM4,density 1 (row 9)]</a:t>
                      </a:r>
                      <a:endParaRPr lang="en-US" sz="1000" kern="1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50859" marR="50859" marT="7064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[FD-CDM2/density 1]</a:t>
                      </a:r>
                      <a:endParaRPr lang="en-US" sz="1000" kern="1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50859" marR="50859" marT="7064" marB="0" anchor="ctr"/>
                </a:tc>
              </a:tr>
              <a:tr h="21953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CSI-IM configuration</a:t>
                      </a:r>
                      <a:endParaRPr lang="en-US" sz="1000" kern="1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50859" marR="50859" marT="7064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 </a:t>
                      </a:r>
                      <a:endParaRPr lang="en-US" sz="1000" kern="1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50859" marR="50859" marT="7064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FFS</a:t>
                      </a:r>
                      <a:endParaRPr lang="en-US" sz="1000" kern="1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50859" marR="50859" marT="7064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FFS</a:t>
                      </a:r>
                      <a:endParaRPr lang="en-US" sz="1000" kern="1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50859" marR="50859" marT="7064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FFS</a:t>
                      </a:r>
                      <a:endParaRPr lang="en-US" sz="1000" kern="1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50859" marR="50859" marT="7064" marB="0" anchor="ctr"/>
                </a:tc>
              </a:tr>
              <a:tr h="118966">
                <a:tc gridSpan="5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CSI report setting (aperiodic)</a:t>
                      </a:r>
                      <a:endParaRPr lang="en-US" sz="1000" kern="1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50859" marR="50859" marT="7064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1953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reportConfigType</a:t>
                      </a:r>
                      <a:endParaRPr lang="en-US" sz="1000" kern="1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50859" marR="50859" marT="7064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 </a:t>
                      </a:r>
                      <a:endParaRPr lang="en-US" sz="1000" kern="1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50859" marR="50859" marT="7064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aperiodic</a:t>
                      </a:r>
                      <a:endParaRPr lang="en-US" sz="1000" kern="1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50859" marR="50859" marT="7064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aperiodic</a:t>
                      </a:r>
                      <a:endParaRPr lang="en-US" sz="1000" kern="1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50859" marR="50859" marT="7064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aperiodic</a:t>
                      </a:r>
                      <a:endParaRPr lang="en-US" sz="1000" kern="1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50859" marR="50859" marT="7064" marB="0"/>
                </a:tc>
              </a:tr>
              <a:tr h="22940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Reporting periodicity and   slot offset</a:t>
                      </a:r>
                      <a:endParaRPr lang="en-US" sz="1000" kern="1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50859" marR="50859" marT="7064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 </a:t>
                      </a:r>
                      <a:endParaRPr lang="en-US" sz="1000" kern="1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50859" marR="50859" marT="7064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FFS</a:t>
                      </a:r>
                      <a:endParaRPr lang="en-US" sz="1000" kern="1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50859" marR="50859" marT="7064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FFS</a:t>
                      </a:r>
                      <a:endParaRPr lang="en-US" sz="1000" kern="1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50859" marR="50859" marT="7064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FFS</a:t>
                      </a:r>
                      <a:endParaRPr lang="en-US" sz="1000" kern="1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50859" marR="50859" marT="7064" marB="0" anchor="ctr"/>
                </a:tc>
              </a:tr>
              <a:tr h="22692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(N1,N2)</a:t>
                      </a:r>
                      <a:endParaRPr lang="en-US" sz="1000" kern="1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50859" marR="50859" marT="7064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000" kern="0">
                          <a:effectLst/>
                        </a:rPr>
                        <a:t> </a:t>
                      </a:r>
                      <a:endParaRPr lang="en-US" sz="10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50859" marR="50859" marT="7064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 kern="0">
                          <a:effectLst/>
                        </a:rPr>
                        <a:t>(2,2)</a:t>
                      </a:r>
                      <a:endParaRPr lang="en-US" sz="10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50859" marR="50859" marT="7064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 kern="0">
                          <a:effectLst/>
                        </a:rPr>
                        <a:t>(2,2)</a:t>
                      </a:r>
                      <a:endParaRPr lang="en-US" sz="10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50859" marR="50859" marT="7064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 kern="0">
                          <a:effectLst/>
                        </a:rPr>
                        <a:t>N.A</a:t>
                      </a:r>
                      <a:endParaRPr lang="en-US" sz="10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50859" marR="50859" marT="7064" marB="0" anchor="ctr"/>
                </a:tc>
              </a:tr>
              <a:tr h="22692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(O1,O2)</a:t>
                      </a:r>
                      <a:endParaRPr lang="en-US" sz="1000" kern="1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50859" marR="50859" marT="7064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000" kern="0">
                          <a:effectLst/>
                        </a:rPr>
                        <a:t> </a:t>
                      </a:r>
                      <a:endParaRPr lang="en-US" sz="10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50859" marR="50859" marT="7064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 kern="0">
                          <a:effectLst/>
                        </a:rPr>
                        <a:t>(4,4)</a:t>
                      </a:r>
                      <a:endParaRPr lang="en-US" sz="10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50859" marR="50859" marT="7064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 kern="0">
                          <a:effectLst/>
                        </a:rPr>
                        <a:t>(4,4)</a:t>
                      </a:r>
                      <a:endParaRPr lang="en-US" sz="10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50859" marR="50859" marT="7064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 kern="0">
                          <a:effectLst/>
                        </a:rPr>
                        <a:t>N.A</a:t>
                      </a:r>
                      <a:endParaRPr lang="en-US" sz="10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50859" marR="50859" marT="7064" marB="0" anchor="ctr"/>
                </a:tc>
              </a:tr>
              <a:tr h="22692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CodebookMode</a:t>
                      </a:r>
                      <a:endParaRPr lang="en-US" sz="1000" kern="1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50859" marR="50859" marT="7064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000" kern="0">
                          <a:effectLst/>
                        </a:rPr>
                        <a:t> </a:t>
                      </a:r>
                      <a:endParaRPr lang="en-US" sz="10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50859" marR="50859" marT="7064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 kern="0">
                          <a:effectLst/>
                        </a:rPr>
                        <a:t>1</a:t>
                      </a:r>
                      <a:endParaRPr lang="en-US" sz="10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50859" marR="50859" marT="7064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 kern="0">
                          <a:effectLst/>
                        </a:rPr>
                        <a:t>1</a:t>
                      </a:r>
                      <a:endParaRPr lang="en-US" sz="10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50859" marR="50859" marT="7064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 kern="0">
                          <a:effectLst/>
                        </a:rPr>
                        <a:t>N.A</a:t>
                      </a:r>
                      <a:endParaRPr lang="en-US" sz="10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50859" marR="50859" marT="7064" marB="0" anchor="ctr"/>
                </a:tc>
              </a:tr>
              <a:tr h="21953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Codebook Restriction</a:t>
                      </a:r>
                      <a:endParaRPr lang="en-US" sz="1000" kern="1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50859" marR="50859" marT="7064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 </a:t>
                      </a:r>
                      <a:endParaRPr lang="en-US" sz="1000" kern="1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50859" marR="50859" marT="7064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FFS</a:t>
                      </a:r>
                      <a:endParaRPr lang="en-US" sz="1000" kern="1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50859" marR="50859" marT="7064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FFS</a:t>
                      </a:r>
                      <a:endParaRPr lang="en-US" sz="1000" kern="1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50859" marR="50859" marT="7064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FFS</a:t>
                      </a:r>
                      <a:endParaRPr lang="en-US" sz="1000" kern="1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50859" marR="50859" marT="7064" marB="0" anchor="ctr"/>
                </a:tc>
              </a:tr>
              <a:tr h="21953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Reporting granularity  </a:t>
                      </a:r>
                      <a:endParaRPr lang="en-US" sz="1000" kern="1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50859" marR="50859" marT="7064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 </a:t>
                      </a:r>
                      <a:endParaRPr lang="en-US" sz="1000" kern="1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50859" marR="50859" marT="7064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Wide-band</a:t>
                      </a:r>
                      <a:endParaRPr lang="en-US" sz="1000" kern="1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50859" marR="50859" marT="7064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Wide-band</a:t>
                      </a:r>
                      <a:endParaRPr lang="en-US" sz="1000" kern="1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50859" marR="50859" marT="7064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Wide-band</a:t>
                      </a:r>
                      <a:endParaRPr lang="en-US" sz="1000" kern="1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50859" marR="50859" marT="7064" marB="0" anchor="ctr"/>
                </a:tc>
              </a:tr>
              <a:tr h="21953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Rank</a:t>
                      </a:r>
                      <a:endParaRPr lang="en-US" sz="1000" kern="1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50859" marR="50859" marT="7064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 </a:t>
                      </a:r>
                      <a:endParaRPr lang="en-US" sz="1000" kern="1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50859" marR="50859" marT="7064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1/2</a:t>
                      </a:r>
                      <a:endParaRPr lang="en-US" sz="1000" kern="1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50859" marR="50859" marT="7064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1/2</a:t>
                      </a:r>
                      <a:endParaRPr lang="en-US" sz="1000" kern="1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50859" marR="50859" marT="7064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1/2</a:t>
                      </a:r>
                      <a:endParaRPr lang="en-US" sz="1000" kern="1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50859" marR="50859" marT="7064" marB="0" anchor="ctr"/>
                </a:tc>
              </a:tr>
              <a:tr h="21953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FRC</a:t>
                      </a:r>
                      <a:endParaRPr lang="en-US" sz="1000" kern="1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50859" marR="50859" marT="7064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 </a:t>
                      </a:r>
                      <a:endParaRPr lang="en-US" sz="1000" kern="1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50859" marR="50859" marT="7064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MCS4/MCS13</a:t>
                      </a:r>
                      <a:endParaRPr lang="en-US" sz="1000" kern="1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50859" marR="50859" marT="7064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MCS4/MCS13</a:t>
                      </a:r>
                      <a:endParaRPr lang="en-US" sz="1000" kern="1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50859" marR="50859" marT="7064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MCS4/MCS13</a:t>
                      </a:r>
                      <a:endParaRPr lang="en-US" sz="1000" kern="1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50859" marR="50859" marT="7064" marB="0" anchor="ctr"/>
                </a:tc>
              </a:tr>
              <a:tr h="22692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Physical channel for reporting</a:t>
                      </a:r>
                      <a:endParaRPr lang="en-US" sz="1000" kern="1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50859" marR="50859" marT="7064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 </a:t>
                      </a:r>
                      <a:endParaRPr lang="en-US" sz="1000" kern="1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50859" marR="50859" marT="7064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PUSCH</a:t>
                      </a:r>
                      <a:endParaRPr lang="en-US" sz="1000" kern="1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50859" marR="50859" marT="7064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PUSCH</a:t>
                      </a:r>
                      <a:endParaRPr lang="en-US" sz="1000" kern="1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50859" marR="50859" marT="7064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PUSCH</a:t>
                      </a:r>
                      <a:endParaRPr lang="en-US" sz="1000" kern="1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50859" marR="50859" marT="7064" marB="0" anchor="ctr"/>
                </a:tc>
              </a:tr>
              <a:tr h="21953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PUCCH reporting format</a:t>
                      </a:r>
                      <a:endParaRPr lang="en-US" sz="1000" kern="1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50859" marR="50859" marT="7064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 </a:t>
                      </a:r>
                      <a:endParaRPr lang="en-US" sz="1000" kern="1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50859" marR="50859" marT="7064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FFS</a:t>
                      </a:r>
                      <a:endParaRPr lang="en-US" sz="1000" kern="1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50859" marR="50859" marT="7064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FFS</a:t>
                      </a:r>
                      <a:endParaRPr lang="en-US" sz="1000" kern="1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50859" marR="50859" marT="7064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FFS</a:t>
                      </a:r>
                      <a:endParaRPr lang="en-US" sz="1000" kern="1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50859" marR="50859" marT="7064" marB="0" anchor="ctr"/>
                </a:tc>
              </a:tr>
              <a:tr h="22940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CQI table </a:t>
                      </a:r>
                      <a:endParaRPr lang="en-US" sz="1000" kern="1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50859" marR="50859" marT="7064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 </a:t>
                      </a:r>
                      <a:endParaRPr lang="en-US" sz="1000" kern="1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50859" marR="50859" marT="7064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Table 2 with 256QAM</a:t>
                      </a:r>
                      <a:endParaRPr lang="en-US" sz="1000" kern="1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50859" marR="50859" marT="7064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Table 2 with 256QAM</a:t>
                      </a:r>
                      <a:endParaRPr lang="en-US" sz="1000" kern="1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50859" marR="50859" marT="7064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 kern="100" dirty="0">
                          <a:effectLst/>
                        </a:rPr>
                        <a:t>Table 1 without 256QAM</a:t>
                      </a:r>
                      <a:endParaRPr lang="en-US" sz="1000" kern="100" dirty="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50859" marR="50859" marT="7064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99226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33400" y="0"/>
            <a:ext cx="8229600" cy="457200"/>
          </a:xfrm>
        </p:spPr>
        <p:txBody>
          <a:bodyPr/>
          <a:lstStyle/>
          <a:p>
            <a:r>
              <a:rPr lang="en-US" sz="2000" dirty="0" smtClean="0"/>
              <a:t>Initial Simulation assumption for RI (information)</a:t>
            </a:r>
            <a:endParaRPr lang="en-US" sz="200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11</a:t>
            </a:fld>
            <a:endParaRPr lang="en-US" altLang="zh-CN"/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83058389"/>
              </p:ext>
            </p:extLst>
          </p:nvPr>
        </p:nvGraphicFramePr>
        <p:xfrm>
          <a:off x="914400" y="457200"/>
          <a:ext cx="7391400" cy="6288673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033182"/>
                <a:gridCol w="808565"/>
                <a:gridCol w="1642347"/>
                <a:gridCol w="1401962"/>
                <a:gridCol w="1505344"/>
              </a:tblGrid>
              <a:tr h="279519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Parameter</a:t>
                      </a:r>
                      <a:endParaRPr lang="en-US" sz="10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56716" marR="56716" marT="7877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Unit</a:t>
                      </a:r>
                      <a:endParaRPr lang="en-US" sz="10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56716" marR="56716" marT="7877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Test 1 (FR1 FDD)</a:t>
                      </a:r>
                      <a:endParaRPr lang="en-US" sz="10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56716" marR="56716" marT="7877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Test 2 (FR1 FDD)</a:t>
                      </a:r>
                      <a:endParaRPr lang="en-US" sz="10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56716" marR="56716" marT="7877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Test 3 FR2 </a:t>
                      </a:r>
                      <a:endParaRPr lang="en-US" sz="10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56716" marR="56716" marT="7877" marB="0" anchor="ctr"/>
                </a:tc>
              </a:tr>
              <a:tr h="143280">
                <a:tc gridSpan="5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System parameter</a:t>
                      </a:r>
                      <a:endParaRPr lang="en-US" sz="10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56716" marR="56716" marT="7877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79519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Bandwidth/SCS</a:t>
                      </a:r>
                      <a:endParaRPr lang="en-US" sz="10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56716" marR="56716" marT="7877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MHz/kHz</a:t>
                      </a:r>
                      <a:endParaRPr lang="en-US" sz="10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56716" marR="56716" marT="7877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kern="100">
                          <a:effectLst/>
                        </a:rPr>
                        <a:t>10MHz /15kHz</a:t>
                      </a:r>
                      <a:endParaRPr lang="en-US" sz="10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56716" marR="56716" marT="7877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kern="100">
                          <a:effectLst/>
                        </a:rPr>
                        <a:t>40MHz/30kHz</a:t>
                      </a:r>
                      <a:endParaRPr lang="en-US" sz="10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56716" marR="56716" marT="7877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100MHz/120kHz</a:t>
                      </a:r>
                      <a:endParaRPr lang="en-US" sz="10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56716" marR="56716" marT="7877" marB="0" anchor="ctr"/>
                </a:tc>
              </a:tr>
              <a:tr h="190599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Transmission Scheme</a:t>
                      </a:r>
                      <a:endParaRPr lang="en-US" sz="10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56716" marR="56716" marT="7877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 </a:t>
                      </a:r>
                      <a:endParaRPr lang="en-US" sz="10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56716" marR="56716" marT="7877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1</a:t>
                      </a:r>
                      <a:endParaRPr lang="en-US" sz="10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56716" marR="56716" marT="7877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kern="100">
                          <a:effectLst/>
                        </a:rPr>
                        <a:t>1</a:t>
                      </a:r>
                      <a:endParaRPr lang="en-US" sz="10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56716" marR="56716" marT="7877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1</a:t>
                      </a:r>
                      <a:endParaRPr lang="en-US" sz="10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56716" marR="56716" marT="7877" marB="0" anchor="ctr"/>
                </a:tc>
              </a:tr>
              <a:tr h="190599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Duplex Mode</a:t>
                      </a:r>
                      <a:endParaRPr lang="en-US" sz="10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56716" marR="56716" marT="7877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 </a:t>
                      </a:r>
                      <a:endParaRPr lang="en-US" sz="10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56716" marR="56716" marT="7877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FDD </a:t>
                      </a:r>
                      <a:endParaRPr lang="en-US" sz="10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56716" marR="56716" marT="7877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kern="100">
                          <a:effectLst/>
                        </a:rPr>
                        <a:t>TDD</a:t>
                      </a:r>
                      <a:endParaRPr lang="en-US" sz="10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56716" marR="56716" marT="7877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TDD</a:t>
                      </a:r>
                      <a:endParaRPr lang="en-US" sz="10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56716" marR="56716" marT="7877" marB="0" anchor="ctr"/>
                </a:tc>
              </a:tr>
              <a:tr h="190599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DLUL configuration</a:t>
                      </a:r>
                      <a:endParaRPr lang="en-US" sz="10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56716" marR="56716" marT="7877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 </a:t>
                      </a:r>
                      <a:endParaRPr lang="en-US" sz="10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56716" marR="56716" marT="7877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N.A</a:t>
                      </a:r>
                      <a:endParaRPr lang="en-US" sz="10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56716" marR="56716" marT="7877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kern="100">
                          <a:effectLst/>
                        </a:rPr>
                        <a:t> FFS</a:t>
                      </a:r>
                      <a:endParaRPr lang="en-US" sz="10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56716" marR="56716" marT="7877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kern="100">
                          <a:effectLst/>
                        </a:rPr>
                        <a:t>FFS</a:t>
                      </a:r>
                      <a:endParaRPr lang="en-US" sz="10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56716" marR="56716" marT="7877" marB="0" anchor="ctr"/>
                </a:tc>
              </a:tr>
              <a:tr h="279519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Propagation channel</a:t>
                      </a:r>
                      <a:endParaRPr lang="en-US" sz="10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56716" marR="56716" marT="7877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 </a:t>
                      </a:r>
                      <a:endParaRPr lang="en-US" sz="10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56716" marR="56716" marT="7877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TDL_A 30ns, 5Hz</a:t>
                      </a:r>
                      <a:endParaRPr lang="en-US" sz="10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56716" marR="56716" marT="7877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kern="100">
                          <a:effectLst/>
                        </a:rPr>
                        <a:t>TDL_A 30ns, 10Hz</a:t>
                      </a:r>
                      <a:endParaRPr lang="en-US" sz="10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56716" marR="56716" marT="7877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FFS</a:t>
                      </a:r>
                      <a:endParaRPr lang="en-US" sz="10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56716" marR="56716" marT="7877" marB="0" anchor="ctr"/>
                </a:tc>
              </a:tr>
              <a:tr h="551996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Correlation and antenna configuration</a:t>
                      </a:r>
                      <a:endParaRPr lang="en-US" sz="10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56716" marR="56716" marT="7877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 </a:t>
                      </a:r>
                      <a:endParaRPr lang="en-US" sz="10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56716" marR="56716" marT="7877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2Rx 2*2  </a:t>
                      </a:r>
                      <a:endParaRPr lang="en-US" sz="1000" kern="100">
                        <a:effectLst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4Rx: 4*4</a:t>
                      </a:r>
                      <a:endParaRPr lang="en-US" sz="1000" kern="100">
                        <a:effectLst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[ULA  Low</a:t>
                      </a:r>
                      <a:endParaRPr lang="en-US" sz="1000" kern="100">
                        <a:effectLst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ULA  High]</a:t>
                      </a:r>
                      <a:endParaRPr lang="en-US" sz="10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56716" marR="56716" marT="7877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2Rx 2*2  </a:t>
                      </a:r>
                      <a:endParaRPr lang="en-US" sz="1000" kern="100">
                        <a:effectLst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4Rx: 4*4 </a:t>
                      </a:r>
                      <a:endParaRPr lang="en-US" sz="1000" kern="100">
                        <a:effectLst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[ULA  Low</a:t>
                      </a:r>
                      <a:endParaRPr lang="en-US" sz="1000" kern="100">
                        <a:effectLst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ULA  High]</a:t>
                      </a:r>
                      <a:endParaRPr lang="en-US" sz="10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56716" marR="56716" marT="7877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2Rx 2*2 </a:t>
                      </a:r>
                      <a:endParaRPr lang="en-US" sz="1000" kern="100">
                        <a:effectLst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FFS</a:t>
                      </a:r>
                      <a:endParaRPr lang="en-US" sz="10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56716" marR="56716" marT="7877" marB="0" anchor="ctr"/>
                </a:tc>
              </a:tr>
              <a:tr h="143280">
                <a:tc gridSpan="5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CSI-RS resource setting (periodic)</a:t>
                      </a:r>
                      <a:endParaRPr lang="en-US" sz="10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56716" marR="56716" marT="7877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90599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resourceConfigType</a:t>
                      </a:r>
                      <a:endParaRPr lang="en-US" sz="10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56716" marR="56716" marT="7877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 </a:t>
                      </a:r>
                      <a:endParaRPr lang="en-US" sz="10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56716" marR="56716" marT="7877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Periodic </a:t>
                      </a:r>
                      <a:endParaRPr lang="en-US" sz="10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56716" marR="56716" marT="7877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Periodic </a:t>
                      </a:r>
                      <a:endParaRPr lang="en-US" sz="10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56716" marR="56716" marT="7877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Periodic </a:t>
                      </a:r>
                      <a:endParaRPr lang="en-US" sz="10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56716" marR="56716" marT="7877" marB="0" anchor="ctr"/>
                </a:tc>
              </a:tr>
              <a:tr h="415757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CSI-RS/CSI-IM periodicity and slot offset </a:t>
                      </a:r>
                      <a:endParaRPr lang="en-US" sz="10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56716" marR="56716" marT="7877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 </a:t>
                      </a:r>
                      <a:endParaRPr lang="en-US" sz="10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56716" marR="56716" marT="7877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5/0</a:t>
                      </a:r>
                      <a:endParaRPr lang="en-US" sz="10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56716" marR="56716" marT="7877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kern="100">
                          <a:effectLst/>
                        </a:rPr>
                        <a:t>5/0</a:t>
                      </a:r>
                      <a:endParaRPr lang="en-US" sz="10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56716" marR="56716" marT="7877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5/0</a:t>
                      </a:r>
                      <a:endParaRPr lang="en-US" sz="10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56716" marR="56716" marT="7877" marB="0" anchor="ctr"/>
                </a:tc>
              </a:tr>
              <a:tr h="196233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NZP CSI-RS ports</a:t>
                      </a:r>
                      <a:endParaRPr lang="en-US" sz="10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56716" marR="56716" marT="7877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 </a:t>
                      </a:r>
                      <a:endParaRPr lang="en-US" sz="10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56716" marR="56716" marT="7877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2/4</a:t>
                      </a:r>
                      <a:endParaRPr lang="en-US" sz="10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56716" marR="56716" marT="7877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2</a:t>
                      </a:r>
                      <a:r>
                        <a:rPr lang="en-US" sz="1000" kern="100">
                          <a:effectLst/>
                        </a:rPr>
                        <a:t>/4</a:t>
                      </a:r>
                      <a:endParaRPr lang="en-US" sz="10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56716" marR="56716" marT="7877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2</a:t>
                      </a:r>
                      <a:endParaRPr lang="en-US" sz="10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56716" marR="56716" marT="7877" marB="0" anchor="ctr"/>
                </a:tc>
              </a:tr>
              <a:tr h="109695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NZP CSI-RS configuration</a:t>
                      </a:r>
                      <a:endParaRPr lang="en-US" sz="1000" kern="100">
                        <a:effectLst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CDM type/CSIRS resource mapping/CSI-RS-Density</a:t>
                      </a:r>
                      <a:endParaRPr lang="en-US" sz="10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56716" marR="56716" marT="7877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 </a:t>
                      </a:r>
                      <a:endParaRPr lang="en-US" sz="10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56716" marR="56716" marT="7877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2 ports:</a:t>
                      </a:r>
                      <a:endParaRPr lang="en-US" sz="1000" kern="100">
                        <a:effectLst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[FD-CDM2/density 1]</a:t>
                      </a:r>
                      <a:endParaRPr lang="en-US" sz="1000" kern="100">
                        <a:effectLst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4 ports: </a:t>
                      </a:r>
                      <a:endParaRPr lang="en-US" sz="1000" kern="100">
                        <a:effectLst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100">
                          <a:effectLst/>
                        </a:rPr>
                        <a:t>[FD-CDM2 density 1 (row 4)]</a:t>
                      </a:r>
                      <a:endParaRPr lang="en-US" sz="10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56716" marR="56716" marT="7877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2 ports:</a:t>
                      </a:r>
                      <a:endParaRPr lang="en-US" sz="1000" kern="100">
                        <a:effectLst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[FD-CDM2/density 1]</a:t>
                      </a:r>
                      <a:endParaRPr lang="en-US" sz="1000" kern="100">
                        <a:effectLst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4 ports: </a:t>
                      </a:r>
                      <a:endParaRPr lang="en-US" sz="1000" kern="100">
                        <a:effectLst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100">
                          <a:effectLst/>
                        </a:rPr>
                        <a:t>[FD-CDM2 density 1 (row 4)]</a:t>
                      </a:r>
                      <a:endParaRPr lang="en-US" sz="10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56716" marR="56716" marT="7877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[FD-CDM2/density 1]</a:t>
                      </a:r>
                      <a:endParaRPr lang="en-US" sz="10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56716" marR="56716" marT="7877" marB="0" anchor="ctr"/>
                </a:tc>
              </a:tr>
              <a:tr h="190599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CSI-IM configuration</a:t>
                      </a:r>
                      <a:endParaRPr lang="en-US" sz="10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56716" marR="56716" marT="7877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 </a:t>
                      </a:r>
                      <a:endParaRPr lang="en-US" sz="10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56716" marR="56716" marT="7877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FFS</a:t>
                      </a:r>
                      <a:endParaRPr lang="en-US" sz="10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56716" marR="56716" marT="7877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kern="100">
                          <a:effectLst/>
                        </a:rPr>
                        <a:t>FFS</a:t>
                      </a:r>
                      <a:endParaRPr lang="en-US" sz="10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56716" marR="56716" marT="7877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FFS</a:t>
                      </a:r>
                      <a:endParaRPr lang="en-US" sz="10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56716" marR="56716" marT="7877" marB="0" anchor="ctr"/>
                </a:tc>
              </a:tr>
              <a:tr h="143280">
                <a:tc gridSpan="5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CSI report setting (periodic)</a:t>
                      </a:r>
                      <a:endParaRPr lang="en-US" sz="10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56716" marR="56716" marT="7877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90599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reportConfigType</a:t>
                      </a:r>
                      <a:endParaRPr lang="en-US" sz="10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56716" marR="56716" marT="7877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 </a:t>
                      </a:r>
                      <a:endParaRPr lang="en-US" sz="10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56716" marR="56716" marT="7877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periodic</a:t>
                      </a:r>
                      <a:endParaRPr lang="en-US" sz="10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56716" marR="56716" marT="7877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periodic</a:t>
                      </a:r>
                      <a:endParaRPr lang="en-US" sz="10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56716" marR="56716" marT="7877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periodic</a:t>
                      </a:r>
                      <a:endParaRPr lang="en-US" sz="10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56716" marR="56716" marT="7877" marB="0"/>
                </a:tc>
              </a:tr>
              <a:tr h="279519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Reporting periodicity and   slot offset</a:t>
                      </a:r>
                      <a:endParaRPr lang="en-US" sz="10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56716" marR="56716" marT="7877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 </a:t>
                      </a:r>
                      <a:endParaRPr lang="en-US" sz="10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56716" marR="56716" marT="7877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FFS</a:t>
                      </a:r>
                      <a:endParaRPr lang="en-US" sz="10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56716" marR="56716" marT="7877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FFS</a:t>
                      </a:r>
                      <a:endParaRPr lang="en-US" sz="10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56716" marR="56716" marT="7877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FFS</a:t>
                      </a:r>
                      <a:endParaRPr lang="en-US" sz="10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56716" marR="56716" marT="7877" marB="0" anchor="ctr"/>
                </a:tc>
              </a:tr>
              <a:tr h="190599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Codebook Restriction</a:t>
                      </a:r>
                      <a:endParaRPr lang="en-US" sz="10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56716" marR="56716" marT="7877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 </a:t>
                      </a:r>
                      <a:endParaRPr lang="en-US" sz="10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56716" marR="56716" marT="7877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FFS</a:t>
                      </a:r>
                      <a:endParaRPr lang="en-US" sz="10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56716" marR="56716" marT="7877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FFS</a:t>
                      </a:r>
                      <a:endParaRPr lang="en-US" sz="10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56716" marR="56716" marT="7877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FFS</a:t>
                      </a:r>
                      <a:endParaRPr lang="en-US" sz="10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56716" marR="56716" marT="7877" marB="0" anchor="ctr"/>
                </a:tc>
              </a:tr>
              <a:tr h="190599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Reporting granularity  </a:t>
                      </a:r>
                      <a:endParaRPr lang="en-US" sz="10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56716" marR="56716" marT="7877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 </a:t>
                      </a:r>
                      <a:endParaRPr lang="en-US" sz="10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56716" marR="56716" marT="7877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Wide-band</a:t>
                      </a:r>
                      <a:endParaRPr lang="en-US" sz="10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56716" marR="56716" marT="7877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Wide-band</a:t>
                      </a:r>
                      <a:endParaRPr lang="en-US" sz="10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56716" marR="56716" marT="7877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Wide-band</a:t>
                      </a:r>
                      <a:endParaRPr lang="en-US" sz="10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56716" marR="56716" marT="7877" marB="0" anchor="ctr"/>
                </a:tc>
              </a:tr>
              <a:tr h="279519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Physical channel for reporting</a:t>
                      </a:r>
                      <a:endParaRPr lang="en-US" sz="10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56716" marR="56716" marT="7877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 </a:t>
                      </a:r>
                      <a:endParaRPr lang="en-US" sz="10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56716" marR="56716" marT="7877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PUSCH</a:t>
                      </a:r>
                      <a:endParaRPr lang="en-US" sz="10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56716" marR="56716" marT="7877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PUSCH</a:t>
                      </a:r>
                      <a:endParaRPr lang="en-US" sz="10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56716" marR="56716" marT="7877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PUSCH</a:t>
                      </a:r>
                      <a:endParaRPr lang="en-US" sz="10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56716" marR="56716" marT="7877" marB="0" anchor="ctr"/>
                </a:tc>
              </a:tr>
              <a:tr h="279519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PUCCH reporting format</a:t>
                      </a:r>
                      <a:endParaRPr lang="en-US" sz="10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56716" marR="56716" marT="7877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 </a:t>
                      </a:r>
                      <a:endParaRPr lang="en-US" sz="10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56716" marR="56716" marT="7877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FFS</a:t>
                      </a:r>
                      <a:endParaRPr lang="en-US" sz="10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56716" marR="56716" marT="7877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FFS</a:t>
                      </a:r>
                      <a:endParaRPr lang="en-US" sz="10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56716" marR="56716" marT="7877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FFS</a:t>
                      </a:r>
                      <a:endParaRPr lang="en-US" sz="10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56716" marR="56716" marT="7877" marB="0" anchor="ctr"/>
                </a:tc>
              </a:tr>
              <a:tr h="279519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CQI table </a:t>
                      </a:r>
                      <a:endParaRPr lang="en-US" sz="10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56716" marR="56716" marT="7877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 </a:t>
                      </a:r>
                      <a:endParaRPr lang="en-US" sz="10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56716" marR="56716" marT="7877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Table 2 with 256QAM</a:t>
                      </a:r>
                      <a:endParaRPr lang="en-US" sz="10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56716" marR="56716" marT="7877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Table 2 with 256QAM</a:t>
                      </a:r>
                      <a:endParaRPr lang="en-US" sz="10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56716" marR="56716" marT="7877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000" kern="100" dirty="0">
                          <a:effectLst/>
                        </a:rPr>
                        <a:t>Table 1 without 256QAM</a:t>
                      </a:r>
                      <a:endParaRPr lang="en-US" sz="10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56716" marR="56716" marT="7877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328563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Test Scope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en-US" sz="2000" dirty="0" smtClean="0"/>
              <a:t>Previous agreements</a:t>
            </a:r>
          </a:p>
          <a:p>
            <a:pPr lvl="1"/>
            <a:r>
              <a:rPr lang="en-GB" dirty="0"/>
              <a:t>Overall Test Configuration &amp; Scope</a:t>
            </a:r>
            <a:endParaRPr lang="en-US" dirty="0"/>
          </a:p>
          <a:p>
            <a:pPr lvl="2"/>
            <a:r>
              <a:rPr lang="en-GB" sz="1600" dirty="0"/>
              <a:t>First priority focused on:</a:t>
            </a:r>
            <a:endParaRPr lang="en-US" sz="1600" dirty="0"/>
          </a:p>
          <a:p>
            <a:pPr lvl="3"/>
            <a:r>
              <a:rPr lang="en-GB" dirty="0"/>
              <a:t>NZP CSI-RS for channel measurement</a:t>
            </a:r>
            <a:br>
              <a:rPr lang="en-GB" dirty="0"/>
            </a:br>
            <a:r>
              <a:rPr lang="en-GB" dirty="0"/>
              <a:t>CSI-IM for interference measurement</a:t>
            </a:r>
            <a:endParaRPr lang="en-US" dirty="0"/>
          </a:p>
          <a:p>
            <a:pPr lvl="3"/>
            <a:r>
              <a:rPr lang="en-GB" dirty="0"/>
              <a:t>CSI report types: periodic CSI report and aperiodic CSI report</a:t>
            </a:r>
            <a:endParaRPr lang="en-US" dirty="0"/>
          </a:p>
          <a:p>
            <a:pPr lvl="3"/>
            <a:r>
              <a:rPr lang="en-GB" dirty="0"/>
              <a:t>CSI-RS resources types: periodic and aperiodic </a:t>
            </a:r>
            <a:endParaRPr lang="en-GB" dirty="0" smtClean="0"/>
          </a:p>
          <a:p>
            <a:pPr lvl="2"/>
            <a:r>
              <a:rPr lang="en-GB" sz="1600" dirty="0" smtClean="0"/>
              <a:t>Rel-15 only focused on Type 1 single panel codebook</a:t>
            </a:r>
            <a:endParaRPr lang="en-US" sz="1600" dirty="0"/>
          </a:p>
          <a:p>
            <a:pPr algn="just"/>
            <a:r>
              <a:rPr lang="en-GB" sz="2000" dirty="0" smtClean="0"/>
              <a:t>On-line  agreements</a:t>
            </a:r>
            <a:endParaRPr lang="en-GB" sz="2000" dirty="0"/>
          </a:p>
          <a:p>
            <a:pPr lvl="1"/>
            <a:r>
              <a:rPr lang="en-GB" sz="1600" dirty="0"/>
              <a:t>Rel-15 focused on 1 NZP CSI-RS resource and 1 CSI-IM resource configuration for CSI report. CSI-IM used for interference measurement. </a:t>
            </a:r>
            <a:endParaRPr lang="en-GB" sz="1600" dirty="0" smtClean="0"/>
          </a:p>
          <a:p>
            <a:pPr lvl="1"/>
            <a:r>
              <a:rPr lang="en-GB" sz="1600" dirty="0"/>
              <a:t>Rel-15 focused on single BWP/CC with 1 CSI reporting configured</a:t>
            </a:r>
            <a:endParaRPr lang="en-US" sz="1600" dirty="0"/>
          </a:p>
          <a:p>
            <a:pPr algn="just"/>
            <a:r>
              <a:rPr lang="en-US" sz="2200" dirty="0" smtClean="0"/>
              <a:t>Proposal</a:t>
            </a:r>
          </a:p>
          <a:p>
            <a:pPr lvl="1" algn="just"/>
            <a:r>
              <a:rPr lang="en-US" sz="1600" dirty="0" smtClean="0"/>
              <a:t>FFS whether to introduce </a:t>
            </a:r>
            <a:r>
              <a:rPr lang="en-GB" sz="1600" dirty="0" smtClean="0"/>
              <a:t>CSI test cases for semi-persistent CSI reporting type</a:t>
            </a:r>
          </a:p>
          <a:p>
            <a:pPr lvl="1" algn="just"/>
            <a:r>
              <a:rPr lang="en-GB" sz="1600" dirty="0" smtClean="0"/>
              <a:t>FFS whether  to introduce CSI test cases for semi-persistent NZP CSI-RS resource</a:t>
            </a:r>
          </a:p>
          <a:p>
            <a:pPr lvl="1" algn="just"/>
            <a:r>
              <a:rPr lang="en-GB" sz="1600" dirty="0" smtClean="0"/>
              <a:t>FFS whether to introduce CSI test cases for CRI/CSI reporting</a:t>
            </a:r>
          </a:p>
          <a:p>
            <a:pPr lvl="1" algn="just"/>
            <a:r>
              <a:rPr lang="en-GB" sz="1600" dirty="0" smtClean="0"/>
              <a:t>FFS whether to introduce CSI test cases for CRI/L1-RSRP reporting </a:t>
            </a:r>
            <a:endParaRPr lang="en-GB" sz="16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2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5498458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9762"/>
          </a:xfrm>
        </p:spPr>
        <p:txBody>
          <a:bodyPr/>
          <a:lstStyle/>
          <a:p>
            <a:r>
              <a:rPr lang="en-US" dirty="0" smtClean="0"/>
              <a:t>Generic test set-up</a:t>
            </a:r>
            <a:endParaRPr 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On-line agreement: </a:t>
            </a:r>
          </a:p>
          <a:p>
            <a:pPr lvl="1"/>
            <a:r>
              <a:rPr lang="en-US" sz="1600" dirty="0" smtClean="0"/>
              <a:t>CHBW &amp;SCS</a:t>
            </a:r>
          </a:p>
          <a:p>
            <a:pPr lvl="2"/>
            <a:r>
              <a:rPr lang="en-US" sz="1600" dirty="0" smtClean="0"/>
              <a:t>FR1 FDD: 15kHz &amp; 10MHz</a:t>
            </a:r>
          </a:p>
          <a:p>
            <a:pPr lvl="2"/>
            <a:r>
              <a:rPr lang="en-US" sz="1600" dirty="0" smtClean="0"/>
              <a:t>FR1 TDD: 30kHz &amp; 40MHz</a:t>
            </a:r>
          </a:p>
          <a:p>
            <a:pPr lvl="2"/>
            <a:r>
              <a:rPr lang="en-US" sz="1600" dirty="0" smtClean="0"/>
              <a:t>FR2: 120kHz &amp;100MHz</a:t>
            </a:r>
          </a:p>
          <a:p>
            <a:pPr lvl="1"/>
            <a:r>
              <a:rPr lang="en-US" sz="1600" dirty="0" smtClean="0"/>
              <a:t>CQI table </a:t>
            </a:r>
          </a:p>
          <a:p>
            <a:pPr lvl="2"/>
            <a:r>
              <a:rPr lang="en-US" sz="1600" dirty="0" smtClean="0"/>
              <a:t>For FR1 CQI table 2</a:t>
            </a:r>
          </a:p>
          <a:p>
            <a:pPr lvl="2"/>
            <a:r>
              <a:rPr lang="en-US" sz="1600" dirty="0" smtClean="0"/>
              <a:t>For FR2 CQI table 1</a:t>
            </a:r>
            <a:endParaRPr lang="en-US" dirty="0"/>
          </a:p>
          <a:p>
            <a:r>
              <a:rPr lang="en-US" dirty="0" smtClean="0"/>
              <a:t>Proposals</a:t>
            </a:r>
          </a:p>
          <a:p>
            <a:pPr lvl="1"/>
            <a:r>
              <a:rPr lang="en-US" dirty="0" smtClean="0"/>
              <a:t>TDD DL-UL configuration: </a:t>
            </a:r>
          </a:p>
          <a:p>
            <a:pPr lvl="2"/>
            <a:r>
              <a:rPr lang="en-US" dirty="0" smtClean="0">
                <a:solidFill>
                  <a:srgbClr val="FF0000"/>
                </a:solidFill>
              </a:rPr>
              <a:t>FOLLOWING agreements and principles FROM </a:t>
            </a:r>
            <a:r>
              <a:rPr lang="en-US" altLang="zh-CN" dirty="0" smtClean="0">
                <a:solidFill>
                  <a:srgbClr val="FF0000"/>
                </a:solidFill>
              </a:rPr>
              <a:t>PDSCH  </a:t>
            </a:r>
            <a:r>
              <a:rPr lang="en-US" altLang="zh-CN" dirty="0" err="1" smtClean="0">
                <a:solidFill>
                  <a:srgbClr val="FF0000"/>
                </a:solidFill>
              </a:rPr>
              <a:t>demod</a:t>
            </a:r>
            <a:r>
              <a:rPr lang="en-US" altLang="zh-CN" dirty="0" smtClean="0">
                <a:solidFill>
                  <a:srgbClr val="FF0000"/>
                </a:solidFill>
              </a:rPr>
              <a:t> configurations</a:t>
            </a:r>
          </a:p>
          <a:p>
            <a:pPr lvl="2"/>
            <a:r>
              <a:rPr lang="en-US" dirty="0" smtClean="0">
                <a:solidFill>
                  <a:srgbClr val="FF0000"/>
                </a:solidFill>
              </a:rPr>
              <a:t>FFS on how to down selection from PDSCH </a:t>
            </a:r>
            <a:r>
              <a:rPr lang="en-US" dirty="0" err="1" smtClean="0">
                <a:solidFill>
                  <a:srgbClr val="FF0000"/>
                </a:solidFill>
              </a:rPr>
              <a:t>dedmod</a:t>
            </a:r>
            <a:r>
              <a:rPr lang="en-US" dirty="0" smtClean="0">
                <a:solidFill>
                  <a:srgbClr val="FF0000"/>
                </a:solidFill>
              </a:rPr>
              <a:t> configurations if multiple  configurations introduced in </a:t>
            </a:r>
            <a:r>
              <a:rPr lang="en-US" dirty="0" err="1" smtClean="0">
                <a:solidFill>
                  <a:srgbClr val="FF0000"/>
                </a:solidFill>
              </a:rPr>
              <a:t>demod</a:t>
            </a:r>
            <a:r>
              <a:rPr lang="en-US" dirty="0" smtClean="0">
                <a:solidFill>
                  <a:srgbClr val="FF0000"/>
                </a:solidFill>
              </a:rPr>
              <a:t> test cases</a:t>
            </a:r>
          </a:p>
          <a:p>
            <a:pPr lvl="1"/>
            <a:r>
              <a:rPr lang="en-US" dirty="0" smtClean="0"/>
              <a:t>Receiver assumption:</a:t>
            </a:r>
          </a:p>
          <a:p>
            <a:pPr lvl="2"/>
            <a:r>
              <a:rPr lang="en-US" dirty="0" smtClean="0"/>
              <a:t>1 layer: MMSE-IRC</a:t>
            </a:r>
          </a:p>
          <a:p>
            <a:pPr lvl="2"/>
            <a:r>
              <a:rPr lang="en-US" dirty="0" smtClean="0"/>
              <a:t>2,3,4 layers: </a:t>
            </a:r>
            <a:r>
              <a:rPr lang="en-US" dirty="0" smtClean="0">
                <a:solidFill>
                  <a:srgbClr val="FF0000"/>
                </a:solidFill>
              </a:rPr>
              <a:t>[MMSE-IRC]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3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1054990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792162"/>
          </a:xfrm>
        </p:spPr>
        <p:txBody>
          <a:bodyPr/>
          <a:lstStyle/>
          <a:p>
            <a:r>
              <a:rPr lang="en-GB" dirty="0" smtClean="0"/>
              <a:t>CQI Test cases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914400"/>
            <a:ext cx="8382000" cy="5867400"/>
          </a:xfrm>
        </p:spPr>
        <p:txBody>
          <a:bodyPr/>
          <a:lstStyle/>
          <a:p>
            <a:pPr algn="just"/>
            <a:r>
              <a:rPr lang="en-GB" dirty="0" smtClean="0"/>
              <a:t>On-line agreements:</a:t>
            </a:r>
          </a:p>
          <a:p>
            <a:pPr lvl="1" algn="just"/>
            <a:r>
              <a:rPr lang="en-GB" sz="1600" dirty="0" smtClean="0"/>
              <a:t>MIMO Tx</a:t>
            </a:r>
            <a:r>
              <a:rPr lang="en-GB" sz="1600" dirty="0"/>
              <a:t> </a:t>
            </a:r>
            <a:r>
              <a:rPr lang="en-GB" sz="1600" dirty="0" smtClean="0"/>
              <a:t>Rx</a:t>
            </a:r>
          </a:p>
          <a:p>
            <a:pPr lvl="2" algn="just"/>
            <a:r>
              <a:rPr lang="en-GB" sz="1600" dirty="0" smtClean="0"/>
              <a:t>For FR1: 2*2, 2*4</a:t>
            </a:r>
          </a:p>
          <a:p>
            <a:pPr lvl="2" algn="just"/>
            <a:r>
              <a:rPr lang="en-GB" sz="1600" dirty="0" smtClean="0"/>
              <a:t>For FR2: 2*2</a:t>
            </a:r>
          </a:p>
          <a:p>
            <a:pPr lvl="1" algn="just"/>
            <a:r>
              <a:rPr lang="en-GB" sz="1600" dirty="0" smtClean="0"/>
              <a:t>Introduce test cases for wideband, FFS for  sub-band</a:t>
            </a:r>
          </a:p>
          <a:p>
            <a:pPr algn="just"/>
            <a:r>
              <a:rPr lang="en-US" dirty="0" smtClean="0"/>
              <a:t>Proposals</a:t>
            </a:r>
            <a:endParaRPr lang="en-US" dirty="0"/>
          </a:p>
          <a:p>
            <a:pPr lvl="1" algn="just"/>
            <a:r>
              <a:rPr lang="en-US" sz="1600" dirty="0" smtClean="0"/>
              <a:t>In Rel-15 introduce below CQI test cases</a:t>
            </a:r>
          </a:p>
          <a:p>
            <a:pPr lvl="2" algn="just"/>
            <a:r>
              <a:rPr lang="en-US" sz="1600" dirty="0" smtClean="0"/>
              <a:t>Wideband static CQI test cases </a:t>
            </a:r>
          </a:p>
          <a:p>
            <a:pPr lvl="2" algn="just"/>
            <a:r>
              <a:rPr lang="en-US" sz="1600" dirty="0" smtClean="0"/>
              <a:t>Wideband fading CQI test cases</a:t>
            </a:r>
          </a:p>
          <a:p>
            <a:pPr lvl="2" algn="just"/>
            <a:r>
              <a:rPr lang="en-US" sz="2000" dirty="0" smtClean="0">
                <a:solidFill>
                  <a:srgbClr val="FF0000"/>
                </a:solidFill>
              </a:rPr>
              <a:t>FFS for sub-band CQI test cases</a:t>
            </a:r>
          </a:p>
          <a:p>
            <a:pPr lvl="1" algn="just"/>
            <a:r>
              <a:rPr lang="en-US" sz="1600" dirty="0" smtClean="0"/>
              <a:t>Test metric</a:t>
            </a:r>
          </a:p>
          <a:p>
            <a:pPr lvl="2" algn="just"/>
            <a:r>
              <a:rPr lang="en-US" sz="1600" dirty="0" smtClean="0"/>
              <a:t>Static CQI: reuse LTE as starting point</a:t>
            </a:r>
          </a:p>
          <a:p>
            <a:pPr lvl="3" algn="just"/>
            <a:r>
              <a:rPr lang="en-GB" sz="1000" dirty="0"/>
              <a:t>The wideband CQI</a:t>
            </a:r>
            <a:r>
              <a:rPr lang="en-GB" sz="1000" baseline="-25000" dirty="0"/>
              <a:t>1</a:t>
            </a:r>
            <a:r>
              <a:rPr lang="en-GB" sz="1000" dirty="0"/>
              <a:t> shall be within the set {median CQI</a:t>
            </a:r>
            <a:r>
              <a:rPr lang="en-GB" sz="1000" baseline="-25000" dirty="0"/>
              <a:t>1</a:t>
            </a:r>
            <a:r>
              <a:rPr lang="en-GB" sz="1000" dirty="0"/>
              <a:t> -1, median CQI</a:t>
            </a:r>
            <a:r>
              <a:rPr lang="en-GB" sz="1000" baseline="-25000" dirty="0"/>
              <a:t>1</a:t>
            </a:r>
            <a:r>
              <a:rPr lang="en-GB" sz="1000" dirty="0"/>
              <a:t>, median CQI</a:t>
            </a:r>
            <a:r>
              <a:rPr lang="en-GB" sz="1000" baseline="-25000" dirty="0"/>
              <a:t>1</a:t>
            </a:r>
            <a:r>
              <a:rPr lang="en-GB" sz="1000" dirty="0"/>
              <a:t> +1} for more than </a:t>
            </a:r>
            <a:r>
              <a:rPr lang="en-GB" sz="1000" dirty="0" smtClean="0"/>
              <a:t>[90</a:t>
            </a:r>
            <a:r>
              <a:rPr lang="en-GB" sz="1000" dirty="0"/>
              <a:t>% </a:t>
            </a:r>
            <a:r>
              <a:rPr lang="en-GB" sz="1000" dirty="0" smtClean="0"/>
              <a:t>] of </a:t>
            </a:r>
            <a:r>
              <a:rPr lang="en-GB" sz="1000" dirty="0"/>
              <a:t>the </a:t>
            </a:r>
            <a:r>
              <a:rPr lang="en-GB" sz="1000" dirty="0" smtClean="0"/>
              <a:t>time</a:t>
            </a:r>
          </a:p>
          <a:p>
            <a:pPr lvl="3" algn="just"/>
            <a:r>
              <a:rPr lang="en-GB" sz="1000" dirty="0" smtClean="0"/>
              <a:t>For </a:t>
            </a:r>
            <a:r>
              <a:rPr lang="en-GB" sz="1000" dirty="0"/>
              <a:t>both </a:t>
            </a:r>
            <a:r>
              <a:rPr lang="en-GB" sz="1000" dirty="0" err="1"/>
              <a:t>codewords</a:t>
            </a:r>
            <a:r>
              <a:rPr lang="en-GB" sz="1000" dirty="0"/>
              <a:t> #0 and #1, the PDSCH BLER using the transport format indicated by the respective median CQI</a:t>
            </a:r>
            <a:r>
              <a:rPr lang="en-GB" sz="1000" baseline="-25000" dirty="0"/>
              <a:t>0</a:t>
            </a:r>
            <a:r>
              <a:rPr lang="en-GB" sz="1000" dirty="0"/>
              <a:t> – 1 and median CQI</a:t>
            </a:r>
            <a:r>
              <a:rPr lang="en-GB" sz="1000" baseline="-25000" dirty="0"/>
              <a:t>1</a:t>
            </a:r>
            <a:r>
              <a:rPr lang="en-GB" sz="1000" dirty="0"/>
              <a:t> – 1 shall be less than or equal to </a:t>
            </a:r>
            <a:r>
              <a:rPr lang="en-GB" sz="1000" dirty="0" smtClean="0"/>
              <a:t>[0.1]. </a:t>
            </a:r>
            <a:r>
              <a:rPr lang="en-GB" sz="1000" dirty="0"/>
              <a:t>Furthermore, for both </a:t>
            </a:r>
            <a:r>
              <a:rPr lang="en-GB" sz="1000" dirty="0" err="1"/>
              <a:t>codewords</a:t>
            </a:r>
            <a:r>
              <a:rPr lang="en-GB" sz="1000" dirty="0"/>
              <a:t> #0 and #1, the PDSCH BLER using the transport format indicated by the respective median CQI</a:t>
            </a:r>
            <a:r>
              <a:rPr lang="en-GB" sz="1000" baseline="-25000" dirty="0"/>
              <a:t>0</a:t>
            </a:r>
            <a:r>
              <a:rPr lang="en-GB" sz="1000" dirty="0"/>
              <a:t> + 1 and median CQI</a:t>
            </a:r>
            <a:r>
              <a:rPr lang="en-GB" sz="1000" baseline="-25000" dirty="0"/>
              <a:t>1</a:t>
            </a:r>
            <a:r>
              <a:rPr lang="en-GB" sz="1000" dirty="0"/>
              <a:t> + 1 shall be greater than or equal to </a:t>
            </a:r>
            <a:r>
              <a:rPr lang="en-GB" sz="1000" dirty="0" smtClean="0"/>
              <a:t>[0.1].</a:t>
            </a:r>
            <a:endParaRPr lang="en-US" sz="1000" dirty="0" smtClean="0"/>
          </a:p>
          <a:p>
            <a:pPr lvl="2" algn="just"/>
            <a:r>
              <a:rPr lang="en-US" sz="1600" dirty="0" smtClean="0"/>
              <a:t>Fading CQI: reuse LTE as starting point</a:t>
            </a:r>
          </a:p>
          <a:p>
            <a:pPr lvl="3"/>
            <a:r>
              <a:rPr lang="en-GB" sz="1000" dirty="0"/>
              <a:t>a)	a CQI index not in the set {median CQI -1, median CQI, median CQI +1} shall be reported at least </a:t>
            </a:r>
            <a:r>
              <a:rPr lang="en-GB" sz="1000" i="1" dirty="0"/>
              <a:t>a</a:t>
            </a:r>
            <a:r>
              <a:rPr lang="en-GB" sz="1000" dirty="0"/>
              <a:t> % of the time;</a:t>
            </a:r>
            <a:endParaRPr lang="en-US" sz="1000" dirty="0"/>
          </a:p>
          <a:p>
            <a:pPr lvl="3"/>
            <a:r>
              <a:rPr lang="en-GB" sz="1000" dirty="0"/>
              <a:t>b)	the ratio of the throughput obtained when transmitting the transport format indicated by each reported wideband CQI index and that obtained when transmitting a fixed transport format configured according to the wideband CQI median shall be ≥ </a:t>
            </a:r>
            <a:r>
              <a:rPr lang="en-GB" sz="1000" i="1" dirty="0"/>
              <a:t>g</a:t>
            </a:r>
            <a:r>
              <a:rPr lang="en-GB" sz="1000" dirty="0"/>
              <a:t> ;</a:t>
            </a:r>
            <a:endParaRPr lang="en-US" sz="1000" dirty="0"/>
          </a:p>
          <a:p>
            <a:pPr lvl="3"/>
            <a:r>
              <a:rPr lang="en-GB" sz="1000" dirty="0"/>
              <a:t>c)	when transmitting the transport format indicated by each reported wideband CQI index, the average BLER for the indicated transport formats shall be greater or equal to </a:t>
            </a:r>
            <a:r>
              <a:rPr lang="en-GB" sz="1000" dirty="0" smtClean="0"/>
              <a:t> [0.02].</a:t>
            </a:r>
          </a:p>
          <a:p>
            <a:pPr lvl="2" algn="just"/>
            <a:r>
              <a:rPr lang="en-GB" sz="1400" dirty="0"/>
              <a:t>Note: Not exclude any other proposals based on further study</a:t>
            </a:r>
          </a:p>
          <a:p>
            <a:pPr lvl="1" algn="just"/>
            <a:r>
              <a:rPr lang="en-GB" sz="1600" dirty="0">
                <a:solidFill>
                  <a:srgbClr val="FF0000"/>
                </a:solidFill>
              </a:rPr>
              <a:t>Companies are encouraged to bring results for median CQI +/-1 and </a:t>
            </a:r>
            <a:r>
              <a:rPr lang="en-GB" sz="1600" dirty="0" smtClean="0">
                <a:solidFill>
                  <a:srgbClr val="FF0000"/>
                </a:solidFill>
              </a:rPr>
              <a:t>BLER and Fading CQI: Relative throughput ratio between following CQI and median CQI </a:t>
            </a:r>
          </a:p>
          <a:p>
            <a:pPr lvl="2"/>
            <a:endParaRPr lang="en-US" sz="2200" dirty="0">
              <a:solidFill>
                <a:srgbClr val="FF0000"/>
              </a:solidFill>
            </a:endParaRPr>
          </a:p>
          <a:p>
            <a:pPr lvl="3" algn="just"/>
            <a:endParaRPr lang="en-US" sz="1400" dirty="0" smtClean="0"/>
          </a:p>
          <a:p>
            <a:pPr lvl="3" algn="just"/>
            <a:endParaRPr lang="en-US" sz="1400" dirty="0" smtClean="0"/>
          </a:p>
          <a:p>
            <a:pPr lvl="3" algn="just"/>
            <a:endParaRPr lang="en-US" sz="1400" dirty="0" smtClean="0"/>
          </a:p>
          <a:p>
            <a:pPr lvl="2" algn="just"/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4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5462561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792162"/>
          </a:xfrm>
        </p:spPr>
        <p:txBody>
          <a:bodyPr/>
          <a:lstStyle/>
          <a:p>
            <a:r>
              <a:rPr lang="en-GB" dirty="0" smtClean="0"/>
              <a:t>PMI test cases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990600"/>
            <a:ext cx="8229600" cy="4906963"/>
          </a:xfrm>
        </p:spPr>
        <p:txBody>
          <a:bodyPr/>
          <a:lstStyle/>
          <a:p>
            <a:pPr algn="just"/>
            <a:r>
              <a:rPr lang="en-GB" sz="1600" dirty="0" smtClean="0"/>
              <a:t>On-line agreements</a:t>
            </a:r>
          </a:p>
          <a:p>
            <a:pPr lvl="1" algn="just"/>
            <a:r>
              <a:rPr lang="en-GB" sz="1200" dirty="0" smtClean="0"/>
              <a:t>FR1 MIMO </a:t>
            </a:r>
            <a:r>
              <a:rPr lang="en-GB" sz="1200" dirty="0" err="1" smtClean="0"/>
              <a:t>TxRx</a:t>
            </a:r>
            <a:r>
              <a:rPr lang="en-GB" sz="1200" dirty="0" smtClean="0"/>
              <a:t>: 4*2,4*4, 8*2, 8*4 </a:t>
            </a:r>
          </a:p>
          <a:p>
            <a:pPr lvl="2" algn="just"/>
            <a:r>
              <a:rPr lang="en-GB" sz="1000" dirty="0" smtClean="0"/>
              <a:t>8 Tx only wideband PMI reporting</a:t>
            </a:r>
          </a:p>
          <a:p>
            <a:pPr lvl="2" algn="just"/>
            <a:r>
              <a:rPr lang="en-GB" sz="1000" dirty="0" smtClean="0"/>
              <a:t>FFS for upper to 32 ports</a:t>
            </a:r>
          </a:p>
          <a:p>
            <a:pPr lvl="1" algn="just"/>
            <a:r>
              <a:rPr lang="en-GB" sz="1200" dirty="0" smtClean="0"/>
              <a:t>FR2 MIMO </a:t>
            </a:r>
            <a:r>
              <a:rPr lang="en-GB" sz="1200" dirty="0" err="1" smtClean="0"/>
              <a:t>TxRx</a:t>
            </a:r>
            <a:r>
              <a:rPr lang="en-GB" sz="1200" dirty="0" smtClean="0"/>
              <a:t> : 2*2</a:t>
            </a:r>
          </a:p>
          <a:p>
            <a:pPr lvl="1" algn="just"/>
            <a:r>
              <a:rPr lang="en-GB" sz="1200" dirty="0" smtClean="0"/>
              <a:t>Wideband and FFS  for sub-band</a:t>
            </a:r>
          </a:p>
          <a:p>
            <a:pPr algn="just"/>
            <a:r>
              <a:rPr lang="en-GB" sz="1600" dirty="0" smtClean="0"/>
              <a:t>Proposals</a:t>
            </a:r>
          </a:p>
          <a:p>
            <a:pPr lvl="1" algn="just"/>
            <a:r>
              <a:rPr lang="en-GB" sz="1200" dirty="0" smtClean="0"/>
              <a:t>In Rel-15 at least introduce below test cases</a:t>
            </a:r>
          </a:p>
          <a:p>
            <a:pPr lvl="2" algn="just"/>
            <a:r>
              <a:rPr lang="en-GB" sz="1200" strike="sngStrike" dirty="0" smtClean="0"/>
              <a:t>4Tx Sub-band PMI test cases for FR1 (phase </a:t>
            </a:r>
            <a:r>
              <a:rPr lang="en-US" altLang="zh-CN" sz="1200" strike="sngStrike" dirty="0" smtClean="0"/>
              <a:t>two</a:t>
            </a:r>
            <a:r>
              <a:rPr lang="en-GB" sz="1200" strike="sngStrike" dirty="0" smtClean="0"/>
              <a:t>)</a:t>
            </a:r>
          </a:p>
          <a:p>
            <a:pPr lvl="2" algn="just"/>
            <a:r>
              <a:rPr lang="en-GB" sz="1200" strike="sngStrike" dirty="0"/>
              <a:t>4Tx wideband PMI test cases for </a:t>
            </a:r>
            <a:r>
              <a:rPr lang="en-GB" sz="1200" strike="sngStrike" dirty="0" smtClean="0"/>
              <a:t>FR1</a:t>
            </a:r>
          </a:p>
          <a:p>
            <a:pPr lvl="2" algn="just"/>
            <a:r>
              <a:rPr lang="en-GB" sz="1200" dirty="0" smtClean="0">
                <a:solidFill>
                  <a:srgbClr val="FF0000"/>
                </a:solidFill>
              </a:rPr>
              <a:t>4</a:t>
            </a:r>
            <a:r>
              <a:rPr lang="en-US" altLang="zh-CN" sz="1200" dirty="0" err="1" smtClean="0">
                <a:solidFill>
                  <a:srgbClr val="FF0000"/>
                </a:solidFill>
              </a:rPr>
              <a:t>Tx</a:t>
            </a:r>
            <a:r>
              <a:rPr lang="en-US" altLang="zh-CN" sz="1200" dirty="0" smtClean="0">
                <a:solidFill>
                  <a:srgbClr val="FF0000"/>
                </a:solidFill>
              </a:rPr>
              <a:t> PMI test cases for FR1</a:t>
            </a:r>
          </a:p>
          <a:p>
            <a:pPr lvl="3" algn="just"/>
            <a:r>
              <a:rPr lang="en-US" altLang="zh-CN" sz="1200" dirty="0" smtClean="0">
                <a:solidFill>
                  <a:srgbClr val="FF0000"/>
                </a:solidFill>
              </a:rPr>
              <a:t>FFS for wideband and sub-band</a:t>
            </a:r>
            <a:endParaRPr lang="en-GB" sz="1200" dirty="0">
              <a:solidFill>
                <a:srgbClr val="FF0000"/>
              </a:solidFill>
            </a:endParaRPr>
          </a:p>
          <a:p>
            <a:pPr lvl="2" algn="just"/>
            <a:r>
              <a:rPr lang="en-GB" sz="1200" dirty="0" smtClean="0"/>
              <a:t>8Tx Wideband PMI test case for FR1</a:t>
            </a:r>
          </a:p>
          <a:p>
            <a:pPr lvl="2" algn="just"/>
            <a:r>
              <a:rPr lang="en-GB" sz="1200" dirty="0" smtClean="0"/>
              <a:t>2Tx wideband PMI test case for FR2</a:t>
            </a:r>
          </a:p>
          <a:p>
            <a:pPr lvl="1" algn="just"/>
            <a:r>
              <a:rPr lang="en-GB" sz="1200" dirty="0" smtClean="0"/>
              <a:t>FFS for 16,32 Tx ports test cases in FR1</a:t>
            </a:r>
          </a:p>
          <a:p>
            <a:pPr lvl="1" algn="just"/>
            <a:r>
              <a:rPr lang="en-GB" sz="1200" dirty="0" smtClean="0"/>
              <a:t>Test metric: </a:t>
            </a:r>
            <a:r>
              <a:rPr lang="en-US" altLang="zh-CN" sz="1200" dirty="0" smtClean="0"/>
              <a:t>reusing LTE as starting point( Relative Throughput ratio between following PMI and random PMI under FRC)</a:t>
            </a:r>
            <a:endParaRPr lang="en-GB" sz="1200" dirty="0" smtClean="0"/>
          </a:p>
          <a:p>
            <a:pPr lvl="1" algn="just"/>
            <a:r>
              <a:rPr lang="en-GB" sz="1200" dirty="0" smtClean="0"/>
              <a:t>Codebook construction parameters: (N1,N2), (O1,O2)</a:t>
            </a:r>
          </a:p>
          <a:p>
            <a:pPr lvl="2" algn="just"/>
            <a:r>
              <a:rPr lang="en-GB" sz="1200" dirty="0" smtClean="0"/>
              <a:t>4 Tx ports: (N1,N2) = (2,1), (O1, O2) = (4,-)</a:t>
            </a:r>
          </a:p>
          <a:p>
            <a:pPr lvl="2" algn="just"/>
            <a:r>
              <a:rPr lang="en-GB" sz="1200" dirty="0" smtClean="0">
                <a:solidFill>
                  <a:srgbClr val="FF0000"/>
                </a:solidFill>
              </a:rPr>
              <a:t>8 Tx ports: </a:t>
            </a:r>
            <a:r>
              <a:rPr lang="en-GB" sz="1200" dirty="0">
                <a:solidFill>
                  <a:srgbClr val="FF0000"/>
                </a:solidFill>
              </a:rPr>
              <a:t>(N1,N2) = (</a:t>
            </a:r>
            <a:r>
              <a:rPr lang="en-GB" sz="1200" dirty="0" smtClean="0">
                <a:solidFill>
                  <a:srgbClr val="FF0000"/>
                </a:solidFill>
              </a:rPr>
              <a:t>2,2)/(4,1), </a:t>
            </a:r>
            <a:r>
              <a:rPr lang="en-GB" sz="1200" dirty="0">
                <a:solidFill>
                  <a:srgbClr val="FF0000"/>
                </a:solidFill>
              </a:rPr>
              <a:t>(O1, O2) = (</a:t>
            </a:r>
            <a:r>
              <a:rPr lang="en-GB" sz="1200" dirty="0" smtClean="0">
                <a:solidFill>
                  <a:srgbClr val="FF0000"/>
                </a:solidFill>
              </a:rPr>
              <a:t>4,4)/(4,1) </a:t>
            </a:r>
          </a:p>
          <a:p>
            <a:pPr lvl="3" algn="just"/>
            <a:r>
              <a:rPr lang="en-GB" sz="1200" dirty="0" smtClean="0">
                <a:solidFill>
                  <a:srgbClr val="FF0000"/>
                </a:solidFill>
              </a:rPr>
              <a:t>FFS for both or only one  </a:t>
            </a:r>
            <a:endParaRPr lang="en-GB" sz="1200" dirty="0">
              <a:solidFill>
                <a:srgbClr val="FF0000"/>
              </a:solidFill>
            </a:endParaRPr>
          </a:p>
          <a:p>
            <a:pPr lvl="2" algn="just"/>
            <a:r>
              <a:rPr lang="en-GB" sz="1200" dirty="0" smtClean="0"/>
              <a:t>Sub-mode 1</a:t>
            </a:r>
          </a:p>
          <a:p>
            <a:pPr lvl="1" algn="just"/>
            <a:r>
              <a:rPr lang="en-GB" sz="1200" dirty="0" smtClean="0">
                <a:solidFill>
                  <a:srgbClr val="FF0000"/>
                </a:solidFill>
              </a:rPr>
              <a:t>FRC (for initial simulation purpose, further down selection between below options and other options not excluded)</a:t>
            </a:r>
          </a:p>
          <a:p>
            <a:pPr lvl="2" algn="just"/>
            <a:r>
              <a:rPr lang="en-GB" sz="1200" dirty="0" smtClean="0">
                <a:solidFill>
                  <a:srgbClr val="FF0000"/>
                </a:solidFill>
              </a:rPr>
              <a:t>Option 1: MCS 4 rank1</a:t>
            </a:r>
          </a:p>
          <a:p>
            <a:pPr lvl="2" algn="just"/>
            <a:r>
              <a:rPr lang="en-GB" sz="1200" dirty="0" smtClean="0">
                <a:solidFill>
                  <a:srgbClr val="FF0000"/>
                </a:solidFill>
              </a:rPr>
              <a:t>Option 2: MCS 13 rank2	</a:t>
            </a:r>
          </a:p>
          <a:p>
            <a:pPr lvl="1" algn="just"/>
            <a:r>
              <a:rPr lang="en-GB" sz="1200" dirty="0">
                <a:solidFill>
                  <a:srgbClr val="FF0000"/>
                </a:solidFill>
              </a:rPr>
              <a:t>For simulation purpose, companies are encouraged to provide following </a:t>
            </a:r>
            <a:r>
              <a:rPr lang="en-US" sz="1200" dirty="0" smtClean="0">
                <a:solidFill>
                  <a:srgbClr val="FF0000"/>
                </a:solidFill>
              </a:rPr>
              <a:t>PMI and random PMI results</a:t>
            </a:r>
            <a:endParaRPr lang="en-US" sz="1200" dirty="0">
              <a:solidFill>
                <a:srgbClr val="FF0000"/>
              </a:solidFill>
            </a:endParaRPr>
          </a:p>
          <a:p>
            <a:pPr marL="457200" lvl="1" indent="0" algn="just">
              <a:buNone/>
            </a:pPr>
            <a:endParaRPr lang="en-GB" sz="1400" dirty="0" smtClean="0"/>
          </a:p>
          <a:p>
            <a:pPr marL="0" indent="0" algn="just">
              <a:buNone/>
            </a:pPr>
            <a:endParaRPr lang="en-GB" sz="16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5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2623672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792162"/>
          </a:xfrm>
        </p:spPr>
        <p:txBody>
          <a:bodyPr/>
          <a:lstStyle/>
          <a:p>
            <a:r>
              <a:rPr lang="en-GB" dirty="0" smtClean="0"/>
              <a:t>RI test cases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990600"/>
            <a:ext cx="8229600" cy="4906963"/>
          </a:xfrm>
        </p:spPr>
        <p:txBody>
          <a:bodyPr/>
          <a:lstStyle/>
          <a:p>
            <a:pPr algn="just"/>
            <a:r>
              <a:rPr lang="en-GB" sz="1400" dirty="0" smtClean="0"/>
              <a:t>On-line agreements</a:t>
            </a:r>
          </a:p>
          <a:p>
            <a:pPr lvl="1" algn="just"/>
            <a:r>
              <a:rPr lang="en-GB" sz="1400" dirty="0" smtClean="0"/>
              <a:t>Number of Rank layers</a:t>
            </a:r>
          </a:p>
          <a:p>
            <a:pPr lvl="2" algn="just"/>
            <a:r>
              <a:rPr lang="en-GB" sz="1400" dirty="0" smtClean="0"/>
              <a:t>FR1 : 1,2,3,4</a:t>
            </a:r>
          </a:p>
          <a:p>
            <a:pPr lvl="2" algn="just"/>
            <a:r>
              <a:rPr lang="en-GB" sz="1400" dirty="0" smtClean="0"/>
              <a:t>FR2: 1,2	</a:t>
            </a:r>
          </a:p>
          <a:p>
            <a:pPr algn="just"/>
            <a:r>
              <a:rPr lang="en-GB" sz="1400" dirty="0" smtClean="0"/>
              <a:t>Proposals</a:t>
            </a:r>
          </a:p>
          <a:p>
            <a:pPr lvl="1" algn="just"/>
            <a:r>
              <a:rPr lang="en-GB" sz="1200" dirty="0" smtClean="0"/>
              <a:t>In Rel-15 at least introduce below test cases</a:t>
            </a:r>
          </a:p>
          <a:p>
            <a:pPr lvl="2" algn="just"/>
            <a:r>
              <a:rPr lang="en-GB" sz="1200" dirty="0" smtClean="0"/>
              <a:t>FR1: </a:t>
            </a:r>
          </a:p>
          <a:p>
            <a:pPr lvl="3" algn="just"/>
            <a:r>
              <a:rPr lang="en-GB" sz="1200" dirty="0" smtClean="0"/>
              <a:t>2*2 for upper to Rank 2 test</a:t>
            </a:r>
          </a:p>
          <a:p>
            <a:pPr lvl="3" algn="just"/>
            <a:r>
              <a:rPr lang="en-GB" sz="1200" dirty="0" smtClean="0"/>
              <a:t>4*4 for upper to Rank4 test</a:t>
            </a:r>
          </a:p>
          <a:p>
            <a:pPr lvl="2" algn="just"/>
            <a:r>
              <a:rPr lang="en-GB" sz="1200" dirty="0" smtClean="0"/>
              <a:t>FR2:</a:t>
            </a:r>
          </a:p>
          <a:p>
            <a:pPr lvl="3" algn="just"/>
            <a:r>
              <a:rPr lang="en-GB" sz="1200" dirty="0" smtClean="0"/>
              <a:t>2*2 for upper to Rank2 test</a:t>
            </a:r>
          </a:p>
          <a:p>
            <a:pPr lvl="1" algn="just"/>
            <a:r>
              <a:rPr lang="en-GB" sz="1200" dirty="0" smtClean="0">
                <a:solidFill>
                  <a:srgbClr val="FF0000"/>
                </a:solidFill>
              </a:rPr>
              <a:t>Test metric: using LTE as starting point, FFS for test point(s)</a:t>
            </a:r>
          </a:p>
          <a:p>
            <a:pPr lvl="2"/>
            <a:r>
              <a:rPr lang="en-GB" sz="1200" dirty="0" smtClean="0"/>
              <a:t>a)</a:t>
            </a:r>
            <a:r>
              <a:rPr lang="en-GB" sz="1200" dirty="0"/>
              <a:t> </a:t>
            </a:r>
            <a:r>
              <a:rPr lang="en-GB" sz="1200" dirty="0" smtClean="0"/>
              <a:t>The </a:t>
            </a:r>
            <a:r>
              <a:rPr lang="en-GB" sz="1200" dirty="0"/>
              <a:t>ratio of the throughput obtained when transmitting based on UE reported RI and that obtained when transmitting with fixed rank 1 shall be ≥ g</a:t>
            </a:r>
            <a:r>
              <a:rPr lang="en-GB" sz="1200" baseline="-25000" dirty="0"/>
              <a:t>1</a:t>
            </a:r>
            <a:r>
              <a:rPr lang="en-GB" sz="1200" dirty="0"/>
              <a:t>;</a:t>
            </a:r>
            <a:endParaRPr lang="en-US" sz="1200" dirty="0"/>
          </a:p>
          <a:p>
            <a:pPr lvl="2"/>
            <a:r>
              <a:rPr lang="en-GB" sz="1200" dirty="0" smtClean="0"/>
              <a:t>b) The </a:t>
            </a:r>
            <a:r>
              <a:rPr lang="en-GB" sz="1200" dirty="0"/>
              <a:t>ratio of the throughput obtained when transmitting based on UE reported RI and that obtained when transmitting with fixed rank 2 shall be ≥ g</a:t>
            </a:r>
            <a:r>
              <a:rPr lang="en-GB" sz="1200" baseline="-25000" dirty="0"/>
              <a:t>2</a:t>
            </a:r>
            <a:r>
              <a:rPr lang="en-GB" sz="1200" dirty="0" smtClean="0"/>
              <a:t>;</a:t>
            </a:r>
          </a:p>
          <a:p>
            <a:pPr lvl="1"/>
            <a:r>
              <a:rPr lang="en-GB" sz="1200" dirty="0" smtClean="0">
                <a:solidFill>
                  <a:srgbClr val="FF0000"/>
                </a:solidFill>
              </a:rPr>
              <a:t>For simulation purpose, companies are encouraged to provide following Rank, fixed rank1 and fixed rank2 results, FFS for Rank3, Rank4</a:t>
            </a:r>
            <a:endParaRPr lang="en-US" sz="1200" dirty="0">
              <a:solidFill>
                <a:srgbClr val="FF0000"/>
              </a:solidFill>
            </a:endParaRPr>
          </a:p>
          <a:p>
            <a:pPr lvl="1" algn="just"/>
            <a:endParaRPr lang="en-GB" sz="1200" dirty="0" smtClean="0"/>
          </a:p>
          <a:p>
            <a:pPr marL="0" indent="0" algn="just">
              <a:buNone/>
            </a:pPr>
            <a:endParaRPr lang="en-GB" sz="16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6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4768092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Summary of Test case list(Proposals)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5334000"/>
          </a:xfrm>
        </p:spPr>
        <p:txBody>
          <a:bodyPr/>
          <a:lstStyle/>
          <a:p>
            <a:pPr algn="just"/>
            <a:r>
              <a:rPr lang="en-GB" sz="1200" dirty="0" smtClean="0"/>
              <a:t>Static CQI test cases</a:t>
            </a:r>
          </a:p>
          <a:p>
            <a:pPr lvl="1" algn="just"/>
            <a:r>
              <a:rPr lang="en-GB" sz="1200" dirty="0" smtClean="0"/>
              <a:t>Test 1: FR1 FDD   10MHz &amp;15kHz ,  2*2, 2*4</a:t>
            </a:r>
          </a:p>
          <a:p>
            <a:pPr lvl="1" algn="just"/>
            <a:r>
              <a:rPr lang="en-GB" sz="1200" dirty="0" smtClean="0"/>
              <a:t>Test 2: FR1 TDD    40MHz&amp;30kHz</a:t>
            </a:r>
            <a:r>
              <a:rPr lang="en-GB" sz="1200" dirty="0"/>
              <a:t>, </a:t>
            </a:r>
            <a:r>
              <a:rPr lang="en-GB" sz="1200" dirty="0" smtClean="0"/>
              <a:t>  2*2</a:t>
            </a:r>
            <a:r>
              <a:rPr lang="en-GB" sz="1200" dirty="0"/>
              <a:t>, 2*4</a:t>
            </a:r>
            <a:endParaRPr lang="en-GB" sz="1200" dirty="0" smtClean="0"/>
          </a:p>
          <a:p>
            <a:pPr lvl="1" algn="just"/>
            <a:r>
              <a:rPr lang="en-GB" sz="1200" dirty="0" smtClean="0"/>
              <a:t>Test 3: FR2 100MHz&amp; 120kHz, 2*2</a:t>
            </a:r>
          </a:p>
          <a:p>
            <a:pPr algn="just"/>
            <a:r>
              <a:rPr lang="en-GB" sz="1200" dirty="0" smtClean="0"/>
              <a:t>Wideband fading CQI </a:t>
            </a:r>
            <a:r>
              <a:rPr lang="en-GB" sz="1200" dirty="0"/>
              <a:t>test cases</a:t>
            </a:r>
          </a:p>
          <a:p>
            <a:pPr lvl="1" algn="just"/>
            <a:r>
              <a:rPr lang="en-GB" sz="1200" dirty="0"/>
              <a:t>Test 1: FR1 FDD   10MHz &amp;15kHz ,  2*2, 2*4</a:t>
            </a:r>
          </a:p>
          <a:p>
            <a:pPr lvl="1" algn="just"/>
            <a:r>
              <a:rPr lang="en-GB" sz="1200" dirty="0"/>
              <a:t>Test 2: FR1 TDD    40MHz&amp;30kHz,   2*2, 2*4</a:t>
            </a:r>
          </a:p>
          <a:p>
            <a:pPr lvl="1" algn="just"/>
            <a:r>
              <a:rPr lang="en-GB" sz="1200" dirty="0"/>
              <a:t>Test 3: FR2 100MHz&amp; 120kHz, 2*2</a:t>
            </a:r>
          </a:p>
          <a:p>
            <a:pPr algn="just"/>
            <a:r>
              <a:rPr lang="en-GB" sz="1200" dirty="0" smtClean="0"/>
              <a:t>Wideband PMI test cases</a:t>
            </a:r>
          </a:p>
          <a:p>
            <a:pPr lvl="1" algn="just"/>
            <a:r>
              <a:rPr lang="en-GB" sz="1200" dirty="0"/>
              <a:t>Test 1: FR1 FDD   10MHz &amp;15kHz ,  </a:t>
            </a:r>
            <a:r>
              <a:rPr lang="en-GB" sz="1200" dirty="0" smtClean="0"/>
              <a:t>8*2</a:t>
            </a:r>
            <a:r>
              <a:rPr lang="en-GB" sz="1200" dirty="0"/>
              <a:t>, </a:t>
            </a:r>
            <a:r>
              <a:rPr lang="en-GB" sz="1200" dirty="0" smtClean="0"/>
              <a:t>8*4</a:t>
            </a:r>
            <a:endParaRPr lang="en-GB" sz="1200" dirty="0"/>
          </a:p>
          <a:p>
            <a:pPr lvl="1" algn="just"/>
            <a:r>
              <a:rPr lang="en-GB" sz="1200" dirty="0"/>
              <a:t>Test 2: FR1 TDD    40MHz&amp;30kHz,   </a:t>
            </a:r>
            <a:r>
              <a:rPr lang="en-GB" sz="1200" dirty="0" smtClean="0"/>
              <a:t>8*2</a:t>
            </a:r>
            <a:r>
              <a:rPr lang="en-GB" sz="1200" dirty="0"/>
              <a:t>, </a:t>
            </a:r>
            <a:r>
              <a:rPr lang="en-GB" sz="1200" dirty="0" smtClean="0"/>
              <a:t>8*4</a:t>
            </a:r>
            <a:endParaRPr lang="en-GB" sz="1200" dirty="0"/>
          </a:p>
          <a:p>
            <a:pPr lvl="1" algn="just"/>
            <a:r>
              <a:rPr lang="en-GB" sz="1200" dirty="0"/>
              <a:t>Test 3: FR2 </a:t>
            </a:r>
            <a:r>
              <a:rPr lang="en-GB" sz="1200" dirty="0" smtClean="0"/>
              <a:t>           100MHz</a:t>
            </a:r>
            <a:r>
              <a:rPr lang="en-GB" sz="1200" dirty="0"/>
              <a:t>&amp; 120kHz, 2*2</a:t>
            </a:r>
          </a:p>
          <a:p>
            <a:pPr algn="just"/>
            <a:r>
              <a:rPr lang="en-GB" sz="1200" dirty="0" smtClean="0"/>
              <a:t>4Tx PMI </a:t>
            </a:r>
            <a:r>
              <a:rPr lang="en-GB" sz="1200" dirty="0"/>
              <a:t>test </a:t>
            </a:r>
            <a:r>
              <a:rPr lang="en-GB" sz="1200" dirty="0" smtClean="0"/>
              <a:t>cases  (FFS for wideband or sub-band)</a:t>
            </a:r>
            <a:endParaRPr lang="en-GB" sz="1200" dirty="0"/>
          </a:p>
          <a:p>
            <a:pPr lvl="1" algn="just"/>
            <a:r>
              <a:rPr lang="en-GB" sz="1200" dirty="0"/>
              <a:t>Test 1: FR1 FDD   10MHz &amp;15kHz ,  </a:t>
            </a:r>
            <a:r>
              <a:rPr lang="en-GB" sz="1200" dirty="0" smtClean="0"/>
              <a:t>4*2</a:t>
            </a:r>
            <a:r>
              <a:rPr lang="en-GB" sz="1200" dirty="0"/>
              <a:t>, </a:t>
            </a:r>
            <a:r>
              <a:rPr lang="en-GB" sz="1200" dirty="0" smtClean="0"/>
              <a:t>4*4</a:t>
            </a:r>
            <a:endParaRPr lang="en-GB" sz="1200" dirty="0"/>
          </a:p>
          <a:p>
            <a:pPr lvl="1" algn="just"/>
            <a:r>
              <a:rPr lang="en-GB" sz="1200" dirty="0"/>
              <a:t>Test 2: FR1 TDD    40MHz&amp;30kHz,   </a:t>
            </a:r>
            <a:r>
              <a:rPr lang="en-GB" sz="1200" dirty="0" smtClean="0"/>
              <a:t>4*2</a:t>
            </a:r>
            <a:r>
              <a:rPr lang="en-GB" sz="1200" dirty="0"/>
              <a:t>, </a:t>
            </a:r>
            <a:r>
              <a:rPr lang="en-GB" sz="1200" dirty="0" smtClean="0"/>
              <a:t>4*4</a:t>
            </a:r>
            <a:endParaRPr lang="en-GB" sz="1200" dirty="0"/>
          </a:p>
          <a:p>
            <a:pPr algn="just"/>
            <a:r>
              <a:rPr lang="en-GB" sz="1200" strike="sngStrike" dirty="0" smtClean="0">
                <a:solidFill>
                  <a:srgbClr val="FF0000"/>
                </a:solidFill>
              </a:rPr>
              <a:t>Sub-band CQI test cases (2</a:t>
            </a:r>
            <a:r>
              <a:rPr lang="en-GB" sz="1200" strike="sngStrike" baseline="30000" dirty="0" smtClean="0">
                <a:solidFill>
                  <a:srgbClr val="FF0000"/>
                </a:solidFill>
              </a:rPr>
              <a:t>nd</a:t>
            </a:r>
            <a:r>
              <a:rPr lang="en-GB" sz="1200" strike="sngStrike" dirty="0" smtClean="0">
                <a:solidFill>
                  <a:srgbClr val="FF0000"/>
                </a:solidFill>
              </a:rPr>
              <a:t> priority)</a:t>
            </a:r>
          </a:p>
          <a:p>
            <a:pPr lvl="1" algn="just"/>
            <a:r>
              <a:rPr lang="en-GB" sz="1200" strike="sngStrike" dirty="0">
                <a:solidFill>
                  <a:srgbClr val="FF0000"/>
                </a:solidFill>
              </a:rPr>
              <a:t>Test 1: FR1 </a:t>
            </a:r>
            <a:r>
              <a:rPr lang="en-GB" sz="1200" strike="sngStrike" dirty="0" smtClean="0">
                <a:solidFill>
                  <a:srgbClr val="FF0000"/>
                </a:solidFill>
              </a:rPr>
              <a:t>FDD  10MHz&amp;15kHz, 2*2,2*4</a:t>
            </a:r>
            <a:endParaRPr lang="en-GB" sz="1200" strike="sngStrike" dirty="0">
              <a:solidFill>
                <a:srgbClr val="FF0000"/>
              </a:solidFill>
            </a:endParaRPr>
          </a:p>
          <a:p>
            <a:pPr lvl="1" algn="just"/>
            <a:r>
              <a:rPr lang="en-GB" sz="1200" strike="sngStrike" dirty="0">
                <a:solidFill>
                  <a:srgbClr val="FF0000"/>
                </a:solidFill>
              </a:rPr>
              <a:t>Test 2: FR1 </a:t>
            </a:r>
            <a:r>
              <a:rPr lang="en-GB" sz="1200" strike="sngStrike" dirty="0" smtClean="0">
                <a:solidFill>
                  <a:srgbClr val="FF0000"/>
                </a:solidFill>
              </a:rPr>
              <a:t>TDD   40MHz&amp;30kHz, 2*2,2*4</a:t>
            </a:r>
            <a:endParaRPr lang="en-GB" sz="1200" strike="sngStrike" dirty="0">
              <a:solidFill>
                <a:srgbClr val="FF0000"/>
              </a:solidFill>
            </a:endParaRPr>
          </a:p>
          <a:p>
            <a:pPr algn="just"/>
            <a:r>
              <a:rPr lang="en-GB" sz="1200" dirty="0" smtClean="0"/>
              <a:t>RI test</a:t>
            </a:r>
          </a:p>
          <a:p>
            <a:pPr lvl="1" algn="just"/>
            <a:r>
              <a:rPr lang="en-GB" sz="1200" dirty="0"/>
              <a:t>Test 1: FR1 FDD   10MHz&amp;15kHz, </a:t>
            </a:r>
            <a:r>
              <a:rPr lang="en-GB" sz="1200" dirty="0" smtClean="0"/>
              <a:t>2*2,4*4 </a:t>
            </a:r>
            <a:endParaRPr lang="en-GB" sz="1200" dirty="0"/>
          </a:p>
          <a:p>
            <a:pPr lvl="1" algn="just"/>
            <a:r>
              <a:rPr lang="en-GB" sz="1200" dirty="0"/>
              <a:t>Test 2: FR1 TDD   </a:t>
            </a:r>
            <a:r>
              <a:rPr lang="en-GB" sz="1200" dirty="0" smtClean="0"/>
              <a:t>40MHz&amp;30kHz</a:t>
            </a:r>
            <a:r>
              <a:rPr lang="en-GB" sz="1200" dirty="0"/>
              <a:t>, </a:t>
            </a:r>
            <a:r>
              <a:rPr lang="en-GB" sz="1200" dirty="0" smtClean="0"/>
              <a:t>2*2,  4*4</a:t>
            </a:r>
            <a:endParaRPr lang="en-GB" sz="1200" dirty="0"/>
          </a:p>
          <a:p>
            <a:pPr lvl="1" algn="just"/>
            <a:r>
              <a:rPr lang="en-GB" sz="1200" dirty="0"/>
              <a:t>Test 3: FR2  </a:t>
            </a:r>
            <a:r>
              <a:rPr lang="en-GB" sz="1200" dirty="0" smtClean="0"/>
              <a:t>100MHz&amp;120kHz</a:t>
            </a:r>
            <a:r>
              <a:rPr lang="en-GB" sz="1200" dirty="0"/>
              <a:t>, </a:t>
            </a:r>
            <a:r>
              <a:rPr lang="en-GB" sz="1200" dirty="0" smtClean="0"/>
              <a:t>2*2</a:t>
            </a:r>
            <a:endParaRPr lang="en-GB" sz="1200" dirty="0"/>
          </a:p>
          <a:p>
            <a:pPr lvl="1" algn="just"/>
            <a:endParaRPr lang="en-GB" sz="1200" dirty="0"/>
          </a:p>
          <a:p>
            <a:pPr lvl="1" algn="just"/>
            <a:endParaRPr lang="en-GB" sz="1200" dirty="0"/>
          </a:p>
          <a:p>
            <a:pPr lvl="1" algn="just"/>
            <a:endParaRPr lang="en-GB" sz="1200" dirty="0"/>
          </a:p>
          <a:p>
            <a:pPr lvl="1" algn="just"/>
            <a:endParaRPr lang="en-GB" sz="800" dirty="0" smtClean="0"/>
          </a:p>
          <a:p>
            <a:pPr lvl="2" algn="just"/>
            <a:endParaRPr lang="en-GB" sz="1200" dirty="0" smtClean="0"/>
          </a:p>
          <a:p>
            <a:pPr marL="0" indent="0" algn="just">
              <a:buNone/>
            </a:pPr>
            <a:endParaRPr lang="en-GB" sz="16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7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0800434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33400" y="20472"/>
            <a:ext cx="8229600" cy="563562"/>
          </a:xfrm>
        </p:spPr>
        <p:txBody>
          <a:bodyPr/>
          <a:lstStyle/>
          <a:p>
            <a:r>
              <a:rPr lang="en-US" sz="2000" dirty="0" smtClean="0"/>
              <a:t>Initial Simulation assumption for Static CQI (information)</a:t>
            </a:r>
            <a:endParaRPr lang="en-US" sz="200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8</a:t>
            </a:fld>
            <a:endParaRPr lang="en-US" altLang="zh-CN"/>
          </a:p>
        </p:txBody>
      </p:sp>
      <p:graphicFrame>
        <p:nvGraphicFramePr>
          <p:cNvPr id="10" name="对象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53143821"/>
              </p:ext>
            </p:extLst>
          </p:nvPr>
        </p:nvGraphicFramePr>
        <p:xfrm>
          <a:off x="4264818" y="2819400"/>
          <a:ext cx="614363" cy="29580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40" name="公式" r:id="rId3" imgW="939800" imgH="457200" progId="Equation.3">
                  <p:embed/>
                </p:oleObj>
              </mc:Choice>
              <mc:Fallback>
                <p:oleObj name="公式" r:id="rId3" imgW="939800" imgH="457200" progId="Equation.3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64818" y="2819400"/>
                        <a:ext cx="614363" cy="295804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对象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18093280"/>
              </p:ext>
            </p:extLst>
          </p:nvPr>
        </p:nvGraphicFramePr>
        <p:xfrm>
          <a:off x="4224337" y="3276600"/>
          <a:ext cx="695325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41" name="Equation" r:id="rId5" imgW="1206500" imgH="457200" progId="Equation.DSMT4">
                  <p:embed/>
                </p:oleObj>
              </mc:Choice>
              <mc:Fallback>
                <p:oleObj name="Equation" r:id="rId5" imgW="1206500" imgH="457200" progId="Equation.DSMT4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24337" y="3276600"/>
                        <a:ext cx="695325" cy="304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15" name="对象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9558945"/>
              </p:ext>
            </p:extLst>
          </p:nvPr>
        </p:nvGraphicFramePr>
        <p:xfrm>
          <a:off x="5943600" y="2819400"/>
          <a:ext cx="614363" cy="295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42" name="公式" r:id="rId7" imgW="939800" imgH="457200" progId="Equation.3">
                  <p:embed/>
                </p:oleObj>
              </mc:Choice>
              <mc:Fallback>
                <p:oleObj name="公式" r:id="rId7" imgW="939800" imgH="457200" progId="Equation.3">
                  <p:embed/>
                  <p:pic>
                    <p:nvPicPr>
                      <p:cNvPr id="0" name="对象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943600" y="2819400"/>
                        <a:ext cx="614363" cy="2952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对象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36388171"/>
              </p:ext>
            </p:extLst>
          </p:nvPr>
        </p:nvGraphicFramePr>
        <p:xfrm>
          <a:off x="5943600" y="3276600"/>
          <a:ext cx="695325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43" name="Equation" r:id="rId8" imgW="1206500" imgH="457200" progId="Equation.DSMT4">
                  <p:embed/>
                </p:oleObj>
              </mc:Choice>
              <mc:Fallback>
                <p:oleObj name="Equation" r:id="rId8" imgW="1206500" imgH="457200" progId="Equation.DSMT4">
                  <p:embed/>
                  <p:pic>
                    <p:nvPicPr>
                      <p:cNvPr id="0" name="对象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943600" y="3276600"/>
                        <a:ext cx="695325" cy="304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对象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80962349"/>
              </p:ext>
            </p:extLst>
          </p:nvPr>
        </p:nvGraphicFramePr>
        <p:xfrm>
          <a:off x="7467600" y="3276600"/>
          <a:ext cx="614363" cy="295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44" name="公式" r:id="rId9" imgW="939800" imgH="457200" progId="Equation.3">
                  <p:embed/>
                </p:oleObj>
              </mc:Choice>
              <mc:Fallback>
                <p:oleObj name="公式" r:id="rId9" imgW="939800" imgH="457200" progId="Equation.3">
                  <p:embed/>
                  <p:pic>
                    <p:nvPicPr>
                      <p:cNvPr id="0" name="对象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467600" y="3276600"/>
                        <a:ext cx="614363" cy="2952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67699456"/>
              </p:ext>
            </p:extLst>
          </p:nvPr>
        </p:nvGraphicFramePr>
        <p:xfrm>
          <a:off x="1676400" y="510550"/>
          <a:ext cx="7162800" cy="7032067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971659"/>
                <a:gridCol w="782327"/>
                <a:gridCol w="1598773"/>
                <a:gridCol w="1350996"/>
                <a:gridCol w="1459045"/>
              </a:tblGrid>
              <a:tr h="229344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00" kern="100" dirty="0">
                          <a:effectLst/>
                        </a:rPr>
                        <a:t>Parameter</a:t>
                      </a:r>
                      <a:endParaRPr lang="en-US" sz="10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59034" marR="59034" marT="8199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Unit</a:t>
                      </a:r>
                      <a:endParaRPr lang="en-US" sz="10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59034" marR="59034" marT="8199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Static CQI test (FR1 FDD)</a:t>
                      </a:r>
                      <a:endParaRPr lang="en-US" sz="10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59034" marR="59034" marT="8199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100">
                          <a:effectLst/>
                        </a:rPr>
                        <a:t>Static CQI test (FR1 TDD)</a:t>
                      </a:r>
                      <a:endParaRPr lang="en-US" sz="10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59034" marR="59034" marT="8199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Static CQI test (FR2)</a:t>
                      </a:r>
                      <a:endParaRPr lang="en-US" sz="10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59034" marR="59034" marT="8199" marB="0" anchor="ctr"/>
                </a:tc>
              </a:tr>
              <a:tr h="123201">
                <a:tc gridSpan="5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System parameter</a:t>
                      </a:r>
                      <a:endParaRPr lang="en-US" sz="10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59034" marR="59034" marT="8199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36546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Bandwidth/SCS</a:t>
                      </a:r>
                      <a:endParaRPr lang="en-US" sz="10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59034" marR="59034" marT="8199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MHz/kHz</a:t>
                      </a:r>
                      <a:endParaRPr lang="en-US" sz="10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59034" marR="59034" marT="8199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</a:rPr>
                        <a:t>10MHz /15kHz</a:t>
                      </a:r>
                      <a:endParaRPr lang="en-US" sz="10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59034" marR="59034" marT="8199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100">
                          <a:effectLst/>
                        </a:rPr>
                        <a:t>40MHz/30kHz</a:t>
                      </a:r>
                      <a:endParaRPr lang="en-US" sz="10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59034" marR="59034" marT="8199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100MHz/120kHz</a:t>
                      </a:r>
                      <a:endParaRPr lang="en-US" sz="10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59034" marR="59034" marT="8199" marB="0" anchor="ctr"/>
                </a:tc>
              </a:tr>
              <a:tr h="229344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Transmission Scheme</a:t>
                      </a:r>
                      <a:endParaRPr lang="en-US" sz="10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59034" marR="59034" marT="8199" marB="0" anchor="ctr"/>
                </a:tc>
                <a:tc>
                  <a:txBody>
                    <a:bodyPr/>
                    <a:lstStyle/>
                    <a:p>
                      <a:endParaRPr lang="en-US" sz="1000" kern="100">
                        <a:effectLst/>
                        <a:latin typeface="Calibri"/>
                      </a:endParaRPr>
                    </a:p>
                  </a:txBody>
                  <a:tcPr marL="59034" marR="59034" marT="8199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1</a:t>
                      </a:r>
                      <a:endParaRPr lang="en-US" sz="10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59034" marR="59034" marT="8199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100">
                          <a:effectLst/>
                        </a:rPr>
                        <a:t>1</a:t>
                      </a:r>
                      <a:endParaRPr lang="en-US" sz="10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59034" marR="59034" marT="8199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1</a:t>
                      </a:r>
                      <a:endParaRPr lang="en-US" sz="10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59034" marR="59034" marT="8199" marB="0" anchor="ctr"/>
                </a:tc>
              </a:tr>
              <a:tr h="229344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Duplex Mode</a:t>
                      </a:r>
                      <a:endParaRPr lang="en-US" sz="10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59034" marR="59034" marT="8199" marB="0" anchor="ctr"/>
                </a:tc>
                <a:tc>
                  <a:txBody>
                    <a:bodyPr/>
                    <a:lstStyle/>
                    <a:p>
                      <a:endParaRPr lang="en-US" sz="1000" kern="100">
                        <a:effectLst/>
                        <a:latin typeface="Calibri"/>
                      </a:endParaRPr>
                    </a:p>
                  </a:txBody>
                  <a:tcPr marL="59034" marR="59034" marT="8199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FDD</a:t>
                      </a:r>
                      <a:endParaRPr lang="en-US" sz="10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59034" marR="59034" marT="8199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100">
                          <a:effectLst/>
                        </a:rPr>
                        <a:t>TDD</a:t>
                      </a:r>
                      <a:endParaRPr lang="en-US" sz="10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59034" marR="59034" marT="8199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TDD</a:t>
                      </a:r>
                      <a:endParaRPr lang="en-US" sz="10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59034" marR="59034" marT="8199" marB="0" anchor="ctr"/>
                </a:tc>
              </a:tr>
              <a:tr h="229344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DLUL configuration</a:t>
                      </a:r>
                      <a:endParaRPr lang="en-US" sz="10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59034" marR="59034" marT="8199" marB="0" anchor="ctr"/>
                </a:tc>
                <a:tc>
                  <a:txBody>
                    <a:bodyPr/>
                    <a:lstStyle/>
                    <a:p>
                      <a:endParaRPr lang="en-US" sz="1000" kern="100">
                        <a:effectLst/>
                        <a:latin typeface="Calibri"/>
                      </a:endParaRPr>
                    </a:p>
                  </a:txBody>
                  <a:tcPr marL="59034" marR="59034" marT="8199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N.A</a:t>
                      </a:r>
                      <a:endParaRPr lang="en-US" sz="10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59034" marR="59034" marT="8199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100">
                          <a:effectLst/>
                        </a:rPr>
                        <a:t>FFS</a:t>
                      </a:r>
                      <a:endParaRPr lang="en-US" sz="10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59034" marR="59034" marT="8199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100">
                          <a:effectLst/>
                        </a:rPr>
                        <a:t>FFS</a:t>
                      </a:r>
                      <a:endParaRPr lang="en-US" sz="10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59034" marR="59034" marT="8199" marB="0" anchor="ctr"/>
                </a:tc>
              </a:tr>
              <a:tr h="229344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Propagation channel</a:t>
                      </a:r>
                      <a:endParaRPr lang="en-US" sz="10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59034" marR="59034" marT="8199" marB="0" anchor="ctr"/>
                </a:tc>
                <a:tc>
                  <a:txBody>
                    <a:bodyPr/>
                    <a:lstStyle/>
                    <a:p>
                      <a:endParaRPr lang="en-US" sz="1000" kern="100">
                        <a:effectLst/>
                        <a:latin typeface="Calibri"/>
                      </a:endParaRPr>
                    </a:p>
                  </a:txBody>
                  <a:tcPr marL="59034" marR="59034" marT="8199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AWGN</a:t>
                      </a:r>
                      <a:endParaRPr lang="en-US" sz="10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59034" marR="59034" marT="8199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100">
                          <a:effectLst/>
                        </a:rPr>
                        <a:t>AWGN</a:t>
                      </a:r>
                      <a:endParaRPr lang="en-US" sz="10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59034" marR="59034" marT="8199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AWGN</a:t>
                      </a:r>
                      <a:endParaRPr lang="en-US" sz="10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59034" marR="59034" marT="8199" marB="0" anchor="ctr"/>
                </a:tc>
              </a:tr>
              <a:tr h="1508457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Correlation and antenna configuration</a:t>
                      </a:r>
                      <a:endParaRPr lang="en-US" sz="10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59034" marR="59034" marT="8199" marB="0" anchor="ctr"/>
                </a:tc>
                <a:tc>
                  <a:txBody>
                    <a:bodyPr/>
                    <a:lstStyle/>
                    <a:p>
                      <a:endParaRPr lang="en-US" sz="1000" kern="100">
                        <a:effectLst/>
                        <a:latin typeface="Calibri"/>
                      </a:endParaRPr>
                    </a:p>
                  </a:txBody>
                  <a:tcPr marL="59034" marR="59034" marT="8199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 kern="100" dirty="0">
                          <a:effectLst/>
                        </a:rPr>
                        <a:t>2Rx 2*2 </a:t>
                      </a:r>
                      <a:r>
                        <a:rPr lang="en-GB" sz="1000" kern="100" dirty="0" smtClean="0">
                          <a:effectLst/>
                        </a:rPr>
                        <a:t>with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 kern="100" dirty="0" smtClean="0">
                          <a:effectLst/>
                        </a:rPr>
                        <a:t>[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en-GB" sz="1000" kern="100" dirty="0" smtClean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en-GB" sz="1000" kern="100" dirty="0" smtClean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en-GB" sz="1000" kern="100" dirty="0" smtClean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 kern="100" dirty="0" smtClean="0">
                          <a:effectLst/>
                        </a:rPr>
                        <a:t>]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en-GB" sz="1000" kern="100" dirty="0" smtClean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 kern="100" dirty="0" smtClean="0">
                          <a:effectLst/>
                        </a:rPr>
                        <a:t>4Rx</a:t>
                      </a:r>
                      <a:r>
                        <a:rPr lang="en-GB" sz="1000" kern="100" dirty="0">
                          <a:effectLst/>
                        </a:rPr>
                        <a:t>: 2*4 </a:t>
                      </a:r>
                      <a:r>
                        <a:rPr lang="en-GB" sz="1000" kern="100" dirty="0" smtClean="0">
                          <a:effectLst/>
                        </a:rPr>
                        <a:t>with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 kern="100" dirty="0" smtClean="0">
                          <a:effectLst/>
                        </a:rPr>
                        <a:t>[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en-GB" sz="1000" kern="100" dirty="0" smtClean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en-GB" sz="1000" kern="100" dirty="0" smtClean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 kern="100" dirty="0" smtClean="0">
                          <a:effectLst/>
                        </a:rPr>
                        <a:t>]</a:t>
                      </a:r>
                      <a:endParaRPr lang="en-US" sz="1000" kern="100" dirty="0">
                        <a:effectLst/>
                      </a:endParaRPr>
                    </a:p>
                  </a:txBody>
                  <a:tcPr marL="59034" marR="59034" marT="8199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 kern="100" dirty="0">
                          <a:effectLst/>
                        </a:rPr>
                        <a:t>2Rx 2*2 with </a:t>
                      </a:r>
                      <a:r>
                        <a:rPr lang="en-GB" sz="1000" kern="100" dirty="0" smtClean="0">
                          <a:effectLst/>
                        </a:rPr>
                        <a:t>[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en-GB" sz="1000" kern="100" dirty="0" smtClean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en-GB" sz="1000" kern="100" dirty="0" smtClean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en-GB" sz="1000" kern="100" dirty="0" smtClean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en-GB" sz="1000" kern="100" dirty="0" smtClean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 kern="100" dirty="0" smtClean="0">
                          <a:effectLst/>
                        </a:rPr>
                        <a:t> </a:t>
                      </a:r>
                      <a:r>
                        <a:rPr lang="en-GB" sz="1000" kern="100" dirty="0">
                          <a:effectLst/>
                        </a:rPr>
                        <a:t>] </a:t>
                      </a:r>
                      <a:endParaRPr lang="en-US" sz="1000" kern="100" dirty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 kern="100" dirty="0">
                          <a:effectLst/>
                        </a:rPr>
                        <a:t>4Rx: 2*4 with</a:t>
                      </a:r>
                      <a:endParaRPr lang="en-US" sz="1000" kern="100" dirty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 kern="100" dirty="0">
                          <a:effectLst/>
                        </a:rPr>
                        <a:t>[ </a:t>
                      </a:r>
                      <a:endParaRPr lang="en-GB" sz="1000" kern="100" dirty="0" smtClean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en-GB" sz="1000" kern="100" dirty="0" smtClean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en-GB" sz="1000" kern="100" dirty="0" smtClean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en-GB" sz="1000" kern="100" dirty="0" smtClean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 kern="100" dirty="0" smtClean="0">
                          <a:effectLst/>
                        </a:rPr>
                        <a:t>]</a:t>
                      </a:r>
                      <a:endParaRPr lang="en-US" sz="1000" kern="100" dirty="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59034" marR="59034" marT="8199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 kern="100" dirty="0">
                          <a:effectLst/>
                        </a:rPr>
                        <a:t>2Rx 2*2 with FFS</a:t>
                      </a:r>
                      <a:endParaRPr lang="en-US" sz="1000" kern="100" dirty="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59034" marR="59034" marT="8199" marB="0" anchor="ctr"/>
                </a:tc>
              </a:tr>
              <a:tr h="123201">
                <a:tc gridSpan="5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CSI-RS resource setting (periodic)</a:t>
                      </a:r>
                      <a:endParaRPr lang="en-US" sz="10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59034" marR="59034" marT="8199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29344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resourceConfigType</a:t>
                      </a:r>
                      <a:endParaRPr lang="en-US" sz="10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59034" marR="59034" marT="8199" marB="0" anchor="ctr"/>
                </a:tc>
                <a:tc>
                  <a:txBody>
                    <a:bodyPr/>
                    <a:lstStyle/>
                    <a:p>
                      <a:endParaRPr lang="en-US" sz="1000" kern="100">
                        <a:effectLst/>
                        <a:latin typeface="Calibri"/>
                      </a:endParaRPr>
                    </a:p>
                  </a:txBody>
                  <a:tcPr marL="59034" marR="59034" marT="8199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Periodic</a:t>
                      </a:r>
                      <a:endParaRPr lang="en-US" sz="10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59034" marR="59034" marT="8199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Periodic</a:t>
                      </a:r>
                      <a:endParaRPr lang="en-US" sz="10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59034" marR="59034" marT="8199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Periodic</a:t>
                      </a:r>
                      <a:endParaRPr lang="en-US" sz="10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59034" marR="59034" marT="8199" marB="0" anchor="ctr"/>
                </a:tc>
              </a:tr>
              <a:tr h="23863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CSI-RS/CSI-IM periodicity and slot offset</a:t>
                      </a:r>
                      <a:endParaRPr lang="en-US" sz="10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59034" marR="59034" marT="8199" marB="0" anchor="ctr"/>
                </a:tc>
                <a:tc>
                  <a:txBody>
                    <a:bodyPr/>
                    <a:lstStyle/>
                    <a:p>
                      <a:endParaRPr lang="en-US" sz="1000" kern="100">
                        <a:effectLst/>
                        <a:latin typeface="Calibri"/>
                      </a:endParaRPr>
                    </a:p>
                  </a:txBody>
                  <a:tcPr marL="59034" marR="59034" marT="8199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[5/0]</a:t>
                      </a:r>
                      <a:endParaRPr lang="en-US" sz="10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59034" marR="59034" marT="8199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100">
                          <a:effectLst/>
                        </a:rPr>
                        <a:t>[5/0]</a:t>
                      </a:r>
                      <a:endParaRPr lang="en-US" sz="10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59034" marR="59034" marT="8199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[5/0]</a:t>
                      </a:r>
                      <a:endParaRPr lang="en-US" sz="10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59034" marR="59034" marT="8199" marB="0" anchor="ctr"/>
                </a:tc>
              </a:tr>
              <a:tr h="23863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NZP CSI-RS ports</a:t>
                      </a:r>
                      <a:endParaRPr lang="en-US" sz="10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59034" marR="59034" marT="8199" marB="0" anchor="ctr"/>
                </a:tc>
                <a:tc>
                  <a:txBody>
                    <a:bodyPr/>
                    <a:lstStyle/>
                    <a:p>
                      <a:endParaRPr lang="en-US" sz="1000" kern="100">
                        <a:effectLst/>
                        <a:latin typeface="Calibri"/>
                      </a:endParaRPr>
                    </a:p>
                  </a:txBody>
                  <a:tcPr marL="59034" marR="59034" marT="8199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2</a:t>
                      </a:r>
                      <a:endParaRPr lang="en-US" sz="1000" kern="100">
                        <a:effectLst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port {3000,3001}</a:t>
                      </a:r>
                      <a:endParaRPr lang="en-US" sz="10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59034" marR="59034" marT="8199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2</a:t>
                      </a:r>
                      <a:endParaRPr lang="en-US" sz="1000" kern="100">
                        <a:effectLst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port {3000,3001}</a:t>
                      </a:r>
                      <a:endParaRPr lang="en-US" sz="10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59034" marR="59034" marT="8199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2</a:t>
                      </a:r>
                      <a:endParaRPr lang="en-US" sz="1000" kern="100">
                        <a:effectLst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port {3000,3001}</a:t>
                      </a:r>
                      <a:endParaRPr lang="en-US" sz="10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59034" marR="59034" marT="8199" marB="0" anchor="ctr"/>
                </a:tc>
              </a:tr>
              <a:tr h="355095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NZP CSI-RS configuration</a:t>
                      </a:r>
                      <a:endParaRPr lang="en-US" sz="1000" kern="100">
                        <a:effectLst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CDM type/CSIRS resource mapping/CSI-RS-Density</a:t>
                      </a:r>
                      <a:endParaRPr lang="en-US" sz="10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59034" marR="59034" marT="8199" marB="0" anchor="ctr"/>
                </a:tc>
                <a:tc>
                  <a:txBody>
                    <a:bodyPr/>
                    <a:lstStyle/>
                    <a:p>
                      <a:endParaRPr lang="en-US" sz="1000" kern="100">
                        <a:effectLst/>
                        <a:latin typeface="Calibri"/>
                      </a:endParaRPr>
                    </a:p>
                  </a:txBody>
                  <a:tcPr marL="59034" marR="59034" marT="8199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[FD-CDM2/density 1]</a:t>
                      </a:r>
                      <a:endParaRPr lang="en-US" sz="10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59034" marR="59034" marT="8199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[FD-CDM2/density 1]</a:t>
                      </a:r>
                      <a:endParaRPr lang="en-US" sz="10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59034" marR="59034" marT="8199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[FD-CDM2/density 1]</a:t>
                      </a:r>
                      <a:endParaRPr lang="en-US" sz="10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59034" marR="59034" marT="8199" marB="0" anchor="ctr"/>
                </a:tc>
              </a:tr>
              <a:tr h="229344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CSI-IM configuration</a:t>
                      </a:r>
                      <a:endParaRPr lang="en-US" sz="10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59034" marR="59034" marT="8199" marB="0" anchor="ctr"/>
                </a:tc>
                <a:tc>
                  <a:txBody>
                    <a:bodyPr/>
                    <a:lstStyle/>
                    <a:p>
                      <a:endParaRPr lang="en-US" sz="1000" kern="100">
                        <a:effectLst/>
                        <a:latin typeface="Calibri"/>
                      </a:endParaRPr>
                    </a:p>
                  </a:txBody>
                  <a:tcPr marL="59034" marR="59034" marT="8199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FFS</a:t>
                      </a:r>
                      <a:endParaRPr lang="en-US" sz="10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59034" marR="59034" marT="8199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100">
                          <a:effectLst/>
                        </a:rPr>
                        <a:t>FFS</a:t>
                      </a:r>
                      <a:endParaRPr lang="en-US" sz="10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59034" marR="59034" marT="8199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FFS</a:t>
                      </a:r>
                      <a:endParaRPr lang="en-US" sz="10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59034" marR="59034" marT="8199" marB="0" anchor="ctr"/>
                </a:tc>
              </a:tr>
              <a:tr h="123201">
                <a:tc gridSpan="5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CSI report setting (periodic)</a:t>
                      </a:r>
                      <a:endParaRPr lang="en-US" sz="10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59034" marR="59034" marT="8199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29344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reportConfigType</a:t>
                      </a:r>
                      <a:endParaRPr lang="en-US" sz="10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59034" marR="59034" marT="8199" marB="0" anchor="ctr"/>
                </a:tc>
                <a:tc>
                  <a:txBody>
                    <a:bodyPr/>
                    <a:lstStyle/>
                    <a:p>
                      <a:endParaRPr lang="en-US" sz="1000" kern="100">
                        <a:effectLst/>
                        <a:latin typeface="Calibri"/>
                      </a:endParaRPr>
                    </a:p>
                  </a:txBody>
                  <a:tcPr marL="59034" marR="59034" marT="8199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periodic</a:t>
                      </a:r>
                      <a:endParaRPr lang="en-US" sz="10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59034" marR="59034" marT="8199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periodic</a:t>
                      </a:r>
                      <a:endParaRPr lang="en-US" sz="10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59034" marR="59034" marT="8199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periodic</a:t>
                      </a:r>
                      <a:endParaRPr lang="en-US" sz="10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59034" marR="59034" marT="8199" marB="0"/>
                </a:tc>
              </a:tr>
              <a:tr h="236546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Reporting periodicity and   slot offset</a:t>
                      </a:r>
                      <a:endParaRPr lang="en-US" sz="10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59034" marR="59034" marT="8199" marB="0" anchor="ctr"/>
                </a:tc>
                <a:tc>
                  <a:txBody>
                    <a:bodyPr/>
                    <a:lstStyle/>
                    <a:p>
                      <a:endParaRPr lang="en-US" sz="1000" kern="100">
                        <a:effectLst/>
                        <a:latin typeface="Calibri"/>
                      </a:endParaRPr>
                    </a:p>
                  </a:txBody>
                  <a:tcPr marL="59034" marR="59034" marT="8199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FFS</a:t>
                      </a:r>
                      <a:endParaRPr lang="en-US" sz="10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59034" marR="59034" marT="8199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FFS</a:t>
                      </a:r>
                      <a:endParaRPr lang="en-US" sz="10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59034" marR="59034" marT="8199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FFS</a:t>
                      </a:r>
                      <a:endParaRPr lang="en-US" sz="10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59034" marR="59034" marT="8199" marB="0" anchor="ctr"/>
                </a:tc>
              </a:tr>
              <a:tr h="229344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Codebook Restriction</a:t>
                      </a:r>
                      <a:endParaRPr lang="en-US" sz="10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59034" marR="59034" marT="8199" marB="0" anchor="ctr"/>
                </a:tc>
                <a:tc>
                  <a:txBody>
                    <a:bodyPr/>
                    <a:lstStyle/>
                    <a:p>
                      <a:endParaRPr lang="en-US" sz="1000" kern="100">
                        <a:effectLst/>
                        <a:latin typeface="Calibri"/>
                      </a:endParaRPr>
                    </a:p>
                  </a:txBody>
                  <a:tcPr marL="59034" marR="59034" marT="8199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010000 (fixed rank2)</a:t>
                      </a:r>
                      <a:endParaRPr lang="en-US" sz="10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59034" marR="59034" marT="8199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010000 (fixed rank2)</a:t>
                      </a:r>
                      <a:endParaRPr lang="en-US" sz="10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59034" marR="59034" marT="8199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010000 (fixed rank2)</a:t>
                      </a:r>
                      <a:endParaRPr lang="en-US" sz="10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59034" marR="59034" marT="8199" marB="0" anchor="ctr"/>
                </a:tc>
              </a:tr>
              <a:tr h="229344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Reporting granularity</a:t>
                      </a:r>
                      <a:endParaRPr lang="en-US" sz="10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59034" marR="59034" marT="8199" marB="0" anchor="ctr"/>
                </a:tc>
                <a:tc>
                  <a:txBody>
                    <a:bodyPr/>
                    <a:lstStyle/>
                    <a:p>
                      <a:endParaRPr lang="en-US" sz="1000" kern="100">
                        <a:effectLst/>
                        <a:latin typeface="Calibri"/>
                      </a:endParaRPr>
                    </a:p>
                  </a:txBody>
                  <a:tcPr marL="59034" marR="59034" marT="8199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Wide-band</a:t>
                      </a:r>
                      <a:endParaRPr lang="en-US" sz="10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59034" marR="59034" marT="8199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Wide-band</a:t>
                      </a:r>
                      <a:endParaRPr lang="en-US" sz="10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59034" marR="59034" marT="8199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Wide-band</a:t>
                      </a:r>
                      <a:endParaRPr lang="en-US" sz="10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59034" marR="59034" marT="8199" marB="0" anchor="ctr"/>
                </a:tc>
              </a:tr>
              <a:tr h="236546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Physical channel for reporting</a:t>
                      </a:r>
                      <a:endParaRPr lang="en-US" sz="10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59034" marR="59034" marT="8199" marB="0" anchor="ctr"/>
                </a:tc>
                <a:tc>
                  <a:txBody>
                    <a:bodyPr/>
                    <a:lstStyle/>
                    <a:p>
                      <a:endParaRPr lang="en-US" sz="1000" kern="100">
                        <a:effectLst/>
                        <a:latin typeface="Calibri"/>
                      </a:endParaRPr>
                    </a:p>
                  </a:txBody>
                  <a:tcPr marL="59034" marR="59034" marT="8199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PUSCH</a:t>
                      </a:r>
                      <a:endParaRPr lang="en-US" sz="10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59034" marR="59034" marT="8199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PUSCH</a:t>
                      </a:r>
                      <a:endParaRPr lang="en-US" sz="10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59034" marR="59034" marT="8199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PUSCH</a:t>
                      </a:r>
                      <a:endParaRPr lang="en-US" sz="10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59034" marR="59034" marT="8199" marB="0" anchor="ctr"/>
                </a:tc>
              </a:tr>
              <a:tr h="229344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PUCCH reporting format</a:t>
                      </a:r>
                      <a:endParaRPr lang="en-US" sz="10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59034" marR="59034" marT="8199" marB="0" anchor="ctr"/>
                </a:tc>
                <a:tc>
                  <a:txBody>
                    <a:bodyPr/>
                    <a:lstStyle/>
                    <a:p>
                      <a:endParaRPr lang="en-US" sz="1000" kern="100">
                        <a:effectLst/>
                        <a:latin typeface="Calibri"/>
                      </a:endParaRPr>
                    </a:p>
                  </a:txBody>
                  <a:tcPr marL="59034" marR="59034" marT="8199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FFS</a:t>
                      </a:r>
                      <a:endParaRPr lang="en-US" sz="10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59034" marR="59034" marT="8199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FFS</a:t>
                      </a:r>
                      <a:endParaRPr lang="en-US" sz="10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59034" marR="59034" marT="8199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FFS</a:t>
                      </a:r>
                      <a:endParaRPr lang="en-US" sz="10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59034" marR="59034" marT="8199" marB="0" anchor="ctr"/>
                </a:tc>
              </a:tr>
              <a:tr h="229344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CQI table</a:t>
                      </a:r>
                      <a:endParaRPr lang="en-US" sz="10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59034" marR="59034" marT="8199" marB="0" anchor="ctr"/>
                </a:tc>
                <a:tc>
                  <a:txBody>
                    <a:bodyPr/>
                    <a:lstStyle/>
                    <a:p>
                      <a:endParaRPr lang="en-US" sz="1000" kern="100">
                        <a:effectLst/>
                        <a:latin typeface="Calibri"/>
                      </a:endParaRPr>
                    </a:p>
                  </a:txBody>
                  <a:tcPr marL="59034" marR="59034" marT="8199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Table 2 with 256QAM</a:t>
                      </a:r>
                      <a:endParaRPr lang="en-US" sz="10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59034" marR="59034" marT="8199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00" kern="100" dirty="0">
                          <a:effectLst/>
                        </a:rPr>
                        <a:t>Table 2 with 256QAM</a:t>
                      </a:r>
                      <a:endParaRPr lang="en-US" sz="10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59034" marR="59034" marT="8199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00" kern="100" dirty="0">
                          <a:effectLst/>
                        </a:rPr>
                        <a:t>Table 1 without 256QAM</a:t>
                      </a:r>
                      <a:endParaRPr lang="en-US" sz="10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59034" marR="59034" marT="8199" marB="0" anchor="ctr"/>
                </a:tc>
              </a:tr>
            </a:tbl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32835254"/>
              </p:ext>
            </p:extLst>
          </p:nvPr>
        </p:nvGraphicFramePr>
        <p:xfrm>
          <a:off x="6324600" y="2438400"/>
          <a:ext cx="771525" cy="371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45" name="公式" r:id="rId10" imgW="939800" imgH="457200" progId="Equation.3">
                  <p:embed/>
                </p:oleObj>
              </mc:Choice>
              <mc:Fallback>
                <p:oleObj name="公式" r:id="rId10" imgW="939800" imgH="457200" progId="Equation.3">
                  <p:embed/>
                  <p:pic>
                    <p:nvPicPr>
                      <p:cNvPr id="0" name="Object 18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24600" y="2438400"/>
                        <a:ext cx="771525" cy="3714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29627672"/>
              </p:ext>
            </p:extLst>
          </p:nvPr>
        </p:nvGraphicFramePr>
        <p:xfrm>
          <a:off x="6324600" y="3276600"/>
          <a:ext cx="695325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46" name="Equation" r:id="rId11" imgW="1206500" imgH="457200" progId="Equation.DSMT4">
                  <p:embed/>
                </p:oleObj>
              </mc:Choice>
              <mc:Fallback>
                <p:oleObj name="Equation" r:id="rId11" imgW="1206500" imgH="457200" progId="Equation.DSMT4">
                  <p:embed/>
                  <p:pic>
                    <p:nvPicPr>
                      <p:cNvPr id="0" name="Object 18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24600" y="3276600"/>
                        <a:ext cx="695325" cy="304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69934209"/>
              </p:ext>
            </p:extLst>
          </p:nvPr>
        </p:nvGraphicFramePr>
        <p:xfrm>
          <a:off x="4724400" y="2590800"/>
          <a:ext cx="771525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47" name="公式" r:id="rId12" imgW="939800" imgH="457200" progId="Equation.3">
                  <p:embed/>
                </p:oleObj>
              </mc:Choice>
              <mc:Fallback>
                <p:oleObj name="公式" r:id="rId12" imgW="939800" imgH="457200" progId="Equation.3">
                  <p:embed/>
                  <p:pic>
                    <p:nvPicPr>
                      <p:cNvPr id="0" name="Object 18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24400" y="2590800"/>
                        <a:ext cx="771525" cy="3048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对象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36196975"/>
              </p:ext>
            </p:extLst>
          </p:nvPr>
        </p:nvGraphicFramePr>
        <p:xfrm>
          <a:off x="4800600" y="3352800"/>
          <a:ext cx="695325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48" name="Equation" r:id="rId13" imgW="1206500" imgH="457200" progId="Equation.DSMT4">
                  <p:embed/>
                </p:oleObj>
              </mc:Choice>
              <mc:Fallback>
                <p:oleObj name="Equation" r:id="rId13" imgW="1206500" imgH="457200" progId="Equation.DSMT4">
                  <p:embed/>
                  <p:pic>
                    <p:nvPicPr>
                      <p:cNvPr id="0" name="Object 18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00600" y="3352800"/>
                        <a:ext cx="695325" cy="304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5100007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33400" y="20472"/>
            <a:ext cx="8229600" cy="563562"/>
          </a:xfrm>
        </p:spPr>
        <p:txBody>
          <a:bodyPr/>
          <a:lstStyle/>
          <a:p>
            <a:r>
              <a:rPr lang="en-US" sz="2000" dirty="0" smtClean="0"/>
              <a:t>Initial Simulation assumption for wideband fading CQI (information)</a:t>
            </a:r>
            <a:endParaRPr lang="en-US" sz="200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9</a:t>
            </a:fld>
            <a:endParaRPr lang="en-US" altLang="zh-CN"/>
          </a:p>
        </p:txBody>
      </p:sp>
      <p:sp>
        <p:nvSpPr>
          <p:cNvPr id="13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77639926"/>
              </p:ext>
            </p:extLst>
          </p:nvPr>
        </p:nvGraphicFramePr>
        <p:xfrm>
          <a:off x="1524000" y="533400"/>
          <a:ext cx="7162800" cy="633302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970141"/>
                <a:gridCol w="783173"/>
                <a:gridCol w="1591637"/>
                <a:gridCol w="1358778"/>
                <a:gridCol w="1459071"/>
              </a:tblGrid>
              <a:tr h="280719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Parameter</a:t>
                      </a:r>
                      <a:endParaRPr lang="en-US" sz="10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0858" marR="60858" marT="8453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Unit</a:t>
                      </a:r>
                      <a:endParaRPr lang="en-US" sz="10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0858" marR="60858" marT="8453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Fading CQI test (FR1 FDD)</a:t>
                      </a:r>
                      <a:endParaRPr lang="en-US" sz="10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0858" marR="60858" marT="8453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kern="100">
                          <a:effectLst/>
                        </a:rPr>
                        <a:t>Fading CQI test (FR1 TDD)</a:t>
                      </a:r>
                      <a:endParaRPr lang="en-US" sz="10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0858" marR="60858" marT="8453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Fading CQI test (FR2)</a:t>
                      </a:r>
                      <a:endParaRPr lang="en-US" sz="10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0858" marR="60858" marT="8453" marB="0" anchor="ctr"/>
                </a:tc>
              </a:tr>
              <a:tr h="144909">
                <a:tc gridSpan="5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System parameter</a:t>
                      </a:r>
                      <a:endParaRPr lang="en-US" sz="10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0858" marR="60858" marT="8453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89119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Bandwidth/SCS</a:t>
                      </a:r>
                      <a:endParaRPr lang="en-US" sz="10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0858" marR="60858" marT="8453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MHz/kHz</a:t>
                      </a:r>
                      <a:endParaRPr lang="en-US" sz="10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0858" marR="60858" marT="8453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kern="100">
                          <a:effectLst/>
                        </a:rPr>
                        <a:t>10MHz /15kHz</a:t>
                      </a:r>
                      <a:endParaRPr lang="en-US" sz="10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0858" marR="60858" marT="8453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kern="100">
                          <a:effectLst/>
                        </a:rPr>
                        <a:t>40MHz/30kHz</a:t>
                      </a:r>
                      <a:endParaRPr lang="en-US" sz="10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0858" marR="60858" marT="8453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100MHz/120kHz</a:t>
                      </a:r>
                      <a:endParaRPr lang="en-US" sz="10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0858" marR="60858" marT="8453" marB="0" anchor="ctr"/>
                </a:tc>
              </a:tr>
              <a:tr h="280719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Transmission Scheme</a:t>
                      </a:r>
                      <a:endParaRPr lang="en-US" sz="10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0858" marR="60858" marT="8453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 </a:t>
                      </a:r>
                      <a:endParaRPr lang="en-US" sz="10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0858" marR="60858" marT="8453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1</a:t>
                      </a:r>
                      <a:endParaRPr lang="en-US" sz="10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0858" marR="60858" marT="8453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kern="100">
                          <a:effectLst/>
                        </a:rPr>
                        <a:t>1</a:t>
                      </a:r>
                      <a:endParaRPr lang="en-US" sz="10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0858" marR="60858" marT="8453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1</a:t>
                      </a:r>
                      <a:endParaRPr lang="en-US" sz="10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0858" marR="60858" marT="8453" marB="0" anchor="ctr"/>
                </a:tc>
              </a:tr>
              <a:tr h="280719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Duplex Mode</a:t>
                      </a:r>
                      <a:endParaRPr lang="en-US" sz="10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0858" marR="60858" marT="8453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 </a:t>
                      </a:r>
                      <a:endParaRPr lang="en-US" sz="10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0858" marR="60858" marT="8453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FDD </a:t>
                      </a:r>
                      <a:endParaRPr lang="en-US" sz="10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0858" marR="60858" marT="8453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kern="100">
                          <a:effectLst/>
                        </a:rPr>
                        <a:t>TDD</a:t>
                      </a:r>
                      <a:endParaRPr lang="en-US" sz="10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0858" marR="60858" marT="8453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TDD</a:t>
                      </a:r>
                      <a:endParaRPr lang="en-US" sz="10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0858" marR="60858" marT="8453" marB="0" anchor="ctr"/>
                </a:tc>
              </a:tr>
              <a:tr h="280719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DLUL configuration</a:t>
                      </a:r>
                      <a:endParaRPr lang="en-US" sz="10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0858" marR="60858" marT="8453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 </a:t>
                      </a:r>
                      <a:endParaRPr lang="en-US" sz="10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0858" marR="60858" marT="8453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N.A</a:t>
                      </a:r>
                      <a:endParaRPr lang="en-US" sz="10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0858" marR="60858" marT="8453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kern="100">
                          <a:effectLst/>
                        </a:rPr>
                        <a:t>FFS</a:t>
                      </a:r>
                      <a:endParaRPr lang="en-US" sz="10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0858" marR="60858" marT="8453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kern="100">
                          <a:effectLst/>
                        </a:rPr>
                        <a:t>FFS</a:t>
                      </a:r>
                      <a:endParaRPr lang="en-US" sz="10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0858" marR="60858" marT="8453" marB="0" anchor="ctr"/>
                </a:tc>
              </a:tr>
              <a:tr h="280719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Propagation channel</a:t>
                      </a:r>
                      <a:endParaRPr lang="en-US" sz="10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0858" marR="60858" marT="8453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 </a:t>
                      </a:r>
                      <a:endParaRPr lang="en-US" sz="10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0858" marR="60858" marT="8453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TDL_A 30ns, 5Hz</a:t>
                      </a:r>
                      <a:endParaRPr lang="en-US" sz="10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0858" marR="60858" marT="8453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kern="100">
                          <a:effectLst/>
                        </a:rPr>
                        <a:t>TDL_A 30ns, 10Hz</a:t>
                      </a:r>
                      <a:endParaRPr lang="en-US" sz="10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0858" marR="60858" marT="8453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FFS</a:t>
                      </a:r>
                      <a:endParaRPr lang="en-US" sz="10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0858" marR="60858" marT="8453" marB="0" anchor="ctr"/>
                </a:tc>
              </a:tr>
              <a:tr h="413727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Correlation and antenna configuration</a:t>
                      </a:r>
                      <a:endParaRPr lang="en-US" sz="10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0858" marR="60858" marT="8453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 </a:t>
                      </a:r>
                      <a:endParaRPr lang="en-US" sz="10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0858" marR="60858" marT="8453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2Rx 2*2  </a:t>
                      </a:r>
                      <a:endParaRPr lang="en-US" sz="1000" kern="100">
                        <a:effectLst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4Rx: 2*4 </a:t>
                      </a:r>
                      <a:endParaRPr lang="en-US" sz="1000" kern="100">
                        <a:effectLst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[ULA  High]</a:t>
                      </a:r>
                      <a:endParaRPr lang="en-US" sz="10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0858" marR="60858" marT="8453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2Rx 2*2  </a:t>
                      </a:r>
                      <a:endParaRPr lang="en-US" sz="1000" kern="100">
                        <a:effectLst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4Rx: 2*4 </a:t>
                      </a:r>
                      <a:endParaRPr lang="en-US" sz="1000" kern="100">
                        <a:effectLst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[ULA  High]</a:t>
                      </a:r>
                      <a:endParaRPr lang="en-US" sz="10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0858" marR="60858" marT="8453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2Rx 2*2 </a:t>
                      </a:r>
                      <a:endParaRPr lang="en-US" sz="1000" kern="100">
                        <a:effectLst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FFS</a:t>
                      </a:r>
                      <a:endParaRPr lang="en-US" sz="10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0858" marR="60858" marT="8453" marB="0" anchor="ctr"/>
                </a:tc>
              </a:tr>
              <a:tr h="144909">
                <a:tc gridSpan="5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CSI-RS resource setting (periodic)</a:t>
                      </a:r>
                      <a:endParaRPr lang="en-US" sz="10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0858" marR="60858" marT="8453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80719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resourceConfigType</a:t>
                      </a:r>
                      <a:endParaRPr lang="en-US" sz="10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0858" marR="60858" marT="8453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 </a:t>
                      </a:r>
                      <a:endParaRPr lang="en-US" sz="10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0858" marR="60858" marT="8453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Periodic </a:t>
                      </a:r>
                      <a:endParaRPr lang="en-US" sz="10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0858" marR="60858" marT="8453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Periodic </a:t>
                      </a:r>
                      <a:endParaRPr lang="en-US" sz="10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0858" marR="60858" marT="8453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Periodic </a:t>
                      </a:r>
                      <a:endParaRPr lang="en-US" sz="10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0858" marR="60858" marT="8453" marB="0" anchor="ctr"/>
                </a:tc>
              </a:tr>
              <a:tr h="289119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CSI-RS/CSI-IM periodicity and slot offset </a:t>
                      </a:r>
                      <a:endParaRPr lang="en-US" sz="10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0858" marR="60858" marT="8453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 </a:t>
                      </a:r>
                      <a:endParaRPr lang="en-US" sz="10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0858" marR="60858" marT="8453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5/0</a:t>
                      </a:r>
                      <a:endParaRPr lang="en-US" sz="10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0858" marR="60858" marT="8453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kern="100">
                          <a:effectLst/>
                        </a:rPr>
                        <a:t>5/0</a:t>
                      </a:r>
                      <a:endParaRPr lang="en-US" sz="10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0858" marR="60858" marT="8453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5/0</a:t>
                      </a:r>
                      <a:endParaRPr lang="en-US" sz="10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0858" marR="60858" marT="8453" marB="0" anchor="ctr"/>
                </a:tc>
              </a:tr>
              <a:tr h="289119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NZP CSI-RS ports</a:t>
                      </a:r>
                      <a:endParaRPr lang="en-US" sz="10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0858" marR="60858" marT="8453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 </a:t>
                      </a:r>
                      <a:endParaRPr lang="en-US" sz="10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0858" marR="60858" marT="8453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2</a:t>
                      </a:r>
                      <a:endParaRPr lang="en-US" sz="1000" kern="100">
                        <a:effectLst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port {3000,3001}</a:t>
                      </a:r>
                      <a:endParaRPr lang="en-US" sz="10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0858" marR="60858" marT="8453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2</a:t>
                      </a:r>
                      <a:endParaRPr lang="en-US" sz="1000" kern="100">
                        <a:effectLst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port {3000,3001}</a:t>
                      </a:r>
                      <a:endParaRPr lang="en-US" sz="10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0858" marR="60858" marT="8453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2</a:t>
                      </a:r>
                      <a:endParaRPr lang="en-US" sz="1000" kern="100">
                        <a:effectLst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port {3000,3001}</a:t>
                      </a:r>
                      <a:endParaRPr lang="en-US" sz="10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0858" marR="60858" marT="8453" marB="0" anchor="ctr"/>
                </a:tc>
              </a:tr>
              <a:tr h="433328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NZP CSI-RS configuration</a:t>
                      </a:r>
                      <a:endParaRPr lang="en-US" sz="1000" kern="100">
                        <a:effectLst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CDM type/CSIRS resource mapping/CSI-RS-Density</a:t>
                      </a:r>
                      <a:endParaRPr lang="en-US" sz="10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0858" marR="60858" marT="8453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 </a:t>
                      </a:r>
                      <a:endParaRPr lang="en-US" sz="10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0858" marR="60858" marT="8453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[FD-CDM2/density 1]</a:t>
                      </a:r>
                      <a:endParaRPr lang="en-US" sz="10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0858" marR="60858" marT="8453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[FD-CDM2/density 1]</a:t>
                      </a:r>
                      <a:endParaRPr lang="en-US" sz="10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0858" marR="60858" marT="8453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[FD-CDM2/density 1]</a:t>
                      </a:r>
                      <a:endParaRPr lang="en-US" sz="10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0858" marR="60858" marT="8453" marB="0" anchor="ctr"/>
                </a:tc>
              </a:tr>
              <a:tr h="280719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CSI-IM configuration</a:t>
                      </a:r>
                      <a:endParaRPr lang="en-US" sz="10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0858" marR="60858" marT="8453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 </a:t>
                      </a:r>
                      <a:endParaRPr lang="en-US" sz="10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0858" marR="60858" marT="8453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FFS</a:t>
                      </a:r>
                      <a:endParaRPr lang="en-US" sz="10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0858" marR="60858" marT="8453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kern="100">
                          <a:effectLst/>
                        </a:rPr>
                        <a:t>FFS</a:t>
                      </a:r>
                      <a:endParaRPr lang="en-US" sz="10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0858" marR="60858" marT="8453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FFS</a:t>
                      </a:r>
                      <a:endParaRPr lang="en-US" sz="10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0858" marR="60858" marT="8453" marB="0" anchor="ctr"/>
                </a:tc>
              </a:tr>
              <a:tr h="144909">
                <a:tc gridSpan="5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CSI report setting (periodic)</a:t>
                      </a:r>
                      <a:endParaRPr lang="en-US" sz="10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0858" marR="60858" marT="8453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80719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reportConfigType</a:t>
                      </a:r>
                      <a:endParaRPr lang="en-US" sz="10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0858" marR="60858" marT="8453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 </a:t>
                      </a:r>
                      <a:endParaRPr lang="en-US" sz="10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0858" marR="60858" marT="8453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periodic</a:t>
                      </a:r>
                      <a:endParaRPr lang="en-US" sz="10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0858" marR="60858" marT="8453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periodic</a:t>
                      </a:r>
                      <a:endParaRPr lang="en-US" sz="10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0858" marR="60858" marT="8453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periodic</a:t>
                      </a:r>
                      <a:endParaRPr lang="en-US" sz="10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0858" marR="60858" marT="8453" marB="0"/>
                </a:tc>
              </a:tr>
              <a:tr h="289119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Reporting periodicity and   slot offset</a:t>
                      </a:r>
                      <a:endParaRPr lang="en-US" sz="10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0858" marR="60858" marT="8453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 </a:t>
                      </a:r>
                      <a:endParaRPr lang="en-US" sz="10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0858" marR="60858" marT="8453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FFS</a:t>
                      </a:r>
                      <a:endParaRPr lang="en-US" sz="10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0858" marR="60858" marT="8453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FFS</a:t>
                      </a:r>
                      <a:endParaRPr lang="en-US" sz="10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0858" marR="60858" marT="8453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FFS</a:t>
                      </a:r>
                      <a:endParaRPr lang="en-US" sz="10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0858" marR="60858" marT="8453" marB="0" anchor="ctr"/>
                </a:tc>
              </a:tr>
              <a:tr h="280719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Codebook Restriction</a:t>
                      </a:r>
                      <a:endParaRPr lang="en-US" sz="10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0858" marR="60858" marT="8453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 </a:t>
                      </a:r>
                      <a:endParaRPr lang="en-US" sz="10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0858" marR="60858" marT="8453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000001</a:t>
                      </a:r>
                      <a:endParaRPr lang="en-US" sz="10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0858" marR="60858" marT="8453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000001</a:t>
                      </a:r>
                      <a:endParaRPr lang="en-US" sz="10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0858" marR="60858" marT="8453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000001</a:t>
                      </a:r>
                      <a:endParaRPr lang="en-US" sz="10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0858" marR="60858" marT="8453" marB="0" anchor="ctr"/>
                </a:tc>
              </a:tr>
              <a:tr h="280719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Reporting granularity  </a:t>
                      </a:r>
                      <a:endParaRPr lang="en-US" sz="10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0858" marR="60858" marT="8453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 </a:t>
                      </a:r>
                      <a:endParaRPr lang="en-US" sz="10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0858" marR="60858" marT="8453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Wide-band</a:t>
                      </a:r>
                      <a:endParaRPr lang="en-US" sz="10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0858" marR="60858" marT="8453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Wide-band</a:t>
                      </a:r>
                      <a:endParaRPr lang="en-US" sz="10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0858" marR="60858" marT="8453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Wide-band</a:t>
                      </a:r>
                      <a:endParaRPr lang="en-US" sz="10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0858" marR="60858" marT="8453" marB="0" anchor="ctr"/>
                </a:tc>
              </a:tr>
              <a:tr h="289119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Physical channel for reporting</a:t>
                      </a:r>
                      <a:endParaRPr lang="en-US" sz="10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0858" marR="60858" marT="8453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 </a:t>
                      </a:r>
                      <a:endParaRPr lang="en-US" sz="10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0858" marR="60858" marT="8453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PUSCH</a:t>
                      </a:r>
                      <a:endParaRPr lang="en-US" sz="10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0858" marR="60858" marT="8453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PUSCH</a:t>
                      </a:r>
                      <a:endParaRPr lang="en-US" sz="10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0858" marR="60858" marT="8453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PUSCH</a:t>
                      </a:r>
                      <a:endParaRPr lang="en-US" sz="10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0858" marR="60858" marT="8453" marB="0" anchor="ctr"/>
                </a:tc>
              </a:tr>
              <a:tr h="280719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PUCCH reporting format</a:t>
                      </a:r>
                      <a:endParaRPr lang="en-US" sz="10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0858" marR="60858" marT="8453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 </a:t>
                      </a:r>
                      <a:endParaRPr lang="en-US" sz="10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0858" marR="60858" marT="8453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FFS</a:t>
                      </a:r>
                      <a:endParaRPr lang="en-US" sz="10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0858" marR="60858" marT="8453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FFS</a:t>
                      </a:r>
                      <a:endParaRPr lang="en-US" sz="10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0858" marR="60858" marT="8453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FFS</a:t>
                      </a:r>
                      <a:endParaRPr lang="en-US" sz="10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0858" marR="60858" marT="8453" marB="0" anchor="ctr"/>
                </a:tc>
              </a:tr>
              <a:tr h="280719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CQI table </a:t>
                      </a:r>
                      <a:endParaRPr lang="en-US" sz="10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0858" marR="60858" marT="8453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 </a:t>
                      </a:r>
                      <a:endParaRPr lang="en-US" sz="10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0858" marR="60858" marT="8453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Table 2 with 256QAM</a:t>
                      </a:r>
                      <a:endParaRPr lang="en-US" sz="10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0858" marR="60858" marT="8453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Table 2 with 256QAM</a:t>
                      </a:r>
                      <a:endParaRPr lang="en-US" sz="10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0858" marR="60858" marT="8453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000" kern="100" dirty="0">
                          <a:effectLst/>
                        </a:rPr>
                        <a:t>Table 1 without 256QAM</a:t>
                      </a:r>
                      <a:endParaRPr lang="en-US" sz="10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0858" marR="60858" marT="8453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026763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inks xmlns="66EEDB98-F073-460B-B9B0-9643F9FE785E">&lt;?xml version="1.0" encoding="UTF-8"?&gt;&lt;Result&gt;&lt;NewXML&gt;&lt;PWSLinkDataSet xmlns="http://schemas.microsoft.com/office/project/server/webservices/PWSLinkDataSet/" /&gt;&lt;/NewXML&gt;&lt;ProjectUID&gt;00000000-0000-0000-0000-000000000000&lt;/ProjectUID&gt;&lt;OldXML&gt;&lt;PWSLinkDataSet xmlns="http://schemas.microsoft.com/office/project/server/webservices/PWSLinkDataSet/" /&gt;&lt;/OldXML&gt;&lt;ItemType&gt;3&lt;/ItemType&gt;&lt;PSURL&gt;&lt;/PSURL&gt;&lt;/Result&gt;</Links>
    <Owner xmlns="66EEDB98-F073-460B-B9B0-9643F9FE785E">
      <UserInfo>
        <DisplayName/>
        <AccountId xsi:nil="true"/>
        <AccountType/>
      </UserInfo>
    </Owner>
    <Status xmlns="66EEDB98-F073-460B-B9B0-9643F9FE785E">Draft</Status>
  </documentManagement>
</p:properties>
</file>

<file path=customXml/item2.xml><?xml version="1.0" encoding="utf-8"?>
<LongProperties xmlns="http://schemas.microsoft.com/office/2006/metadata/longProperties">
  <LongProp xmlns="" name="Links"><![CDATA[<?xml version="1.0" encoding="UTF-8"?><Result><NewXML><PWSLinkDataSet xmlns="http://schemas.microsoft.com/office/project/server/webservices/PWSLinkDataSet/" /></NewXML><ProjectUID>00000000-0000-0000-0000-000000000000</ProjectUID><OldXML><PWSLinkDataSet xmlns="http://schemas.microsoft.com/office/project/server/webservices/PWSLinkDataSet/" /></OldXML><ItemType>3</ItemType><PSURL></PSURL></Result>]]></LongProp>
</Long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Project Site Document" ma:contentTypeID="0x0101008A98423170284BEEB635F43C3CF4E98B00C295C80E1AC1FA4D858807D5CFC8A6BB" ma:contentTypeVersion="0" ma:contentTypeDescription="" ma:contentTypeScope="" ma:versionID="ea74359ef5009f26136f19a32c6f8a68">
  <xsd:schema xmlns:xsd="http://www.w3.org/2001/XMLSchema" xmlns:xs="http://www.w3.org/2001/XMLSchema" xmlns:p="http://schemas.microsoft.com/office/2006/metadata/properties" xmlns:ns2="66EEDB98-F073-460B-B9B0-9643F9FE785E" xmlns:ns3="17c5c574-4f42-45b3-8a7f-77d8e859d074" targetNamespace="http://schemas.microsoft.com/office/2006/metadata/properties" ma:root="true" ma:fieldsID="1cc92f964277f20f2b794a28a7b69374" ns2:_="" ns3:_="">
    <xsd:import namespace="66EEDB98-F073-460B-B9B0-9643F9FE785E"/>
    <xsd:import namespace="17c5c574-4f42-45b3-8a7f-77d8e859d074"/>
    <xsd:element name="properties">
      <xsd:complexType>
        <xsd:sequence>
          <xsd:element name="documentManagement">
            <xsd:complexType>
              <xsd:all>
                <xsd:element ref="ns2:Owner" minOccurs="0"/>
                <xsd:element ref="ns2:Status" minOccurs="0"/>
                <xsd:element ref="ns2:Links" minOccurs="0"/>
                <xsd:element ref="ns3:_dlc_DocId" minOccurs="0"/>
                <xsd:element ref="ns3:_dlc_DocIdUrl" minOccurs="0"/>
                <xsd:element ref="ns3:_dlc_DocIdPersistI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6EEDB98-F073-460B-B9B0-9643F9FE785E" elementFormDefault="qualified">
    <xsd:import namespace="http://schemas.microsoft.com/office/2006/documentManagement/types"/>
    <xsd:import namespace="http://schemas.microsoft.com/office/infopath/2007/PartnerControls"/>
    <xsd:element name="Owner" ma:index="8" nillable="true" ma:displayName="Owner" ma:list="UserInfo" ma:internalName="Owner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tatus" ma:index="9" nillable="true" ma:displayName="Status" ma:default="Draft" ma:internalName="Status">
      <xsd:simpleType>
        <xsd:restriction base="dms:Choice">
          <xsd:enumeration value="Draft"/>
          <xsd:enumeration value="Ready For Review"/>
          <xsd:enumeration value="Final"/>
        </xsd:restriction>
      </xsd:simpleType>
    </xsd:element>
    <xsd:element name="Links" ma:index="10" nillable="true" ma:displayName="Links" ma:internalName="Links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7c5c574-4f42-45b3-8a7f-77d8e859d074" elementFormDefault="qualified">
    <xsd:import namespace="http://schemas.microsoft.com/office/2006/documentManagement/types"/>
    <xsd:import namespace="http://schemas.microsoft.com/office/infopath/2007/PartnerControls"/>
    <xsd:element name="_dlc_DocId" ma:index="11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12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3" nillable="true" ma:displayName="Persist ID" ma:description="Keep ID on add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200F65EB-5730-43A8-9AFA-15BFC5DC8F7F}">
  <ds:schemaRefs>
    <ds:schemaRef ds:uri="http://purl.org/dc/terms/"/>
    <ds:schemaRef ds:uri="http://purl.org/dc/elements/1.1/"/>
    <ds:schemaRef ds:uri="17c5c574-4f42-45b3-8a7f-77d8e859d074"/>
    <ds:schemaRef ds:uri="http://schemas.openxmlformats.org/package/2006/metadata/core-properties"/>
    <ds:schemaRef ds:uri="http://schemas.microsoft.com/office/infopath/2007/PartnerControls"/>
    <ds:schemaRef ds:uri="http://schemas.microsoft.com/office/2006/documentManagement/types"/>
    <ds:schemaRef ds:uri="http://schemas.microsoft.com/office/2006/metadata/properties"/>
    <ds:schemaRef ds:uri="66EEDB98-F073-460B-B9B0-9643F9FE785E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537067DF-937D-49A5-8644-955C54DF1C27}">
  <ds:schemaRefs>
    <ds:schemaRef ds:uri="http://schemas.microsoft.com/office/2006/metadata/longProperties"/>
    <ds:schemaRef ds:uri=""/>
  </ds:schemaRefs>
</ds:datastoreItem>
</file>

<file path=customXml/itemProps3.xml><?xml version="1.0" encoding="utf-8"?>
<ds:datastoreItem xmlns:ds="http://schemas.openxmlformats.org/officeDocument/2006/customXml" ds:itemID="{340FFF4D-EC63-4F79-8286-8DF790742A8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6EEDB98-F073-460B-B9B0-9643F9FE785E"/>
    <ds:schemaRef ds:uri="17c5c574-4f42-45b3-8a7f-77d8e859d07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14342</TotalTime>
  <Words>1633</Words>
  <Application>Microsoft Office PowerPoint</Application>
  <PresentationFormat>全屏显示(4:3)</PresentationFormat>
  <Paragraphs>603</Paragraphs>
  <Slides>11</Slides>
  <Notes>1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2</vt:i4>
      </vt:variant>
      <vt:variant>
        <vt:lpstr>幻灯片标题</vt:lpstr>
      </vt:variant>
      <vt:variant>
        <vt:i4>11</vt:i4>
      </vt:variant>
    </vt:vector>
  </HeadingPairs>
  <TitlesOfParts>
    <vt:vector size="14" baseType="lpstr">
      <vt:lpstr>Office Theme</vt:lpstr>
      <vt:lpstr>公式</vt:lpstr>
      <vt:lpstr>Equation</vt:lpstr>
      <vt:lpstr>Way forward on NR UE CSI requirements</vt:lpstr>
      <vt:lpstr>Test Scope</vt:lpstr>
      <vt:lpstr>Generic test set-up</vt:lpstr>
      <vt:lpstr>CQI Test cases</vt:lpstr>
      <vt:lpstr>PMI test cases</vt:lpstr>
      <vt:lpstr>RI test cases</vt:lpstr>
      <vt:lpstr>Summary of Test case list(Proposals)</vt:lpstr>
      <vt:lpstr>Initial Simulation assumption for Static CQI (information)</vt:lpstr>
      <vt:lpstr>Initial Simulation assumption for wideband fading CQI (information)</vt:lpstr>
      <vt:lpstr>Initial Simulation assumption for Wideband PMI (information)</vt:lpstr>
      <vt:lpstr>Initial Simulation assumption for RI (information)</vt:lpstr>
    </vt:vector>
  </TitlesOfParts>
  <Company>Qualcomm Incorporated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Intel Corporation</dc:creator>
  <cp:keywords>CTPClassification=:VisualMarkings=, CTPClassification=CTP_PUBLIC:VisualMarkings=, CTPClassification=CTP_NT</cp:keywords>
  <cp:lastModifiedBy>Samsung Electronics</cp:lastModifiedBy>
  <cp:revision>973</cp:revision>
  <dcterms:created xsi:type="dcterms:W3CDTF">2013-05-13T16:02:00Z</dcterms:created>
  <dcterms:modified xsi:type="dcterms:W3CDTF">2018-07-05T16:57:54Z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0x0101008A98423170284BEEB635F43C3CF4E98B00C295C80E1AC1FA4D858807D5CFC8A6BB</vt:lpwstr>
  </property>
  <property fmtid="{D5CDD505-2E9C-101B-9397-08002B2CF9AE}" pid="3" name="_dlc_DocIdItemGuid">
    <vt:lpwstr>2a01973d-3b8b-4e03-ad6e-a4ed4baa7131</vt:lpwstr>
  </property>
  <property fmtid="{D5CDD505-2E9C-101B-9397-08002B2CF9AE}" pid="4" name="_dlc_DocId">
    <vt:lpwstr>H4P5ACNAWDMP-2-1995</vt:lpwstr>
  </property>
  <property fmtid="{D5CDD505-2E9C-101B-9397-08002B2CF9AE}" pid="5" name="_dlc_DocIdUrl">
    <vt:lpwstr>http://projects/sites/LTED/_layouts/DocIdRedir.aspx?ID=H4P5ACNAWDMP-2-1995, H4P5ACNAWDMP-2-1995</vt:lpwstr>
  </property>
  <property fmtid="{D5CDD505-2E9C-101B-9397-08002B2CF9AE}" pid="6" name="TitusGUID">
    <vt:lpwstr>0755fb4a-e43a-4d5c-80d1-f6e170670078</vt:lpwstr>
  </property>
  <property fmtid="{D5CDD505-2E9C-101B-9397-08002B2CF9AE}" pid="7" name="CTP_TimeStamp">
    <vt:lpwstr>2018-04-18 08:29:31Z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_NewReviewCycle">
    <vt:lpwstr/>
  </property>
  <property fmtid="{D5CDD505-2E9C-101B-9397-08002B2CF9AE}" pid="12" name="_2015_ms_pID_725343">
    <vt:lpwstr>(3)nQUJpp2zhtaz+DExwsjfMwdzrtQICFjvWblIRbqGe9VTZXKSpVcdWB1bCFixArCXHnbjFHcO
JHbRI3w6GbnV0SRLlZIlsXbsQAbSrdK4veKobW+uBpP1aX6t1HO4XsCH162Orh4Io/m70kM3
E9YluDSgVX/ILd4asRNTwozhDorxYP0/6kiyza04zlpWlY4guhN7aiD/xMnf4qGxCEOLfvrO
RRHyr0X8rWTBcFH4Tv</vt:lpwstr>
  </property>
  <property fmtid="{D5CDD505-2E9C-101B-9397-08002B2CF9AE}" pid="13" name="_2015_ms_pID_7253431">
    <vt:lpwstr>ODlA73hdxBY+iADUL9wa8Wis/dpcFo16zPUex8bOVB8Hdsba+zuPE6
iSpXffo3L7p6OMPiKPi5D6+An8QZg0LtMuK3GQur5n8KkC7uahPgdVJRdHL4A/7KfrEIBhpN
ptmM/VVi6KG1E9EmeoM+2lSOjanJ76yC2HigKfN7Dav6gfQsCTCwvM4y6iFJrMKiz4KAhXou
2kjbQTJq1Xd59GAnPts0iNLd/iSE3G2Pihvw</vt:lpwstr>
  </property>
  <property fmtid="{D5CDD505-2E9C-101B-9397-08002B2CF9AE}" pid="14" name="_2015_ms_pID_7253432">
    <vt:lpwstr>vA==</vt:lpwstr>
  </property>
  <property fmtid="{D5CDD505-2E9C-101B-9397-08002B2CF9AE}" pid="15" name="_readonly">
    <vt:lpwstr/>
  </property>
  <property fmtid="{D5CDD505-2E9C-101B-9397-08002B2CF9AE}" pid="16" name="_change">
    <vt:lpwstr/>
  </property>
  <property fmtid="{D5CDD505-2E9C-101B-9397-08002B2CF9AE}" pid="17" name="_full-control">
    <vt:lpwstr/>
  </property>
  <property fmtid="{D5CDD505-2E9C-101B-9397-08002B2CF9AE}" pid="18" name="sflag">
    <vt:lpwstr>1519970649</vt:lpwstr>
  </property>
  <property fmtid="{D5CDD505-2E9C-101B-9397-08002B2CF9AE}" pid="19" name="CTPClassification">
    <vt:lpwstr>CTP_NT</vt:lpwstr>
  </property>
  <property fmtid="{D5CDD505-2E9C-101B-9397-08002B2CF9AE}" pid="20" name="NSCPROP_SA">
    <vt:lpwstr>C:\Users\Administrator\AppData\Local\Microsoft\Windows\Temporary Internet Files\Content.Outlook\97FP63XK\R4-18xxxxx - WF on NR UE PDSCH Demod v1.pptx</vt:lpwstr>
  </property>
</Properties>
</file>