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sldIdLst>
    <p:sldId id="256" r:id="rId5"/>
    <p:sldId id="377" r:id="rId6"/>
    <p:sldId id="379" r:id="rId7"/>
    <p:sldId id="380" r:id="rId8"/>
    <p:sldId id="381" r:id="rId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85" d="100"/>
          <a:sy n="85" d="100"/>
        </p:scale>
        <p:origin x="77" y="11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25.06.2018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6/25/2018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6/25/2018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6/25/2018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6/25/2018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6/25/2018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6/25/2018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forward </a:t>
            </a:r>
            <a:r>
              <a:rPr lang="en-US" altLang="zh-CN" sz="4000" dirty="0"/>
              <a:t>on </a:t>
            </a:r>
            <a:r>
              <a:rPr lang="en-US" altLang="zh-CN" sz="4000" dirty="0" smtClean="0"/>
              <a:t>the performance part side conditions</a:t>
            </a:r>
            <a:endParaRPr lang="en-GB" altLang="en-US" sz="4000" dirty="0"/>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a:solidFill>
                  <a:srgbClr val="898989"/>
                </a:solidFill>
              </a:rPr>
              <a:t>Huawei, HiSilicon, </a:t>
            </a:r>
            <a:r>
              <a:rPr lang="en-US" altLang="zh-CN" sz="2800" dirty="0" smtClean="0">
                <a:solidFill>
                  <a:srgbClr val="898989"/>
                </a:solidFill>
              </a:rPr>
              <a:t>…</a:t>
            </a:r>
            <a:endParaRPr lang="en-US" altLang="en-US" sz="2800" dirty="0">
              <a:solidFill>
                <a:srgbClr val="898989"/>
              </a:solidFill>
            </a:endParaRPr>
          </a:p>
        </p:txBody>
      </p:sp>
      <p:sp>
        <p:nvSpPr>
          <p:cNvPr id="3076" name="TextBox 3"/>
          <p:cNvSpPr txBox="1">
            <a:spLocks noChangeArrowheads="1"/>
          </p:cNvSpPr>
          <p:nvPr/>
        </p:nvSpPr>
        <p:spPr bwMode="auto">
          <a:xfrm>
            <a:off x="304800" y="298076"/>
            <a:ext cx="390927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#AH1807</a:t>
            </a:r>
            <a:r>
              <a:rPr lang="en-US" altLang="zh-CN" sz="1800" b="1" dirty="0"/>
              <a:t/>
            </a:r>
            <a:br>
              <a:rPr lang="en-US" altLang="zh-CN" sz="1800" b="1" dirty="0"/>
            </a:br>
            <a:r>
              <a:rPr lang="en-US" sz="1800" b="1" dirty="0" smtClean="0"/>
              <a:t>Montreal, Canada, 2</a:t>
            </a:r>
            <a:r>
              <a:rPr lang="en-US" sz="1800" b="1" baseline="30000" dirty="0" smtClean="0"/>
              <a:t>nd</a:t>
            </a:r>
            <a:r>
              <a:rPr lang="en-US" sz="1800" b="1" dirty="0" smtClean="0"/>
              <a:t> – 6</a:t>
            </a:r>
            <a:r>
              <a:rPr lang="en-US" sz="1800" b="1" baseline="30000" dirty="0" smtClean="0"/>
              <a:t>th</a:t>
            </a:r>
            <a:r>
              <a:rPr lang="en-US" sz="1800" b="1" dirty="0" smtClean="0"/>
              <a:t> July, 2018</a:t>
            </a:r>
          </a:p>
          <a:p>
            <a:pPr>
              <a:buNone/>
            </a:pPr>
            <a:r>
              <a:rPr lang="en-US" sz="1800" b="1" dirty="0" smtClean="0"/>
              <a:t>Agenda item</a:t>
            </a:r>
            <a:r>
              <a:rPr lang="en-US" sz="1800" b="1" smtClean="0"/>
              <a:t>: 5.3.2</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smtClean="0"/>
              <a:t>R4-1809036</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smtClean="0"/>
              <a:t>Background</a:t>
            </a:r>
            <a:endParaRPr lang="en-US" dirty="0"/>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3" name="内容占位符 2"/>
          <p:cNvSpPr>
            <a:spLocks noGrp="1"/>
          </p:cNvSpPr>
          <p:nvPr>
            <p:ph idx="1"/>
          </p:nvPr>
        </p:nvSpPr>
        <p:spPr/>
        <p:txBody>
          <a:bodyPr/>
          <a:lstStyle/>
          <a:p>
            <a:r>
              <a:rPr lang="en-US" altLang="zh-CN" dirty="0"/>
              <a:t>The difference between NR and LTE in defining the side conditions for measurement accuracy requirements is that in NR the REFSENS is not only band agnostic but also depends on the subcarrier spacing used. </a:t>
            </a:r>
            <a:endParaRPr lang="en-US" altLang="zh-CN" dirty="0" smtClean="0"/>
          </a:p>
          <a:p>
            <a:r>
              <a:rPr lang="en-US" altLang="zh-CN" dirty="0" smtClean="0"/>
              <a:t>The </a:t>
            </a:r>
            <a:r>
              <a:rPr lang="en-US" altLang="zh-CN" dirty="0"/>
              <a:t>reason for this is that when configured with different SCS, the bandwidth of the resource blocks are slightly different resulting in the slightly difference in REFSENS. </a:t>
            </a:r>
            <a:endParaRPr lang="zh-CN" altLang="zh-CN" dirty="0"/>
          </a:p>
        </p:txBody>
      </p:sp>
      <p:sp>
        <p:nvSpPr>
          <p:cNvPr id="6"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75714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25A4C6-85EB-4151-B27F-C85BDE8B3B45}"/>
              </a:ext>
            </a:extLst>
          </p:cNvPr>
          <p:cNvSpPr>
            <a:spLocks noGrp="1"/>
          </p:cNvSpPr>
          <p:nvPr>
            <p:ph type="title"/>
          </p:nvPr>
        </p:nvSpPr>
        <p:spPr/>
        <p:txBody>
          <a:bodyPr/>
          <a:lstStyle/>
          <a:p>
            <a:r>
              <a:rPr lang="en-US" dirty="0"/>
              <a:t>Way forward</a:t>
            </a:r>
          </a:p>
        </p:txBody>
      </p:sp>
      <p:sp>
        <p:nvSpPr>
          <p:cNvPr id="4" name="Slide Number Placeholder 3">
            <a:extLst>
              <a:ext uri="{FF2B5EF4-FFF2-40B4-BE49-F238E27FC236}">
                <a16:creationId xmlns:a16="http://schemas.microsoft.com/office/drawing/2014/main" xmlns="" id="{1C6C1391-3214-495D-89DC-F801A095E9D5}"/>
              </a:ext>
            </a:extLst>
          </p:cNvPr>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
        <p:nvSpPr>
          <p:cNvPr id="5" name="矩形 4"/>
          <p:cNvSpPr/>
          <p:nvPr/>
        </p:nvSpPr>
        <p:spPr>
          <a:xfrm>
            <a:off x="838200" y="1219200"/>
            <a:ext cx="103632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spcBef>
                <a:spcPct val="20000"/>
              </a:spcBef>
              <a:buFont typeface="Arial" panose="020B0604020202020204" pitchFamily="34" charset="0"/>
              <a:buChar char="•"/>
            </a:pPr>
            <a:r>
              <a:rPr lang="en-US" altLang="zh-CN" sz="2400" dirty="0">
                <a:latin typeface="+mn-lt"/>
                <a:cs typeface="+mn-cs"/>
              </a:rPr>
              <a:t>Define band groups with regard to the REFSENS of the NR operating bands and reuse the LTE band group table as the baseline. </a:t>
            </a:r>
            <a:endParaRPr lang="zh-CN" altLang="zh-CN" sz="2400" dirty="0">
              <a:latin typeface="+mn-lt"/>
              <a:cs typeface="+mn-cs"/>
            </a:endParaRPr>
          </a:p>
          <a:p>
            <a:pPr marL="342900" indent="-342900">
              <a:spcBef>
                <a:spcPct val="20000"/>
              </a:spcBef>
              <a:buFont typeface="Arial" panose="020B0604020202020204" pitchFamily="34" charset="0"/>
              <a:buChar char="•"/>
            </a:pPr>
            <a:r>
              <a:rPr lang="en-US" altLang="zh-CN" sz="2400" dirty="0">
                <a:latin typeface="+mn-lt"/>
                <a:cs typeface="+mn-cs"/>
              </a:rPr>
              <a:t>When defining performance part requirements for NR, </a:t>
            </a:r>
            <a:r>
              <a:rPr lang="en-US" altLang="zh-CN" sz="2400" dirty="0" smtClean="0">
                <a:latin typeface="+mn-lt"/>
                <a:cs typeface="+mn-cs"/>
              </a:rPr>
              <a:t>use one of the below methods to define minimum </a:t>
            </a:r>
            <a:r>
              <a:rPr lang="en-US" altLang="zh-CN" sz="2400" dirty="0">
                <a:latin typeface="+mn-lt"/>
                <a:cs typeface="+mn-cs"/>
              </a:rPr>
              <a:t>Io levels with the SCS </a:t>
            </a:r>
            <a:r>
              <a:rPr lang="en-US" altLang="zh-CN" sz="2400" dirty="0" smtClean="0">
                <a:latin typeface="+mn-lt"/>
                <a:cs typeface="+mn-cs"/>
              </a:rPr>
              <a:t>scaling</a:t>
            </a:r>
          </a:p>
          <a:p>
            <a:pPr marL="800100" lvl="1" indent="-342900">
              <a:spcBef>
                <a:spcPct val="20000"/>
              </a:spcBef>
              <a:buFont typeface="Arial" panose="020B0604020202020204" pitchFamily="34" charset="0"/>
              <a:buChar char="•"/>
            </a:pPr>
            <a:r>
              <a:rPr lang="en-US" altLang="zh-CN" sz="2400" dirty="0" smtClean="0">
                <a:latin typeface="+mn-lt"/>
                <a:cs typeface="+mn-cs"/>
              </a:rPr>
              <a:t>Enumeration of SCS values</a:t>
            </a:r>
          </a:p>
          <a:p>
            <a:pPr marL="800100" lvl="1" indent="-342900">
              <a:spcBef>
                <a:spcPct val="20000"/>
              </a:spcBef>
              <a:buFont typeface="Arial" panose="020B0604020202020204" pitchFamily="34" charset="0"/>
              <a:buChar char="•"/>
            </a:pPr>
            <a:r>
              <a:rPr lang="en-US" altLang="zh-CN" sz="2400" dirty="0" smtClean="0">
                <a:latin typeface="+mn-lt"/>
                <a:cs typeface="+mn-cs"/>
              </a:rPr>
              <a:t>Equations with variable of SCS value</a:t>
            </a:r>
          </a:p>
          <a:p>
            <a:pPr marL="342900" indent="-342900">
              <a:spcBef>
                <a:spcPct val="20000"/>
              </a:spcBef>
              <a:buFont typeface="Arial" panose="020B0604020202020204" pitchFamily="34" charset="0"/>
              <a:buChar char="•"/>
            </a:pPr>
            <a:r>
              <a:rPr lang="en-US" altLang="zh-CN" sz="2400" dirty="0" smtClean="0">
                <a:latin typeface="+mn-lt"/>
                <a:cs typeface="+mn-cs"/>
              </a:rPr>
              <a:t>When </a:t>
            </a:r>
            <a:r>
              <a:rPr lang="en-US" altLang="zh-CN" sz="2400" dirty="0">
                <a:latin typeface="+mn-lt"/>
                <a:cs typeface="+mn-cs"/>
              </a:rPr>
              <a:t>defining side conditions in test cases for NR, use </a:t>
            </a:r>
            <a:r>
              <a:rPr lang="en-US" altLang="zh-CN" sz="2400" dirty="0" smtClean="0">
                <a:latin typeface="+mn-lt"/>
                <a:cs typeface="+mn-cs"/>
              </a:rPr>
              <a:t>one of the below methods to define </a:t>
            </a:r>
            <a:r>
              <a:rPr lang="en-US" altLang="zh-CN" sz="2400" dirty="0">
                <a:latin typeface="+mn-lt"/>
                <a:cs typeface="+mn-cs"/>
              </a:rPr>
              <a:t>minimum Io levels with the SCS </a:t>
            </a:r>
            <a:r>
              <a:rPr lang="en-US" altLang="zh-CN" sz="2400" dirty="0" smtClean="0">
                <a:latin typeface="+mn-lt"/>
                <a:cs typeface="+mn-cs"/>
              </a:rPr>
              <a:t>scaling</a:t>
            </a:r>
          </a:p>
          <a:p>
            <a:pPr marL="800100" lvl="1" indent="-342900">
              <a:spcBef>
                <a:spcPct val="20000"/>
              </a:spcBef>
              <a:buFont typeface="Arial" panose="020B0604020202020204" pitchFamily="34" charset="0"/>
              <a:buChar char="•"/>
            </a:pPr>
            <a:r>
              <a:rPr lang="en-US" altLang="zh-CN" sz="2400" dirty="0" smtClean="0"/>
              <a:t>Enumeration </a:t>
            </a:r>
            <a:r>
              <a:rPr lang="en-US" altLang="zh-CN" sz="2400" dirty="0"/>
              <a:t>of SCS values</a:t>
            </a:r>
          </a:p>
          <a:p>
            <a:pPr marL="800100" lvl="1" indent="-342900">
              <a:spcBef>
                <a:spcPct val="20000"/>
              </a:spcBef>
              <a:buFont typeface="Arial" panose="020B0604020202020204" pitchFamily="34" charset="0"/>
              <a:buChar char="•"/>
            </a:pPr>
            <a:r>
              <a:rPr lang="en-US" altLang="zh-CN" sz="2400" dirty="0"/>
              <a:t>Equations with variable of SCS value</a:t>
            </a:r>
          </a:p>
          <a:p>
            <a:pPr marL="800100" lvl="1" indent="-342900">
              <a:spcBef>
                <a:spcPct val="20000"/>
              </a:spcBef>
              <a:buFont typeface="Arial" panose="020B0604020202020204" pitchFamily="34" charset="0"/>
              <a:buChar char="•"/>
            </a:pPr>
            <a:endParaRPr lang="zh-CN" altLang="en-US" sz="2400" dirty="0">
              <a:latin typeface="+mn-lt"/>
              <a:cs typeface="+mn-cs"/>
            </a:endParaRPr>
          </a:p>
        </p:txBody>
      </p:sp>
    </p:spTree>
    <p:extLst>
      <p:ext uri="{BB962C8B-B14F-4D97-AF65-F5344CB8AC3E}">
        <p14:creationId xmlns:p14="http://schemas.microsoft.com/office/powerpoint/2010/main" val="4007723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Annex: examples of methods to define side conditions with different SCS</a:t>
            </a:r>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
        <p:nvSpPr>
          <p:cNvPr id="3" name="Content Placeholder 2"/>
          <p:cNvSpPr>
            <a:spLocks noGrp="1"/>
          </p:cNvSpPr>
          <p:nvPr>
            <p:ph idx="1"/>
          </p:nvPr>
        </p:nvSpPr>
        <p:spPr/>
        <p:txBody>
          <a:bodyPr/>
          <a:lstStyle/>
          <a:p>
            <a:r>
              <a:rPr lang="en-US" altLang="zh-CN" dirty="0" smtClean="0"/>
              <a:t>Enumeration of SCS values</a:t>
            </a:r>
          </a:p>
          <a:p>
            <a:pPr lvl="1"/>
            <a:r>
              <a:rPr lang="en-US" altLang="zh-CN" dirty="0" smtClean="0"/>
              <a:t>E.g., </a:t>
            </a:r>
          </a:p>
          <a:p>
            <a:pPr lvl="1"/>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pPr lvl="1"/>
            <a:endParaRPr lang="zh-CN" altLang="en-US" dirty="0"/>
          </a:p>
        </p:txBody>
      </p:sp>
      <p:graphicFrame>
        <p:nvGraphicFramePr>
          <p:cNvPr id="6" name="Table 5"/>
          <p:cNvGraphicFramePr>
            <a:graphicFrameLocks noGrp="1"/>
          </p:cNvGraphicFramePr>
          <p:nvPr>
            <p:extLst>
              <p:ext uri="{D42A27DB-BD31-4B8C-83A1-F6EECF244321}">
                <p14:modId xmlns:p14="http://schemas.microsoft.com/office/powerpoint/2010/main" val="2722925962"/>
              </p:ext>
            </p:extLst>
          </p:nvPr>
        </p:nvGraphicFramePr>
        <p:xfrm>
          <a:off x="2133600" y="1752600"/>
          <a:ext cx="5469255" cy="2880360"/>
        </p:xfrm>
        <a:graphic>
          <a:graphicData uri="http://schemas.openxmlformats.org/drawingml/2006/table">
            <a:tbl>
              <a:tblPr firstRow="1" firstCol="1" lastRow="1" lastCol="1" bandRow="1" bandCol="1">
                <a:tableStyleId>{5C22544A-7EE6-4342-B048-85BDC9FD1C3A}</a:tableStyleId>
              </a:tblPr>
              <a:tblGrid>
                <a:gridCol w="799049"/>
                <a:gridCol w="601512"/>
                <a:gridCol w="604295"/>
                <a:gridCol w="1259225"/>
                <a:gridCol w="419742"/>
                <a:gridCol w="419741"/>
                <a:gridCol w="419742"/>
                <a:gridCol w="945949"/>
              </a:tblGrid>
              <a:tr h="0">
                <a:tc gridSpan="2">
                  <a:txBody>
                    <a:bodyPr/>
                    <a:lstStyle/>
                    <a:p>
                      <a:pPr algn="ctr">
                        <a:spcAft>
                          <a:spcPts val="0"/>
                        </a:spcAft>
                      </a:pPr>
                      <a:r>
                        <a:rPr lang="en-GB" sz="900" dirty="0">
                          <a:effectLst/>
                        </a:rPr>
                        <a:t>Accuracy</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6">
                  <a:txBody>
                    <a:bodyPr/>
                    <a:lstStyle/>
                    <a:p>
                      <a:pPr algn="ctr">
                        <a:spcAft>
                          <a:spcPts val="0"/>
                        </a:spcAft>
                      </a:pPr>
                      <a:r>
                        <a:rPr lang="en-GB" sz="900">
                          <a:effectLst/>
                        </a:rPr>
                        <a:t>Conditions</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rowSpan="2">
                  <a:txBody>
                    <a:bodyPr/>
                    <a:lstStyle/>
                    <a:p>
                      <a:pPr algn="ctr">
                        <a:spcAft>
                          <a:spcPts val="0"/>
                        </a:spcAft>
                      </a:pPr>
                      <a:r>
                        <a:rPr lang="en-GB" sz="900">
                          <a:effectLst/>
                        </a:rPr>
                        <a:t>Normal condition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Extreme condition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Ês/Iot</a:t>
                      </a:r>
                      <a:r>
                        <a:rPr lang="en-GB" sz="900" baseline="30000">
                          <a:effectLst/>
                        </a:rPr>
                        <a:t> Note 2</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gridSpan="5">
                  <a:txBody>
                    <a:bodyPr/>
                    <a:lstStyle/>
                    <a:p>
                      <a:pPr algn="ctr">
                        <a:spcAft>
                          <a:spcPts val="0"/>
                        </a:spcAft>
                      </a:pPr>
                      <a:r>
                        <a:rPr lang="en-GB" sz="900">
                          <a:effectLst/>
                        </a:rPr>
                        <a:t>Io</a:t>
                      </a:r>
                      <a:r>
                        <a:rPr lang="en-GB" sz="900" baseline="30000">
                          <a:effectLst/>
                        </a:rPr>
                        <a:t> Note 1</a:t>
                      </a:r>
                      <a:r>
                        <a:rPr lang="en-GB" sz="900">
                          <a:effectLst/>
                        </a:rPr>
                        <a:t> range</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 operating band groups</a:t>
                      </a:r>
                      <a:r>
                        <a:rPr lang="en-GB" sz="900" baseline="30000">
                          <a:effectLst/>
                        </a:rPr>
                        <a:t> </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pPr>
                      <a:r>
                        <a:rPr lang="en-GB" sz="900">
                          <a:effectLst/>
                        </a:rPr>
                        <a:t>Minimum Io</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900">
                          <a:effectLst/>
                        </a:rPr>
                        <a:t>Maximum Io</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137160">
                <a:tc rowSpan="2">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rowSpan="2">
                  <a:txBody>
                    <a:bodyPr/>
                    <a:lstStyle/>
                    <a:p>
                      <a:pPr algn="ctr">
                        <a:spcAft>
                          <a:spcPts val="0"/>
                        </a:spcAft>
                      </a:pPr>
                      <a:r>
                        <a:rPr lang="en-GB" sz="900">
                          <a:effectLst/>
                        </a:rPr>
                        <a:t> </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pPr>
                      <a:r>
                        <a:rPr lang="en-GB" sz="900" dirty="0">
                          <a:effectLst/>
                        </a:rPr>
                        <a:t>dBm/SSB sub carrier spacing</a:t>
                      </a:r>
                      <a:r>
                        <a:rPr lang="en-GB" sz="900" baseline="30000" dirty="0">
                          <a:effectLst/>
                        </a:rPr>
                        <a:t> </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pPr>
                      <a:r>
                        <a:rPr lang="en-GB" sz="900">
                          <a:effectLst/>
                        </a:rPr>
                        <a:t>dBm/BW</a:t>
                      </a:r>
                      <a:r>
                        <a:rPr lang="en-GB" sz="900" baseline="-25000">
                          <a:effectLst/>
                        </a:rPr>
                        <a:t>Channel</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1371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US" altLang="zh-CN" sz="800" b="0" dirty="0" smtClean="0">
                          <a:solidFill>
                            <a:srgbClr val="00B050"/>
                          </a:solidFill>
                          <a:effectLst/>
                          <a:latin typeface="Arial" panose="020B0604020202020204" pitchFamily="34" charset="0"/>
                          <a:ea typeface="宋体" panose="02010600030101010101" pitchFamily="2" charset="-122"/>
                          <a:cs typeface="Times New Roman" panose="02020603050405020304" pitchFamily="18" charset="0"/>
                        </a:rPr>
                        <a:t>15k</a:t>
                      </a:r>
                      <a:endParaRPr lang="zh-CN" sz="800" b="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altLang="zh-CN" sz="800" b="0" dirty="0" smtClean="0">
                          <a:solidFill>
                            <a:srgbClr val="00B050"/>
                          </a:solidFill>
                          <a:effectLst/>
                          <a:latin typeface="Arial" panose="020B0604020202020204" pitchFamily="34" charset="0"/>
                          <a:ea typeface="宋体" panose="02010600030101010101" pitchFamily="2" charset="-122"/>
                          <a:cs typeface="Times New Roman" panose="02020603050405020304" pitchFamily="18" charset="0"/>
                        </a:rPr>
                        <a:t>30k</a:t>
                      </a:r>
                      <a:endParaRPr lang="zh-CN" sz="800" b="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altLang="zh-CN" sz="800" b="0" dirty="0" smtClean="0">
                          <a:solidFill>
                            <a:srgbClr val="00B050"/>
                          </a:solidFill>
                          <a:effectLst/>
                          <a:latin typeface="Arial" panose="020B0604020202020204" pitchFamily="34" charset="0"/>
                          <a:ea typeface="宋体" panose="02010600030101010101" pitchFamily="2" charset="-122"/>
                          <a:cs typeface="Times New Roman" panose="02020603050405020304" pitchFamily="18" charset="0"/>
                        </a:rPr>
                        <a:t>60k</a:t>
                      </a:r>
                      <a:endParaRPr lang="zh-CN" sz="800" b="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r>
              <a:tr h="0">
                <a:tc rowSpan="8">
                  <a:txBody>
                    <a:bodyPr/>
                    <a:lstStyle/>
                    <a:p>
                      <a:pPr algn="ctr">
                        <a:spcAft>
                          <a:spcPts val="0"/>
                        </a:spcAft>
                      </a:pPr>
                      <a:r>
                        <a:rPr lang="en-GB" sz="900">
                          <a:effectLst/>
                        </a:rPr>
                        <a:t>[</a:t>
                      </a:r>
                      <a:r>
                        <a:rPr lang="en-GB" sz="900">
                          <a:effectLst/>
                          <a:sym typeface="Symbol" panose="05050102010706020507" pitchFamily="18" charset="2"/>
                        </a:rPr>
                        <a:t></a:t>
                      </a:r>
                      <a:r>
                        <a:rPr lang="en-GB" sz="900">
                          <a:effectLst/>
                        </a:rPr>
                        <a:t>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8">
                  <a:txBody>
                    <a:bodyPr/>
                    <a:lstStyle/>
                    <a:p>
                      <a:pPr algn="ctr">
                        <a:spcAft>
                          <a:spcPts val="0"/>
                        </a:spcAft>
                      </a:pPr>
                      <a:r>
                        <a:rPr lang="en-GB" sz="900">
                          <a:effectLst/>
                        </a:rPr>
                        <a:t>[</a:t>
                      </a:r>
                      <a:r>
                        <a:rPr lang="en-GB" sz="900">
                          <a:effectLst/>
                          <a:sym typeface="Symbol" panose="05050102010706020507" pitchFamily="18" charset="2"/>
                        </a:rPr>
                        <a:t></a:t>
                      </a:r>
                      <a:r>
                        <a:rPr lang="en-GB" sz="900">
                          <a:effectLst/>
                        </a:rPr>
                        <a:t>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8">
                  <a:txBody>
                    <a:bodyPr/>
                    <a:lstStyle/>
                    <a:p>
                      <a:pPr algn="ctr">
                        <a:spcAft>
                          <a:spcPts val="0"/>
                        </a:spcAft>
                      </a:pPr>
                      <a:r>
                        <a:rPr lang="en-GB" sz="900">
                          <a:effectLst/>
                          <a:sym typeface="Symbol" panose="05050102010706020507" pitchFamily="18" charset="2"/>
                        </a:rPr>
                        <a:t></a:t>
                      </a:r>
                      <a:r>
                        <a:rPr lang="en-GB" sz="900">
                          <a:effectLst/>
                        </a:rPr>
                        <a:t>[-3] dB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NRFDD_A, NRTDD_A</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NRTDD_C</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NRTDD_D</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NRFDD_E1, NRFDD_E2, NRTDD_E2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NRFDD_G1, NRFDD_G2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NRFDD_H</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NRFDD_A, NRTDD_A</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dirty="0">
                          <a:solidFill>
                            <a:srgbClr val="00B050"/>
                          </a:solidFill>
                          <a:effectLst/>
                        </a:rPr>
                        <a:t>TBD</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a:txBody>
                    <a:bodyPr/>
                    <a:lstStyle/>
                    <a:p>
                      <a:pPr algn="ctr">
                        <a:spcAft>
                          <a:spcPts val="0"/>
                        </a:spcAft>
                      </a:pPr>
                      <a:r>
                        <a:rPr lang="en-GB" sz="900">
                          <a:effectLst/>
                          <a:sym typeface="Symbol" panose="05050102010706020507" pitchFamily="18" charset="2"/>
                        </a:rPr>
                        <a:t></a:t>
                      </a:r>
                      <a:r>
                        <a:rPr lang="en-GB" sz="900">
                          <a:effectLst/>
                        </a:rPr>
                        <a:t>[3]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sym typeface="Symbol" panose="05050102010706020507" pitchFamily="18" charset="2"/>
                        </a:rPr>
                        <a:t></a:t>
                      </a:r>
                      <a:r>
                        <a:rPr lang="en-GB" sz="900">
                          <a:effectLst/>
                        </a:rPr>
                        <a:t>[3]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sym typeface="Symbol" panose="05050102010706020507" pitchFamily="18" charset="2"/>
                        </a:rPr>
                        <a:t></a:t>
                      </a:r>
                      <a:r>
                        <a:rPr lang="en-GB" sz="900">
                          <a:effectLst/>
                        </a:rPr>
                        <a:t>[-6] dB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Note 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pPr>
                      <a:r>
                        <a:rPr lang="en-GB" sz="900" dirty="0">
                          <a:effectLst/>
                        </a:rPr>
                        <a:t>Note 3</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GB" sz="900">
                          <a:effectLst/>
                        </a:rPr>
                        <a:t>Note 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gridSpan="8">
                  <a:txBody>
                    <a:bodyPr/>
                    <a:lstStyle/>
                    <a:p>
                      <a:pPr marL="540385" indent="-540385">
                        <a:spcAft>
                          <a:spcPts val="0"/>
                        </a:spcAft>
                      </a:pPr>
                      <a:r>
                        <a:rPr lang="en-GB" sz="900" dirty="0">
                          <a:effectLst/>
                        </a:rPr>
                        <a:t>NOTE 1:	Io is assumed to have constant EPRE across the bandwidth.</a:t>
                      </a:r>
                      <a:endParaRPr lang="zh-CN" sz="900" dirty="0">
                        <a:effectLst/>
                      </a:endParaRPr>
                    </a:p>
                    <a:p>
                      <a:pPr marL="540385" indent="-540385">
                        <a:spcAft>
                          <a:spcPts val="0"/>
                        </a:spcAft>
                      </a:pPr>
                      <a:r>
                        <a:rPr lang="en-GB" sz="900" dirty="0">
                          <a:effectLst/>
                        </a:rPr>
                        <a:t>NOTE 2:	The parameter </a:t>
                      </a:r>
                      <a:r>
                        <a:rPr lang="en-GB" sz="900" dirty="0" err="1">
                          <a:effectLst/>
                        </a:rPr>
                        <a:t>Ês</a:t>
                      </a:r>
                      <a:r>
                        <a:rPr lang="en-GB" sz="900" dirty="0">
                          <a:effectLst/>
                        </a:rPr>
                        <a:t>/</a:t>
                      </a:r>
                      <a:r>
                        <a:rPr lang="en-GB" sz="900" dirty="0" err="1">
                          <a:effectLst/>
                        </a:rPr>
                        <a:t>Iot</a:t>
                      </a:r>
                      <a:r>
                        <a:rPr lang="en-GB" sz="900" dirty="0">
                          <a:effectLst/>
                        </a:rPr>
                        <a:t> is the minimum </a:t>
                      </a:r>
                      <a:r>
                        <a:rPr lang="en-GB" sz="900" dirty="0" err="1">
                          <a:effectLst/>
                        </a:rPr>
                        <a:t>Ês</a:t>
                      </a:r>
                      <a:r>
                        <a:rPr lang="en-GB" sz="900" dirty="0">
                          <a:effectLst/>
                        </a:rPr>
                        <a:t>/</a:t>
                      </a:r>
                      <a:r>
                        <a:rPr lang="en-GB" sz="900" dirty="0" err="1">
                          <a:effectLst/>
                        </a:rPr>
                        <a:t>Iot</a:t>
                      </a:r>
                      <a:r>
                        <a:rPr lang="en-GB" sz="900" dirty="0">
                          <a:effectLst/>
                        </a:rPr>
                        <a:t> of the pair of cells to which the requirement applies.</a:t>
                      </a:r>
                      <a:endParaRPr lang="zh-CN" sz="900" dirty="0">
                        <a:effectLst/>
                      </a:endParaRPr>
                    </a:p>
                    <a:p>
                      <a:pPr marL="540385" indent="-540385">
                        <a:spcAft>
                          <a:spcPts val="0"/>
                        </a:spcAft>
                      </a:pPr>
                      <a:r>
                        <a:rPr lang="en-GB" sz="900" dirty="0">
                          <a:effectLst/>
                        </a:rPr>
                        <a:t>NOTE 3:	The same bands and the same Io conditions for each band apply for this requirement as for the corresponding highest accuracy requirement.</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960434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Annex: examples of methods to define side conditions with different SCS</a:t>
            </a:r>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
        <p:nvSpPr>
          <p:cNvPr id="3" name="Content Placeholder 2"/>
          <p:cNvSpPr>
            <a:spLocks noGrp="1"/>
          </p:cNvSpPr>
          <p:nvPr>
            <p:ph idx="1"/>
          </p:nvPr>
        </p:nvSpPr>
        <p:spPr/>
        <p:txBody>
          <a:bodyPr/>
          <a:lstStyle/>
          <a:p>
            <a:r>
              <a:rPr lang="en-US" altLang="zh-CN" dirty="0" smtClean="0"/>
              <a:t>Equations </a:t>
            </a:r>
            <a:r>
              <a:rPr lang="en-US" altLang="zh-CN" dirty="0"/>
              <a:t>with variable of SCS </a:t>
            </a:r>
            <a:r>
              <a:rPr lang="en-US" altLang="zh-CN" dirty="0" smtClean="0"/>
              <a:t>value</a:t>
            </a:r>
          </a:p>
          <a:p>
            <a:pPr lvl="1"/>
            <a:r>
              <a:rPr lang="en-US" altLang="zh-CN" dirty="0" smtClean="0"/>
              <a:t>E.g., in the table F(x, y) denotes the minimum Io conditions for band group x and SCS value y.</a:t>
            </a:r>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pPr lvl="1"/>
            <a:endParaRPr lang="zh-CN" altLang="en-US" dirty="0"/>
          </a:p>
        </p:txBody>
      </p:sp>
      <p:graphicFrame>
        <p:nvGraphicFramePr>
          <p:cNvPr id="5" name="Table 4"/>
          <p:cNvGraphicFramePr>
            <a:graphicFrameLocks noGrp="1"/>
          </p:cNvGraphicFramePr>
          <p:nvPr>
            <p:extLst>
              <p:ext uri="{D42A27DB-BD31-4B8C-83A1-F6EECF244321}">
                <p14:modId xmlns:p14="http://schemas.microsoft.com/office/powerpoint/2010/main" val="2724233462"/>
              </p:ext>
            </p:extLst>
          </p:nvPr>
        </p:nvGraphicFramePr>
        <p:xfrm>
          <a:off x="2150745" y="2286000"/>
          <a:ext cx="5469255" cy="2743200"/>
        </p:xfrm>
        <a:graphic>
          <a:graphicData uri="http://schemas.openxmlformats.org/drawingml/2006/table">
            <a:tbl>
              <a:tblPr firstRow="1" firstCol="1" lastRow="1" lastCol="1" bandRow="1" bandCol="1">
                <a:tableStyleId>{5C22544A-7EE6-4342-B048-85BDC9FD1C3A}</a:tableStyleId>
              </a:tblPr>
              <a:tblGrid>
                <a:gridCol w="799049"/>
                <a:gridCol w="601512"/>
                <a:gridCol w="604295"/>
                <a:gridCol w="1259225"/>
                <a:gridCol w="1259225"/>
                <a:gridCol w="945949"/>
              </a:tblGrid>
              <a:tr h="0">
                <a:tc gridSpan="2">
                  <a:txBody>
                    <a:bodyPr/>
                    <a:lstStyle/>
                    <a:p>
                      <a:pPr algn="ctr">
                        <a:spcAft>
                          <a:spcPts val="0"/>
                        </a:spcAft>
                      </a:pPr>
                      <a:r>
                        <a:rPr lang="en-GB" sz="900" dirty="0">
                          <a:effectLst/>
                        </a:rPr>
                        <a:t>Accuracy</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4">
                  <a:txBody>
                    <a:bodyPr/>
                    <a:lstStyle/>
                    <a:p>
                      <a:pPr algn="ctr">
                        <a:spcAft>
                          <a:spcPts val="0"/>
                        </a:spcAft>
                      </a:pPr>
                      <a:r>
                        <a:rPr lang="en-GB" sz="900" dirty="0">
                          <a:effectLst/>
                        </a:rPr>
                        <a:t>Conditions</a:t>
                      </a:r>
                      <a:endParaRPr lang="zh-CN" sz="900" b="1"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0">
                <a:tc rowSpan="2">
                  <a:txBody>
                    <a:bodyPr/>
                    <a:lstStyle/>
                    <a:p>
                      <a:pPr algn="ctr">
                        <a:spcAft>
                          <a:spcPts val="0"/>
                        </a:spcAft>
                      </a:pPr>
                      <a:r>
                        <a:rPr lang="en-GB" sz="900">
                          <a:effectLst/>
                        </a:rPr>
                        <a:t>Normal condition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Extreme condition</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2">
                  <a:txBody>
                    <a:bodyPr/>
                    <a:lstStyle/>
                    <a:p>
                      <a:pPr algn="ctr">
                        <a:spcAft>
                          <a:spcPts val="0"/>
                        </a:spcAft>
                      </a:pPr>
                      <a:r>
                        <a:rPr lang="en-GB" sz="900">
                          <a:effectLst/>
                        </a:rPr>
                        <a:t>Ês/Iot</a:t>
                      </a:r>
                      <a:r>
                        <a:rPr lang="en-GB" sz="900" baseline="30000">
                          <a:effectLst/>
                        </a:rPr>
                        <a:t> Note 2</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gridSpan="3">
                  <a:txBody>
                    <a:bodyPr/>
                    <a:lstStyle/>
                    <a:p>
                      <a:pPr algn="ctr">
                        <a:spcAft>
                          <a:spcPts val="0"/>
                        </a:spcAft>
                      </a:pPr>
                      <a:r>
                        <a:rPr lang="en-GB" sz="900">
                          <a:effectLst/>
                        </a:rPr>
                        <a:t>Io</a:t>
                      </a:r>
                      <a:r>
                        <a:rPr lang="en-GB" sz="900" baseline="30000">
                          <a:effectLst/>
                        </a:rPr>
                        <a:t> Note 1</a:t>
                      </a:r>
                      <a:r>
                        <a:rPr lang="en-GB" sz="900">
                          <a:effectLst/>
                        </a:rPr>
                        <a:t> range</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 operating band groups</a:t>
                      </a:r>
                      <a:r>
                        <a:rPr lang="en-GB" sz="900" baseline="30000">
                          <a:effectLst/>
                        </a:rPr>
                        <a:t> </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Minimum Io</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Maximum Io</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dB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dBm/SSB sub carrier spacing</a:t>
                      </a:r>
                      <a:r>
                        <a:rPr lang="en-GB" sz="900" baseline="30000">
                          <a:effectLst/>
                        </a:rPr>
                        <a:t> </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dBm/BW</a:t>
                      </a:r>
                      <a:r>
                        <a:rPr lang="en-GB" sz="900" baseline="-25000">
                          <a:effectLst/>
                        </a:rPr>
                        <a:t>Channel</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rowSpan="8">
                  <a:txBody>
                    <a:bodyPr/>
                    <a:lstStyle/>
                    <a:p>
                      <a:pPr algn="ctr">
                        <a:spcAft>
                          <a:spcPts val="0"/>
                        </a:spcAft>
                      </a:pPr>
                      <a:r>
                        <a:rPr lang="en-GB" sz="900">
                          <a:effectLst/>
                        </a:rPr>
                        <a:t>[</a:t>
                      </a:r>
                      <a:r>
                        <a:rPr lang="en-GB" sz="900">
                          <a:effectLst/>
                          <a:sym typeface="Symbol" panose="05050102010706020507" pitchFamily="18" charset="2"/>
                        </a:rPr>
                        <a:t></a:t>
                      </a:r>
                      <a:r>
                        <a:rPr lang="en-GB" sz="900">
                          <a:effectLst/>
                        </a:rPr>
                        <a:t>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8">
                  <a:txBody>
                    <a:bodyPr/>
                    <a:lstStyle/>
                    <a:p>
                      <a:pPr algn="ctr">
                        <a:spcAft>
                          <a:spcPts val="0"/>
                        </a:spcAft>
                      </a:pPr>
                      <a:r>
                        <a:rPr lang="en-GB" sz="900" dirty="0">
                          <a:effectLst/>
                        </a:rPr>
                        <a:t>[</a:t>
                      </a:r>
                      <a:r>
                        <a:rPr lang="en-GB" sz="900" dirty="0">
                          <a:effectLst/>
                          <a:sym typeface="Symbol" panose="05050102010706020507" pitchFamily="18" charset="2"/>
                        </a:rPr>
                        <a:t></a:t>
                      </a:r>
                      <a:r>
                        <a:rPr lang="en-GB" sz="900" dirty="0">
                          <a:effectLst/>
                        </a:rPr>
                        <a:t>3]</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8">
                  <a:txBody>
                    <a:bodyPr/>
                    <a:lstStyle/>
                    <a:p>
                      <a:pPr algn="ctr">
                        <a:spcAft>
                          <a:spcPts val="0"/>
                        </a:spcAft>
                      </a:pPr>
                      <a:r>
                        <a:rPr lang="en-GB" sz="900">
                          <a:effectLst/>
                          <a:sym typeface="Symbol" panose="05050102010706020507" pitchFamily="18" charset="2"/>
                        </a:rPr>
                        <a:t></a:t>
                      </a:r>
                      <a:r>
                        <a:rPr lang="en-GB" sz="900">
                          <a:effectLst/>
                        </a:rPr>
                        <a:t>[-3] dB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NRFDD_A, NRTDD_A</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rowSpan="8">
                  <a:txBody>
                    <a:bodyPr/>
                    <a:lstStyle/>
                    <a:p>
                      <a:pPr algn="ctr">
                        <a:spcAft>
                          <a:spcPts val="0"/>
                        </a:spcAft>
                      </a:pPr>
                      <a:r>
                        <a:rPr lang="en-US" altLang="zh-CN" sz="900" dirty="0" smtClean="0">
                          <a:solidFill>
                            <a:srgbClr val="00B050"/>
                          </a:solidFill>
                          <a:effectLst/>
                          <a:latin typeface="Arial" panose="020B0604020202020204" pitchFamily="34" charset="0"/>
                          <a:ea typeface="宋体" panose="02010600030101010101" pitchFamily="2" charset="-122"/>
                          <a:cs typeface="Times New Roman" panose="02020603050405020304" pitchFamily="18" charset="0"/>
                        </a:rPr>
                        <a:t>F(x, y)</a:t>
                      </a:r>
                      <a:endParaRPr lang="zh-CN" sz="900" dirty="0">
                        <a:solidFill>
                          <a:srgbClr val="00B05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NRTDD_C</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NRTDD_D</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NRFDD_E1, NRFDD_E2, NRTDD_E2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NRFDD_G1, NRFDD_G2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NRFDD_H</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spcAft>
                          <a:spcPts val="0"/>
                        </a:spcAft>
                      </a:pPr>
                      <a:r>
                        <a:rPr lang="en-GB" sz="900">
                          <a:effectLst/>
                        </a:rPr>
                        <a:t>NRFDD_A, NRTDD_A</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vMerge="1">
                  <a:txBody>
                    <a:bodyPr/>
                    <a:lstStyle/>
                    <a:p>
                      <a:pPr algn="ctr">
                        <a:spcAft>
                          <a:spcPts val="0"/>
                        </a:spcAft>
                      </a:pP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-50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a:txBody>
                    <a:bodyPr/>
                    <a:lstStyle/>
                    <a:p>
                      <a:pPr algn="ctr">
                        <a:spcAft>
                          <a:spcPts val="0"/>
                        </a:spcAft>
                      </a:pPr>
                      <a:r>
                        <a:rPr lang="en-GB" sz="900">
                          <a:effectLst/>
                          <a:sym typeface="Symbol" panose="05050102010706020507" pitchFamily="18" charset="2"/>
                        </a:rPr>
                        <a:t></a:t>
                      </a:r>
                      <a:r>
                        <a:rPr lang="en-GB" sz="900">
                          <a:effectLst/>
                        </a:rPr>
                        <a:t>[3]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sym typeface="Symbol" panose="05050102010706020507" pitchFamily="18" charset="2"/>
                        </a:rPr>
                        <a:t></a:t>
                      </a:r>
                      <a:r>
                        <a:rPr lang="en-GB" sz="900">
                          <a:effectLst/>
                        </a:rPr>
                        <a:t>[3]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sym typeface="Symbol" panose="05050102010706020507" pitchFamily="18" charset="2"/>
                        </a:rPr>
                        <a:t></a:t>
                      </a:r>
                      <a:r>
                        <a:rPr lang="en-GB" sz="900">
                          <a:effectLst/>
                        </a:rPr>
                        <a:t>[-6] dB</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Note 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Note 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GB" sz="900">
                          <a:effectLst/>
                        </a:rPr>
                        <a:t>Note 3</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r>
              <a:tr h="0">
                <a:tc gridSpan="6">
                  <a:txBody>
                    <a:bodyPr/>
                    <a:lstStyle/>
                    <a:p>
                      <a:pPr marL="540385" indent="-540385">
                        <a:spcAft>
                          <a:spcPts val="0"/>
                        </a:spcAft>
                      </a:pPr>
                      <a:r>
                        <a:rPr lang="en-GB" sz="900" dirty="0">
                          <a:effectLst/>
                        </a:rPr>
                        <a:t>NOTE 1:	Io is assumed to have constant EPRE across the bandwidth.</a:t>
                      </a:r>
                      <a:endParaRPr lang="zh-CN" sz="900" dirty="0">
                        <a:effectLst/>
                      </a:endParaRPr>
                    </a:p>
                    <a:p>
                      <a:pPr marL="540385" indent="-540385">
                        <a:spcAft>
                          <a:spcPts val="0"/>
                        </a:spcAft>
                      </a:pPr>
                      <a:r>
                        <a:rPr lang="en-GB" sz="900" dirty="0">
                          <a:effectLst/>
                        </a:rPr>
                        <a:t>NOTE 2:	The parameter </a:t>
                      </a:r>
                      <a:r>
                        <a:rPr lang="en-GB" sz="900" dirty="0" err="1">
                          <a:effectLst/>
                        </a:rPr>
                        <a:t>Ês</a:t>
                      </a:r>
                      <a:r>
                        <a:rPr lang="en-GB" sz="900" dirty="0">
                          <a:effectLst/>
                        </a:rPr>
                        <a:t>/</a:t>
                      </a:r>
                      <a:r>
                        <a:rPr lang="en-GB" sz="900" dirty="0" err="1">
                          <a:effectLst/>
                        </a:rPr>
                        <a:t>Iot</a:t>
                      </a:r>
                      <a:r>
                        <a:rPr lang="en-GB" sz="900" dirty="0">
                          <a:effectLst/>
                        </a:rPr>
                        <a:t> is the minimum </a:t>
                      </a:r>
                      <a:r>
                        <a:rPr lang="en-GB" sz="900" dirty="0" err="1">
                          <a:effectLst/>
                        </a:rPr>
                        <a:t>Ês</a:t>
                      </a:r>
                      <a:r>
                        <a:rPr lang="en-GB" sz="900" dirty="0">
                          <a:effectLst/>
                        </a:rPr>
                        <a:t>/</a:t>
                      </a:r>
                      <a:r>
                        <a:rPr lang="en-GB" sz="900" dirty="0" err="1">
                          <a:effectLst/>
                        </a:rPr>
                        <a:t>Iot</a:t>
                      </a:r>
                      <a:r>
                        <a:rPr lang="en-GB" sz="900" dirty="0">
                          <a:effectLst/>
                        </a:rPr>
                        <a:t> of the pair of cells to which the requirement applies.</a:t>
                      </a:r>
                      <a:endParaRPr lang="zh-CN" sz="900" dirty="0">
                        <a:effectLst/>
                      </a:endParaRPr>
                    </a:p>
                    <a:p>
                      <a:pPr marL="540385" indent="-540385">
                        <a:spcAft>
                          <a:spcPts val="0"/>
                        </a:spcAft>
                      </a:pPr>
                      <a:r>
                        <a:rPr lang="en-GB" sz="900" dirty="0">
                          <a:effectLst/>
                        </a:rPr>
                        <a:t>NOTE 3:	The same bands and the same Io conditions for each band apply for this requirement as for the corresponding highest accuracy requirement.</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2734526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C7EDC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www.w3.org/XML/1998/namespace"/>
    <ds:schemaRef ds:uri="http://schemas.microsoft.com/office/2006/documentManagement/types"/>
    <ds:schemaRef ds:uri="http://purl.org/dc/terms/"/>
    <ds:schemaRef ds:uri="http://schemas.microsoft.com/office/2006/metadata/properties"/>
    <ds:schemaRef ds:uri="http://schemas.openxmlformats.org/package/2006/metadata/core-properties"/>
    <ds:schemaRef ds:uri="17c5c574-4f42-45b3-8a7f-77d8e859d074"/>
    <ds:schemaRef ds:uri="http://purl.org/dc/elements/1.1/"/>
    <ds:schemaRef ds:uri="http://purl.org/dc/dcmitype/"/>
    <ds:schemaRef ds:uri="http://schemas.microsoft.com/office/infopath/2007/PartnerControls"/>
    <ds:schemaRef ds:uri="66EEDB98-F073-460B-B9B0-9643F9FE785E"/>
  </ds:schemaRefs>
</ds:datastoreItem>
</file>

<file path=docProps/app.xml><?xml version="1.0" encoding="utf-8"?>
<Properties xmlns="http://schemas.openxmlformats.org/officeDocument/2006/extended-properties" xmlns:vt="http://schemas.openxmlformats.org/officeDocument/2006/docPropsVTypes">
  <Template/>
  <TotalTime>14333</TotalTime>
  <Words>469</Words>
  <Application>Microsoft Office PowerPoint</Application>
  <PresentationFormat>Widescreen</PresentationFormat>
  <Paragraphs>153</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Calibri</vt:lpstr>
      <vt:lpstr>Symbol</vt:lpstr>
      <vt:lpstr>Times New Roman</vt:lpstr>
      <vt:lpstr>Office Theme</vt:lpstr>
      <vt:lpstr>Way forward on the performance part side conditions</vt:lpstr>
      <vt:lpstr>Background</vt:lpstr>
      <vt:lpstr>Way forward</vt:lpstr>
      <vt:lpstr>Annex: examples of methods to define side conditions with different SCS</vt:lpstr>
      <vt:lpstr>Annex: examples of methods to define side conditions with different SCS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keywords>CTPClassification=:VisualMarkings=, CTPClassification=CTP_PUBLIC:VisualMarkings=</cp:keywords>
  <cp:lastModifiedBy>Huawei</cp:lastModifiedBy>
  <cp:revision>1119</cp:revision>
  <dcterms:created xsi:type="dcterms:W3CDTF">2013-05-13T16:02:00Z</dcterms:created>
  <dcterms:modified xsi:type="dcterms:W3CDTF">2018-06-25T12:08:55Z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(3)7n4+7fXbswXHJrqpn4k/bPK3ctgu6yQgktqRCCCpk2vve7/I8Uxejx7U4H40pvoaSQVA71wd
p5sPCEY7+7wJsmQB9R0PsWCK5cLxfuFy7rLtvQ9BnBeSDxFALbCW2qZqNr8TI4B6Yc3+Dyme
wjyW+qPxCGqe/SbLhTZHfFH7MXTtjO/wg6zhXzKp1Ts2O04xXbQUDa4629v180rY+5Tyj8mh
M8SCKF33ojEdIXqp/9</vt:lpwstr>
  </property>
  <property fmtid="{D5CDD505-2E9C-101B-9397-08002B2CF9AE}" pid="14" name="_2015_ms_pID_7253431">
    <vt:lpwstr>M6VRalnPFFhJsutWgYouTnmBDXZDveg+h8sn8xhZVEl2Mz81HWhPIN
rU/zpI0yLvSRWob7AOXvbxjHStYT6+yC+2dorzfP6zayjbRFzn6+5smDcox2aGFCr0dLVIq2
r9/7BCG8rPyiRBMeHKWxx6pzzrTzJAz+U6huQLvKpI0KxZpKXsuzm8Bdjn+keW45FO9miJdg
w3IAvBrDysmwSwvdJjE+vT+HSTB2RUMMV83x</vt:lpwstr>
  </property>
  <property fmtid="{D5CDD505-2E9C-101B-9397-08002B2CF9AE}" pid="15" name="_2015_ms_pID_7253432">
    <vt:lpwstr>CA==</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1528967807</vt:lpwstr>
  </property>
</Properties>
</file>