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5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574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48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3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7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722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262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495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333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3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988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122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F26C7-4322-4EDB-9A4C-8F3178AD354D}" type="datetimeFigureOut">
              <a:rPr lang="zh-CN" altLang="en-US" smtClean="0"/>
              <a:t>2018/1/27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056345-4222-42A6-A4B4-5110A80C2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0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/>
          <p:nvPr/>
        </p:nvSpPr>
        <p:spPr>
          <a:xfrm>
            <a:off x="232244" y="235362"/>
            <a:ext cx="11770866" cy="707886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en-US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Meeting </a:t>
            </a:r>
            <a:r>
              <a:rPr lang="en-US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AH-1801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                                                      R4-1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801293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San </a:t>
            </a:r>
            <a:r>
              <a:rPr lang="en-US" altLang="ja-JP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Diego, </a:t>
            </a:r>
            <a:r>
              <a:rPr lang="en-US" altLang="ja-JP" sz="2000" b="1" dirty="0">
                <a:latin typeface="Arial" panose="020B0604020202020204" pitchFamily="34" charset="0"/>
                <a:cs typeface="Arial" panose="020B0604020202020204" pitchFamily="34" charset="0"/>
              </a:rPr>
              <a:t>US, 22 - 26 Jan, 2018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	</a:t>
            </a:r>
            <a:r>
              <a:rPr lang="en-US" altLang="ja-JP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4.2.1</a:t>
            </a:r>
            <a:endParaRPr lang="en-US" sz="1600" b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	Approval</a:t>
            </a:r>
            <a:endParaRPr lang="en-US" sz="1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1877425" y="1952244"/>
            <a:ext cx="8312027" cy="333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36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WF </a:t>
            </a:r>
            <a:r>
              <a:rPr lang="en-US" sz="36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 </a:t>
            </a: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mixed numerology for CA</a:t>
            </a:r>
            <a:endParaRPr lang="en-US" sz="36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36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sz="36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en-US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xfrm>
            <a:off x="6457950" y="4767264"/>
            <a:ext cx="2057400" cy="273844"/>
          </a:xfrm>
        </p:spPr>
        <p:txBody>
          <a:bodyPr/>
          <a:lstStyle/>
          <a:p>
            <a:r>
              <a:rPr lang="en-US" dirty="0" smtClean="0"/>
              <a:t> </a:t>
            </a:r>
            <a:fld id="{625556CC-E737-452A-8616-F5E2FE961FA4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458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" y="-150031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Background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699" y="1175532"/>
            <a:ext cx="1159098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RAN #78 agreement:</a:t>
            </a:r>
          </a:p>
          <a:p>
            <a:pPr lvl="1">
              <a:lnSpc>
                <a:spcPct val="125000"/>
              </a:lnSpc>
            </a:pPr>
            <a:r>
              <a:rPr lang="en-GB" altLang="zh-CN" sz="2400" dirty="0"/>
              <a:t>For NR-NR CA, finalization of the work to enable up to 2 different numerologies within the same PUCCH group (PUCCH sent on the CC with smaller SCS) in RAN1 in Q1, and in RAN4 (Core) for Q2, for the December drop.</a:t>
            </a:r>
            <a:endParaRPr lang="zh-CN" altLang="zh-CN" sz="2400" dirty="0"/>
          </a:p>
          <a:p>
            <a:pPr>
              <a:lnSpc>
                <a:spcPct val="125000"/>
              </a:lnSpc>
            </a:pPr>
            <a:endParaRPr lang="en-US" altLang="zh-CN" sz="2400" dirty="0" smtClean="0"/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GB" altLang="zh-CN" sz="2400" dirty="0" smtClean="0"/>
              <a:t>Reference:</a:t>
            </a:r>
          </a:p>
          <a:p>
            <a:pPr>
              <a:lnSpc>
                <a:spcPct val="125000"/>
              </a:lnSpc>
            </a:pPr>
            <a:r>
              <a:rPr lang="en-GB" altLang="zh-CN" sz="2400" dirty="0" smtClean="0"/>
              <a:t>R4-1800421 on mixed numerology for CA, Huawei, HiSilicon</a:t>
            </a:r>
          </a:p>
          <a:p>
            <a:pPr>
              <a:lnSpc>
                <a:spcPct val="125000"/>
              </a:lnSpc>
            </a:pPr>
            <a:r>
              <a:rPr lang="en-US" altLang="zh-CN" sz="2400" dirty="0" smtClean="0"/>
              <a:t>R4-1800516 </a:t>
            </a:r>
            <a:r>
              <a:rPr lang="en-US" altLang="zh-CN" sz="2400" dirty="0"/>
              <a:t>Some clarifications for wideband operation of NR </a:t>
            </a:r>
            <a:r>
              <a:rPr lang="en-US" altLang="zh-CN" sz="2400" dirty="0" smtClean="0"/>
              <a:t>UE, LG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75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8347" y="94667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Agreement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4255" y="1207439"/>
            <a:ext cx="10515600" cy="4351338"/>
          </a:xfrm>
        </p:spPr>
        <p:txBody>
          <a:bodyPr/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dirty="0"/>
              <a:t>RAN4 agreement copied from chairman notes:</a:t>
            </a:r>
          </a:p>
          <a:p>
            <a:pPr marL="0" indent="0">
              <a:lnSpc>
                <a:spcPct val="125000"/>
              </a:lnSpc>
              <a:buNone/>
            </a:pPr>
            <a:r>
              <a:rPr lang="en-GB" altLang="zh-CN" dirty="0"/>
              <a:t>Same numerology for intra-band NR CA including both continuous and non-continuous is mandatory support for Rel15</a:t>
            </a:r>
            <a:r>
              <a:rPr lang="en-GB" altLang="zh-CN" dirty="0" smtClean="0"/>
              <a:t>.</a:t>
            </a:r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590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2734" y="17392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WF(1)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4698" y="1120461"/>
            <a:ext cx="11526591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Intra-band CA:</a:t>
            </a:r>
          </a:p>
          <a:p>
            <a:pPr marL="742950" lvl="1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1: Introduce mixed numerology as UE capability in Rel15 </a:t>
            </a:r>
          </a:p>
          <a:p>
            <a:pPr marL="742950" lvl="1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</a:t>
            </a:r>
            <a:r>
              <a:rPr lang="en-US" altLang="zh-CN" sz="2400" dirty="0"/>
              <a:t>2</a:t>
            </a:r>
            <a:r>
              <a:rPr lang="en-US" altLang="zh-CN" sz="2400" dirty="0" smtClean="0"/>
              <a:t>: it is not supported on mixed numerology in Rel15 for intra-band CA</a:t>
            </a:r>
          </a:p>
          <a:p>
            <a:pPr marL="742950" lvl="1" indent="-28575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RAN4 will make a decision in the next meeting</a:t>
            </a:r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smtClean="0"/>
              <a:t>Wideband operation with contiguous UE CCs: reuse intra-band contiguous CA case</a:t>
            </a:r>
          </a:p>
        </p:txBody>
      </p:sp>
    </p:spTree>
    <p:extLst>
      <p:ext uri="{BB962C8B-B14F-4D97-AF65-F5344CB8AC3E}">
        <p14:creationId xmlns:p14="http://schemas.microsoft.com/office/powerpoint/2010/main" val="37739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8499" y="146182"/>
            <a:ext cx="10515600" cy="1325563"/>
          </a:xfrm>
        </p:spPr>
        <p:txBody>
          <a:bodyPr/>
          <a:lstStyle/>
          <a:p>
            <a:r>
              <a:rPr lang="en-US" altLang="zh-CN" b="1" dirty="0" smtClean="0"/>
              <a:t>WF(2) for Inter-band CA</a:t>
            </a:r>
            <a:endParaRPr lang="zh-CN" altLang="en-US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9272945"/>
              </p:ext>
            </p:extLst>
          </p:nvPr>
        </p:nvGraphicFramePr>
        <p:xfrm>
          <a:off x="838200" y="1825625"/>
          <a:ext cx="9361868" cy="1949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0467"/>
                <a:gridCol w="2340467"/>
                <a:gridCol w="2340467"/>
                <a:gridCol w="2340467"/>
              </a:tblGrid>
              <a:tr h="48745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Band</a:t>
                      </a:r>
                      <a:r>
                        <a:rPr lang="en-US" altLang="zh-CN" baseline="0" dirty="0" smtClean="0"/>
                        <a:t>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Band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Same numerology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2 numerologies</a:t>
                      </a:r>
                      <a:endParaRPr lang="zh-CN" altLang="en-US" dirty="0"/>
                    </a:p>
                  </a:txBody>
                  <a:tcPr/>
                </a:tc>
              </a:tr>
              <a:tr h="48745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FR1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FR1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Mandated for CA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FFS</a:t>
                      </a:r>
                      <a:endParaRPr lang="zh-CN" altLang="en-US" dirty="0"/>
                    </a:p>
                  </a:txBody>
                  <a:tcPr/>
                </a:tc>
              </a:tr>
              <a:tr h="48745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FR1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FR2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No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Mandated</a:t>
                      </a:r>
                      <a:r>
                        <a:rPr lang="en-US" altLang="zh-CN" baseline="0" dirty="0" smtClean="0"/>
                        <a:t> for CA</a:t>
                      </a:r>
                      <a:endParaRPr lang="zh-CN" altLang="en-US" dirty="0"/>
                    </a:p>
                  </a:txBody>
                  <a:tcPr/>
                </a:tc>
              </a:tr>
              <a:tr h="487456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FR2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FR2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Mandated</a:t>
                      </a:r>
                      <a:r>
                        <a:rPr lang="en-US" altLang="zh-CN" baseline="0" dirty="0" smtClean="0"/>
                        <a:t> for CA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With UE capability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28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7756" y="1113868"/>
            <a:ext cx="115909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 err="1" smtClean="0"/>
              <a:t>Signalling</a:t>
            </a:r>
            <a:r>
              <a:rPr lang="en-US" altLang="zh-CN" sz="2400" dirty="0" smtClean="0"/>
              <a:t> of SCS for CA: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1: Signaling of SCS per CC in BPC/BPC entry(baseband </a:t>
            </a:r>
            <a:r>
              <a:rPr lang="en-US" altLang="zh-CN" sz="2400" dirty="0"/>
              <a:t>processing capabilities</a:t>
            </a:r>
            <a:r>
              <a:rPr lang="en-US" altLang="zh-CN" sz="2400" dirty="0" smtClean="0"/>
              <a:t>)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2: Signaling of SCS per BC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3: Signaling of SCS per UE: report UE capability on mixed numerology for CA per UE regardless of BC</a:t>
            </a:r>
          </a:p>
          <a:p>
            <a:pPr marL="800100" lvl="1" indent="-342900">
              <a:lnSpc>
                <a:spcPct val="125000"/>
              </a:lnSpc>
              <a:buFont typeface="Wingdings" panose="05000000000000000000" pitchFamily="2" charset="2"/>
              <a:buChar char="ü"/>
            </a:pPr>
            <a:r>
              <a:rPr lang="en-US" altLang="zh-CN" sz="2400" dirty="0" smtClean="0"/>
              <a:t>Option 4: Signaling of SCS per Band</a:t>
            </a:r>
          </a:p>
          <a:p>
            <a:pPr lvl="1">
              <a:lnSpc>
                <a:spcPct val="125000"/>
              </a:lnSpc>
            </a:pPr>
            <a:endParaRPr lang="en-US" altLang="zh-CN" sz="2400" dirty="0" smtClean="0"/>
          </a:p>
          <a:p>
            <a:pPr marL="342900" indent="-342900">
              <a:lnSpc>
                <a:spcPct val="125000"/>
              </a:lnSpc>
              <a:buFont typeface="Wingdings" panose="05000000000000000000" pitchFamily="2" charset="2"/>
              <a:buChar char="l"/>
            </a:pPr>
            <a:r>
              <a:rPr lang="en-US" altLang="zh-CN" sz="2400" dirty="0"/>
              <a:t>Companies are encouraged to provide further analysis for </a:t>
            </a:r>
            <a:r>
              <a:rPr lang="en-US" altLang="zh-CN" sz="2400" dirty="0" smtClean="0"/>
              <a:t>the down selection for </a:t>
            </a:r>
            <a:r>
              <a:rPr lang="en-US" altLang="zh-CN" sz="2400" dirty="0"/>
              <a:t>signaling of SCS based on the above 4 options.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04097" y="-21245"/>
            <a:ext cx="10515600" cy="1325563"/>
          </a:xfrm>
        </p:spPr>
        <p:txBody>
          <a:bodyPr/>
          <a:lstStyle/>
          <a:p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WF(3)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0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2549</TotalTime>
  <Words>280</Words>
  <Application>Microsoft Office PowerPoint</Application>
  <PresentationFormat>宽屏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ＭＳ Ｐゴシック</vt:lpstr>
      <vt:lpstr>宋体</vt:lpstr>
      <vt:lpstr>Arial</vt:lpstr>
      <vt:lpstr>Calibri</vt:lpstr>
      <vt:lpstr>Calibri Light</vt:lpstr>
      <vt:lpstr>Times New Roman</vt:lpstr>
      <vt:lpstr>Wingdings</vt:lpstr>
      <vt:lpstr>Office 主题</vt:lpstr>
      <vt:lpstr>PowerPoint 演示文稿</vt:lpstr>
      <vt:lpstr>Background</vt:lpstr>
      <vt:lpstr>Agreement</vt:lpstr>
      <vt:lpstr>WF(1)</vt:lpstr>
      <vt:lpstr>WF(2) for Inter-band CA</vt:lpstr>
      <vt:lpstr>WF(3)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zhangqian (AK)</dc:creator>
  <cp:lastModifiedBy>zhangqian (AK)</cp:lastModifiedBy>
  <cp:revision>77</cp:revision>
  <dcterms:created xsi:type="dcterms:W3CDTF">2018-01-23T12:02:25Z</dcterms:created>
  <dcterms:modified xsi:type="dcterms:W3CDTF">2018-01-26T23:24:18Z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(2)g9AoBPFadwxiyfRn5/uQFzMdxm/AHra7CreZP/P5wufzHfNdIpxkuJi8R5isMBJnxQTR1cPb
bW4wHaXI7TQJ8m4pPhnZFOVVdC2g4xb6b6ZYKO8/6zwuaCsjbSePsJRR5iIBJll1CXw8Q/hO
rbZbrbvPrT0lTV0LCr8rmumEEXdpQC1nQv6tiGB0ip4ywcn9OUXvpIpoQW7VkZ85erOUq6MZ
wVD53BZhW8TvAj/cv9</vt:lpwstr>
  </property>
  <property fmtid="{D5CDD505-2E9C-101B-9397-08002B2CF9AE}" pid="3" name="_2015_ms_pID_7253431">
    <vt:lpwstr>ChKSEwdQZlboCiahb+bjRRDuNvCLm4VzQLhoPYllst8nBiu8kiGC3S
8SwiQB0B7bjvFKm7s8BF2luVQcEis3JSlOQ87WNJk3MOaO+dE9bwgltcgqqldevaPH3F+3mf
Dm7979/GjbTbirsptCgLTQuZxNKNJB29R0s4d7SUDftH/CZdKouYRWnxnxECykYnsKr1Galr
hsv9WzB8gANYtpsM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1516563867</vt:lpwstr>
  </property>
</Properties>
</file>