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63" r:id="rId6"/>
    <p:sldId id="364" r:id="rId7"/>
    <p:sldId id="365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67" d="100"/>
          <a:sy n="67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256QAM for FR2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741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AH-1801</a:t>
            </a:r>
            <a:br>
              <a:rPr lang="en-US" altLang="zh-CN" sz="1800" b="1" dirty="0"/>
            </a:br>
            <a:r>
              <a:rPr lang="it-IT" sz="1800" b="1" dirty="0"/>
              <a:t>San Diego, California, USA, 22 - 26 January 2018</a:t>
            </a:r>
            <a:br>
              <a:rPr lang="it-IT" sz="1800" b="1" dirty="0"/>
            </a:br>
            <a:r>
              <a:rPr lang="en-US" altLang="zh-CN" sz="1800" b="1" dirty="0"/>
              <a:t>Agenda Item: </a:t>
            </a:r>
            <a:r>
              <a:rPr lang="en-GB" sz="1800" b="1" dirty="0"/>
              <a:t>4.2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R4-1801003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marL="342900" lvl="1" indent="-3429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F</a:t>
            </a:r>
            <a:r>
              <a:rPr lang="en-US" sz="2000" dirty="0"/>
              <a:t>easibility of DL 256QAM for FR2 is FFS including </a:t>
            </a:r>
            <a:r>
              <a:rPr lang="en-US" dirty="0"/>
              <a:t>f</a:t>
            </a:r>
            <a:r>
              <a:rPr lang="en-US" altLang="zh-CN" dirty="0"/>
              <a:t>easible TX and RX EVM assumptions and performance benefits</a:t>
            </a:r>
            <a:endParaRPr lang="en-US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Companies are encouraged to bring inputs on</a:t>
            </a:r>
            <a:endParaRPr lang="en-GB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Performance comparison of 64QAM and 256QAM for FR2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</a:pPr>
            <a:r>
              <a:rPr lang="en-GB" dirty="0"/>
              <a:t>Focus on link-level performance comparison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</a:pPr>
            <a:r>
              <a:rPr lang="en-GB" dirty="0"/>
              <a:t>Interested companies can bring system-level evaluation results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Feasible TX and RX EVM assumptions for 256QAM FR2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</a:rPr>
              <a:t>RF implementation aspects in TX/RX such as PA efficiency aspects should also be considered towards feasibility of 256 QAM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Timelines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</a:rPr>
              <a:t>Aim to make decision</a:t>
            </a:r>
            <a:r>
              <a:rPr lang="en-US" sz="1600" dirty="0"/>
              <a:t> on the introduction of</a:t>
            </a:r>
            <a:r>
              <a:rPr lang="en-US" altLang="zh-CN" sz="1600" dirty="0"/>
              <a:t> 256QAM FR2 requirements in Rel-15 timeframe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shall be made </a:t>
            </a:r>
            <a:r>
              <a:rPr lang="en-US" altLang="zh-CN" sz="1600" dirty="0" smtClean="0"/>
              <a:t>in </a:t>
            </a:r>
            <a:r>
              <a:rPr lang="en-US" altLang="zh-CN" sz="1600" dirty="0"/>
              <a:t>RAN4 #86 (Feb’18)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Note: this does not preclude introduction of 256QAM in the future in release-independent way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strike="sngStrike" dirty="0"/>
              <a:t>Companies are encouraged to bring analysis in RAN4 #86. Additional results can be submitted in RAN4 #86bis.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Link-level Simulation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1600" dirty="0"/>
              <a:t>Carrier frequency: [29] GHz </a:t>
            </a:r>
          </a:p>
          <a:p>
            <a:pPr lvl="0"/>
            <a:r>
              <a:rPr lang="en-GB" sz="1600" dirty="0"/>
              <a:t>CBW: 50 MHz </a:t>
            </a:r>
          </a:p>
          <a:p>
            <a:pPr lvl="0"/>
            <a:r>
              <a:rPr lang="en-GB" sz="1600" dirty="0"/>
              <a:t>SCS: 120kHz, 60kHz</a:t>
            </a:r>
          </a:p>
          <a:p>
            <a:pPr lvl="0"/>
            <a:r>
              <a:rPr lang="en-GB" sz="1600" dirty="0"/>
              <a:t>Number of allocated PRBs: </a:t>
            </a:r>
            <a:r>
              <a:rPr lang="en-GB" altLang="ja-JP" sz="1600" dirty="0"/>
              <a:t>32 RPBs for 120kHz SCS, </a:t>
            </a:r>
            <a:r>
              <a:rPr lang="en-GB" sz="1600" dirty="0"/>
              <a:t>66 PRBs for 60kHz SCS</a:t>
            </a:r>
          </a:p>
          <a:p>
            <a:pPr lvl="0"/>
            <a:r>
              <a:rPr lang="en-GB" sz="1600" dirty="0">
                <a:solidFill>
                  <a:srgbClr val="FF0000"/>
                </a:solidFill>
              </a:rPr>
              <a:t>MCS / MIMO ranks</a:t>
            </a:r>
          </a:p>
          <a:p>
            <a:pPr lvl="1"/>
            <a:r>
              <a:rPr lang="en-GB" sz="1200" dirty="0"/>
              <a:t>Adaptive MCS and MIMO rank (rank 1/2) selection</a:t>
            </a:r>
          </a:p>
          <a:p>
            <a:pPr lvl="2"/>
            <a:r>
              <a:rPr lang="en-GB" sz="1200" dirty="0"/>
              <a:t>64 QAM: Throughput curves envelope for MCS index Table 1 (TS 38.214 Table 5.1.3.1-1)</a:t>
            </a:r>
          </a:p>
          <a:p>
            <a:pPr lvl="2"/>
            <a:r>
              <a:rPr lang="en-GB" sz="1200" dirty="0"/>
              <a:t>256 QAM: Throughput curves envelope for MCS index Table 2 (TS 38.214 Table 5.1.3.1-2)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Other scenarios not precluded (e.g. interested companies can bring results for rank 1)</a:t>
            </a:r>
            <a:endParaRPr lang="en-GB" sz="1200" dirty="0">
              <a:solidFill>
                <a:srgbClr val="FF0000"/>
              </a:solidFill>
            </a:endParaRPr>
          </a:p>
          <a:p>
            <a:pPr lvl="0"/>
            <a:r>
              <a:rPr lang="en-GB" sz="1600" dirty="0"/>
              <a:t>Propagation conditions: </a:t>
            </a:r>
          </a:p>
          <a:p>
            <a:pPr lvl="1"/>
            <a:r>
              <a:rPr lang="en-GB" sz="1400" dirty="0"/>
              <a:t>TDL-A, 30 ns delay spread, UE speed 5 km/h; </a:t>
            </a:r>
          </a:p>
          <a:p>
            <a:pPr lvl="1"/>
            <a:r>
              <a:rPr lang="en-GB" sz="1400" dirty="0"/>
              <a:t>TDL-D, 30 ns delay spread, UE speed 5 km/h; </a:t>
            </a:r>
          </a:p>
          <a:p>
            <a:pPr lvl="0"/>
            <a:r>
              <a:rPr lang="en-GB" sz="1600" dirty="0"/>
              <a:t>2x2 Low MIMO correlation </a:t>
            </a:r>
          </a:p>
          <a:p>
            <a:pPr lvl="0"/>
            <a:r>
              <a:rPr lang="en-GB" sz="1600" dirty="0"/>
              <a:t>DMRS configuration: </a:t>
            </a:r>
          </a:p>
          <a:p>
            <a:pPr lvl="1"/>
            <a:r>
              <a:rPr lang="en-GB" sz="1200" dirty="0"/>
              <a:t>Option 2: Type 1, DL-DMRS-</a:t>
            </a:r>
            <a:r>
              <a:rPr lang="en-GB" sz="1200" dirty="0" err="1"/>
              <a:t>len</a:t>
            </a:r>
            <a:r>
              <a:rPr lang="en-GB" sz="1200" dirty="0"/>
              <a:t> = 1, DL-DMRS-add-pos = 2 (i.e. 3 DMRS symbols per slot)</a:t>
            </a:r>
          </a:p>
          <a:p>
            <a:pPr lvl="1"/>
            <a:r>
              <a:rPr lang="en-GB" sz="1200" dirty="0"/>
              <a:t>Option 2: Type 2, </a:t>
            </a:r>
            <a:r>
              <a:rPr lang="en-GB" altLang="zh-CN" sz="1200" dirty="0"/>
              <a:t>DL-DMRS-</a:t>
            </a:r>
            <a:r>
              <a:rPr lang="en-GB" altLang="zh-CN" sz="1200" dirty="0" err="1"/>
              <a:t>len</a:t>
            </a:r>
            <a:r>
              <a:rPr lang="en-GB" altLang="zh-CN" sz="1200" dirty="0"/>
              <a:t> = 2, DL-DMRS-add-pos = 1 (i.e. 4 DMRS symbols per slot)</a:t>
            </a:r>
            <a:endParaRPr lang="en-GB" sz="1200" dirty="0"/>
          </a:p>
          <a:p>
            <a:pPr lvl="0"/>
            <a:r>
              <a:rPr lang="en-GB" sz="1600" dirty="0"/>
              <a:t>High density PTRS: K</a:t>
            </a:r>
            <a:r>
              <a:rPr lang="en-GB" sz="1600" baseline="-25000" dirty="0"/>
              <a:t>PTRS</a:t>
            </a:r>
            <a:r>
              <a:rPr lang="en-GB" sz="1600" dirty="0"/>
              <a:t> = 2 (every 2nd RB), L</a:t>
            </a:r>
            <a:r>
              <a:rPr lang="en-GB" sz="1600" baseline="-25000" dirty="0"/>
              <a:t>PTRS</a:t>
            </a:r>
            <a:r>
              <a:rPr lang="en-GB" sz="1600" dirty="0"/>
              <a:t> = 1 (each OFDM symbol)</a:t>
            </a:r>
          </a:p>
          <a:p>
            <a:r>
              <a:rPr lang="en-CA" sz="1600" dirty="0"/>
              <a:t>Receiver:</a:t>
            </a:r>
          </a:p>
          <a:p>
            <a:pPr lvl="1"/>
            <a:r>
              <a:rPr lang="en-CA" sz="1200" dirty="0"/>
              <a:t>Realistic/practical channel estimation </a:t>
            </a:r>
            <a:endParaRPr lang="en-GB" sz="1200" dirty="0"/>
          </a:p>
          <a:p>
            <a:pPr lvl="1"/>
            <a:r>
              <a:rPr lang="en-GB" sz="1200" dirty="0"/>
              <a:t>Practical phase noise compensation based on PTRS</a:t>
            </a:r>
          </a:p>
          <a:p>
            <a:pPr lvl="2"/>
            <a:r>
              <a:rPr lang="en-US" sz="1100" dirty="0"/>
              <a:t>Ideal CPE compensation is not precluded</a:t>
            </a:r>
            <a:endParaRPr lang="en-GB" sz="1100" dirty="0"/>
          </a:p>
          <a:p>
            <a:pPr lvl="0"/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0640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Link-level Simulation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6537"/>
            <a:ext cx="8229600" cy="4906963"/>
          </a:xfrm>
        </p:spPr>
        <p:txBody>
          <a:bodyPr/>
          <a:lstStyle/>
          <a:p>
            <a:pPr lvl="0"/>
            <a:r>
              <a:rPr lang="en-GB" dirty="0"/>
              <a:t>RF impairments:</a:t>
            </a:r>
          </a:p>
          <a:p>
            <a:pPr lvl="1"/>
            <a:r>
              <a:rPr lang="en-GB" dirty="0"/>
              <a:t>Scenario #1: No RF impairments (i.e. TX/RX EVM = 0%)</a:t>
            </a:r>
            <a:endParaRPr lang="en-US" dirty="0"/>
          </a:p>
          <a:p>
            <a:pPr lvl="2"/>
            <a:r>
              <a:rPr lang="en-US" dirty="0"/>
              <a:t>Note: the scenario is used for reference purposes</a:t>
            </a:r>
            <a:endParaRPr lang="en-GB" dirty="0"/>
          </a:p>
          <a:p>
            <a:pPr lvl="1"/>
            <a:r>
              <a:rPr lang="en-GB" dirty="0"/>
              <a:t>Scenario #2: </a:t>
            </a:r>
          </a:p>
          <a:p>
            <a:pPr lvl="2"/>
            <a:r>
              <a:rPr lang="en-GB" dirty="0"/>
              <a:t>Practical RF impairments which include 2 components for TX and RX</a:t>
            </a:r>
          </a:p>
          <a:p>
            <a:pPr lvl="3"/>
            <a:r>
              <a:rPr lang="en-GB" dirty="0">
                <a:solidFill>
                  <a:srgbClr val="FF0000"/>
                </a:solidFill>
              </a:rPr>
              <a:t>#1: EVM: [1, 2, 3, 4, 5, 6%]</a:t>
            </a:r>
            <a:endParaRPr lang="en-GB" strike="sngStrike" dirty="0">
              <a:solidFill>
                <a:srgbClr val="FF0000"/>
              </a:solidFill>
            </a:endParaRPr>
          </a:p>
          <a:p>
            <a:pPr lvl="3"/>
            <a:r>
              <a:rPr lang="en-GB" dirty="0"/>
              <a:t>#2: Explicitly modelled Phase noise for TX and RX</a:t>
            </a:r>
          </a:p>
          <a:p>
            <a:pPr lvl="2"/>
            <a:r>
              <a:rPr lang="en-GB" dirty="0"/>
              <a:t>Notes: </a:t>
            </a:r>
          </a:p>
          <a:p>
            <a:pPr lvl="3"/>
            <a:r>
              <a:rPr lang="en-GB" dirty="0"/>
              <a:t>Baseline: </a:t>
            </a:r>
            <a:r>
              <a:rPr lang="en-GB" altLang="ja-JP" dirty="0"/>
              <a:t>Same EVM between 64QAM and 256QAM</a:t>
            </a:r>
          </a:p>
          <a:p>
            <a:pPr lvl="3"/>
            <a:r>
              <a:rPr lang="en-GB" dirty="0"/>
              <a:t>Additional results with higher EVM for 64QAM can be provided</a:t>
            </a:r>
          </a:p>
          <a:p>
            <a:pPr lvl="3"/>
            <a:r>
              <a:rPr lang="en-US" dirty="0"/>
              <a:t>Same EVM assumed for TX and RX </a:t>
            </a:r>
          </a:p>
          <a:p>
            <a:pPr lvl="3"/>
            <a:r>
              <a:rPr lang="en-GB" dirty="0"/>
              <a:t>The assumptions do not imply tightening 64QAM EVM requirements</a:t>
            </a:r>
          </a:p>
          <a:p>
            <a:pPr lvl="2"/>
            <a:r>
              <a:rPr lang="en-GB" dirty="0"/>
              <a:t>Phase noise models for analysis: </a:t>
            </a:r>
          </a:p>
          <a:p>
            <a:pPr lvl="3"/>
            <a:r>
              <a:rPr lang="en-GB" dirty="0"/>
              <a:t>TR 38.803 </a:t>
            </a:r>
            <a:r>
              <a:rPr lang="en-US" dirty="0"/>
              <a:t>Example 1 model (section 6.1.10)</a:t>
            </a:r>
          </a:p>
          <a:p>
            <a:pPr lvl="3"/>
            <a:r>
              <a:rPr lang="en-GB" dirty="0"/>
              <a:t>TR 38.803 </a:t>
            </a:r>
            <a:r>
              <a:rPr lang="en-US" dirty="0"/>
              <a:t>Example 2 model (section 6.1.11)</a:t>
            </a:r>
          </a:p>
          <a:p>
            <a:pPr lvl="3"/>
            <a:r>
              <a:rPr lang="en-US" dirty="0"/>
              <a:t>Other phase noise model is not </a:t>
            </a:r>
            <a:r>
              <a:rPr lang="en-US" altLang="zh-CN" dirty="0"/>
              <a:t>precluded</a:t>
            </a:r>
            <a:endParaRPr lang="en-GB" dirty="0"/>
          </a:p>
          <a:p>
            <a:pPr marL="1371600" lvl="3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0195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purl.org/dc/terms/"/>
    <ds:schemaRef ds:uri="http://schemas.openxmlformats.org/package/2006/metadata/core-properties"/>
    <ds:schemaRef ds:uri="http://www.w3.org/XML/1998/namespace"/>
    <ds:schemaRef ds:uri="17c5c574-4f42-45b3-8a7f-77d8e859d074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10882</TotalTime>
  <Words>508</Words>
  <Application>Microsoft Office PowerPoint</Application>
  <PresentationFormat>On-screen Show (4:3)</PresentationFormat>
  <Paragraphs>59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WF on 256QAM for FR2</vt:lpstr>
      <vt:lpstr>Way Forward</vt:lpstr>
      <vt:lpstr>Link-level Simulation Assumptions</vt:lpstr>
      <vt:lpstr>Link-level Simulation Assumptions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Andrey Chervyakov</cp:lastModifiedBy>
  <cp:revision>846</cp:revision>
  <dcterms:created xsi:type="dcterms:W3CDTF">2013-05-13T16:02:00Z</dcterms:created>
  <dcterms:modified xsi:type="dcterms:W3CDTF">2018-01-26T19:34:17Z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fa3adc4a-652a-4086-8cc3-6c3a6a91e2f0</vt:lpwstr>
  </property>
  <property fmtid="{D5CDD505-2E9C-101B-9397-08002B2CF9AE}" pid="7" name="CTP_TimeStamp">
    <vt:lpwstr>2018-01-26 19:34:17Z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(3)A7NKydt2rXM1Qjr+G5k1p6Ao7tiu3PA1pHbY66d9SQwnoYgACGTMCTj+t9i7s833QfLJ54md
sOtYEcRQC7hTCVj92QUqaH241kInW07LzjLR3HoNT6y832n2Y0r3OOFYfV4j1u84VDNaXrag
KmBpbIXrr9BZy2MLBEBpzyurIYQxvfLkVf7861tLwwosnDlIMJJzcDZ/W6lDjG9rtODNQqtv
iff06TZUbQtpyKeSCq</vt:lpwstr>
  </property>
  <property fmtid="{D5CDD505-2E9C-101B-9397-08002B2CF9AE}" pid="13" name="_2015_ms_pID_7253431">
    <vt:lpwstr>2QtKGM5XAF0+65TNZwV2hl+vXWZveGK1LsiZQIbjhRdIh3/zEoBsve
jQmkvyDMPriJEZRH67Aw62VYi6AzzWpxsLVQeXvGO7GwqNb1JVv8EssWZZhFxL8/UZYCcl/j
jUHNp8FQQTVa1F9lgctV6KRdJxqyJFEjHzvdR1SxuM8hScVl3LuyC77fYuXqP/2ObwDY43ie
ZunommpDIXkEejzobDAevDqPxPjIfSyOwzoe</vt:lpwstr>
  </property>
  <property fmtid="{D5CDD505-2E9C-101B-9397-08002B2CF9AE}" pid="14" name="_2015_ms_pID_7253432">
    <vt:lpwstr>kA==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1516825141</vt:lpwstr>
  </property>
  <property fmtid="{D5CDD505-2E9C-101B-9397-08002B2CF9AE}" pid="19" name="CTPClassification">
    <vt:lpwstr>CTP_NT</vt:lpwstr>
  </property>
</Properties>
</file>