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6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900A0-F09E-4E09-83C2-E63AEBBF6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E58215-BE47-4F8B-B576-0DFC46580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8B13C1-7883-406F-8CB3-FDD66C753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D8337-27D3-4793-9DF8-ECC1121C3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58F40-1FD9-4D33-9DEE-71427CA5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5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FB939-4301-4F20-A383-03E7CECC1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0C46CC-E1E1-42EC-8262-B389B692C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BA517-DC29-4B85-B99B-0CE2737C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31E4F-35FA-4F81-B4C9-25BE50F72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DD38EE-864A-4FFE-B253-0BFDF4CC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69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FE3E07-25DA-40AD-BF6F-AAB137E537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9F4EF-AC85-4613-A37A-13667C08B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BF5AB-AD55-4D21-ACBD-D28697CE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C1AA6A-2A6C-4266-8189-440652AF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C13A9-F36F-4D26-8ABF-B79BB9F72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9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56461-DDDF-45DD-8D67-995478F36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41628-E00E-4FE3-8F3C-B918EB6E2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8E24D-C338-49D6-A618-6D7194E37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7A4D4-47BB-420B-8809-3DF104F8B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E3DF6A-033D-4049-8664-F376E66C4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7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B745E-A35C-436D-811B-7C5383F7E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7CA0F-74FE-44C7-ABB9-2019BD865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3A2AC-354C-485F-BA50-6D4C5639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A2D03A-6DB0-4929-AAE8-13025283E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9B851-98F6-4C54-89E6-BA30059A6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81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2572F-0E75-4F34-86EB-3BB2AB41D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B863F-B04E-4BB2-B924-FB5E0DA68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14A9D7-47C3-4C67-9567-ECDDF555FC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50FFD9-AECD-4644-A030-54B452E4A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DAE0A3-D1A3-4628-B0FE-47CE55CF1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83CEEE-7406-4354-9362-1DB1087DB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5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7F66F-C58C-46E2-A793-59788A803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0E2D-E20D-4C6F-91C0-97291BBBE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B9F150-D616-43D8-B9BF-E30A6FBE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BFC40F-0EBE-46AB-89E5-6DE3A7CD5C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ADD014-14F7-4812-B353-AA3B18E8A1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C4FA95-C2A8-4357-8B51-C9A328DD6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8685C6-2940-47A7-BF47-0851C3062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57F21F-FF74-4B93-ADE8-32233B633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7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1B1B5-168C-4734-99F3-3D05AC2C9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33ADA2-D40E-4E86-B02A-1C86615BA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FE2EE-15C1-4D07-8938-72AF1E75B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2D5AAC-DC71-47C7-9268-54EAF840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CFB38C-0172-41B2-AEF3-CF03418F8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EFC168-FBA6-44BA-B525-0FE965C6D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ECB18F-7DB6-4150-8F3B-3599C7048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26EA3-E8A1-4E43-A4B2-675D6411A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5447A-0DB5-43BC-ACEA-D0FC3F144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E14E1-120C-4CC5-A7BB-1F493F718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9F57B9-D48E-4AE4-A42E-85C113425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959525-CCE3-4E7F-AE7E-2AF52E909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0BC04-972A-4CB9-B756-57E4B5BCE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7634-2964-447C-9A31-897CD220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EDC789-C9B0-43DA-9214-FA1F1CBA50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68CD21-497E-4ADA-B03A-C204A8026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CA6BC-6B3F-411A-BEAF-6FFFF0F5F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94E428-AC8B-4825-B469-51011EBEB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EC52AA-E6A0-4581-85D0-867BC324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8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C2258B-6387-4C44-891F-876E41C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2023A5-E900-4FC6-9850-E8A0F98E2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D4EDC-E5C6-47CB-889F-31923FE4C8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4EAD6-F983-4C22-8D05-E08E684E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A2DD03-4248-4F17-817D-5CD47ABE3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31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PA calibration gap parameters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Intel Corporation, [ 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R4-1801200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524D2-F0AC-45E8-B96B-FB0C5D185C72}"/>
              </a:ext>
            </a:extLst>
          </p:cNvPr>
          <p:cNvSpPr txBox="1"/>
          <p:nvPr/>
        </p:nvSpPr>
        <p:spPr>
          <a:xfrm>
            <a:off x="559676" y="325453"/>
            <a:ext cx="33113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AH meeting</a:t>
            </a:r>
          </a:p>
          <a:p>
            <a:r>
              <a:rPr lang="en-GB" b="1" dirty="0"/>
              <a:t>San Diego, USA, 22 - 26 Jan 2018</a:t>
            </a:r>
          </a:p>
          <a:p>
            <a:r>
              <a:rPr lang="en-GB" b="1" dirty="0"/>
              <a:t>Agenda item: 4.3.2.9.1.1.3 </a:t>
            </a:r>
            <a:r>
              <a:rPr lang="en-GB" b="1" i="1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9EF0BD-72DD-4223-B514-04DCA66BD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1821334-8E1B-47EC-B154-952334946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51095"/>
          </a:xfrm>
        </p:spPr>
        <p:txBody>
          <a:bodyPr>
            <a:normAutofit fontScale="92500"/>
          </a:bodyPr>
          <a:lstStyle/>
          <a:p>
            <a:r>
              <a:rPr lang="en-US" dirty="0"/>
              <a:t>PA Calibration gap has been shown to improve FR2 UE performance</a:t>
            </a:r>
          </a:p>
          <a:p>
            <a:pPr lvl="1"/>
            <a:r>
              <a:rPr lang="en-US" dirty="0"/>
              <a:t>[1] R4-1800125, PA calibration gap for FR2, Intel</a:t>
            </a:r>
          </a:p>
          <a:p>
            <a:pPr lvl="1"/>
            <a:r>
              <a:rPr lang="en-US" dirty="0"/>
              <a:t>[2] R4-1800387, PA Calibration gap parameters for FR2, Qualcomm</a:t>
            </a:r>
          </a:p>
          <a:p>
            <a:r>
              <a:rPr lang="en-US" dirty="0"/>
              <a:t>Parameters have been proposed in contributions above for</a:t>
            </a:r>
          </a:p>
          <a:p>
            <a:pPr lvl="1"/>
            <a:r>
              <a:rPr lang="en-US" dirty="0"/>
              <a:t>Gap duration</a:t>
            </a:r>
          </a:p>
          <a:p>
            <a:pPr lvl="1"/>
            <a:r>
              <a:rPr lang="en-US" dirty="0"/>
              <a:t>Gap periodicity</a:t>
            </a:r>
          </a:p>
          <a:p>
            <a:pPr lvl="1"/>
            <a:r>
              <a:rPr lang="en-US" dirty="0"/>
              <a:t>Gap scheduling criteria in other conditions such as power or RB allocation chance</a:t>
            </a:r>
          </a:p>
          <a:p>
            <a:pPr lvl="1"/>
            <a:r>
              <a:rPr lang="en-US" dirty="0"/>
              <a:t>UE capability</a:t>
            </a:r>
          </a:p>
          <a:p>
            <a:r>
              <a:rPr lang="en-US" dirty="0"/>
              <a:t>UE behavior was discussed when</a:t>
            </a:r>
          </a:p>
          <a:p>
            <a:pPr lvl="1"/>
            <a:r>
              <a:rPr lang="en-US" dirty="0"/>
              <a:t>UE identifies it needs gap but network does not schedule it</a:t>
            </a:r>
          </a:p>
          <a:p>
            <a:pPr lvl="1"/>
            <a:r>
              <a:rPr lang="en-US" dirty="0"/>
              <a:t>UE has only one TX and needs a total TX gap</a:t>
            </a:r>
          </a:p>
          <a:p>
            <a:r>
              <a:rPr lang="en-US" u="sng" dirty="0">
                <a:solidFill>
                  <a:srgbClr val="002060"/>
                </a:solidFill>
              </a:rPr>
              <a:t>Impact on system performance is yet to be determined</a:t>
            </a:r>
          </a:p>
          <a:p>
            <a:pPr lvl="1"/>
            <a:endParaRPr lang="en-US" u="sng" dirty="0">
              <a:solidFill>
                <a:srgbClr val="FF0000"/>
              </a:solidFill>
            </a:endParaRP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676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01A09-C486-4C9F-BF51-A58F7CC55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calibration gap feature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F46F4-857C-4CF4-85C0-339623BAEF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The need for UE calibration gap is a UE capability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The capability definition is per UE as a baseline assumption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Companies are encouraged to provide additional analysis whether a per-band definition is needed or if the baseline assumption can be confirmed next meeting</a:t>
            </a:r>
          </a:p>
          <a:p>
            <a:r>
              <a:rPr lang="en-US" dirty="0"/>
              <a:t>With capability, UE informs network if it needs gap for one TX at a time as described in [1] or for all TX ports simultaneously i.e. </a:t>
            </a:r>
            <a:r>
              <a:rPr lang="en-US" strike="sngStrike" dirty="0"/>
              <a:t>total</a:t>
            </a:r>
            <a:r>
              <a:rPr lang="en-US" dirty="0"/>
              <a:t>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no UL at all</a:t>
            </a:r>
            <a:r>
              <a:rPr lang="en-US" strike="sngStrike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trike="sngStrike" dirty="0"/>
              <a:t>gap</a:t>
            </a:r>
          </a:p>
          <a:p>
            <a:r>
              <a:rPr lang="en-US" u="sng" strike="sngStrike" dirty="0">
                <a:solidFill>
                  <a:srgbClr val="7030A0"/>
                </a:solidFill>
              </a:rPr>
              <a:t>The virtue of the calibration gap feature is to be assessed w r t</a:t>
            </a:r>
          </a:p>
          <a:p>
            <a:pPr lvl="1"/>
            <a:r>
              <a:rPr lang="en-US" u="sng" strike="sngStrike" dirty="0">
                <a:solidFill>
                  <a:srgbClr val="7030A0"/>
                </a:solidFill>
              </a:rPr>
              <a:t>other methods not requiring scheduled gaps e.g. use of the ordinary transmitted signal and run the calibration during normal UL transmission</a:t>
            </a:r>
          </a:p>
          <a:p>
            <a:pPr lvl="1"/>
            <a:r>
              <a:rPr lang="en-US" u="sng" strike="sngStrike" dirty="0">
                <a:solidFill>
                  <a:srgbClr val="7030A0"/>
                </a:solidFill>
              </a:rPr>
              <a:t>impact of scheduled gaps on the system performance (e.g. scheduling of other users not calibrating their PA)</a:t>
            </a:r>
          </a:p>
          <a:p>
            <a:pPr lvl="1"/>
            <a:r>
              <a:rPr lang="en-US" u="sng" strike="sngStrike" dirty="0">
                <a:solidFill>
                  <a:srgbClr val="7030A0"/>
                </a:solidFill>
              </a:rPr>
              <a:t>impact to UE behaviors/requirements when the gaps are not scheduled by </a:t>
            </a:r>
            <a:r>
              <a:rPr lang="en-US" u="sng" strike="sngStrike" dirty="0" err="1">
                <a:solidFill>
                  <a:srgbClr val="7030A0"/>
                </a:solidFill>
              </a:rPr>
              <a:t>gNB</a:t>
            </a:r>
            <a:r>
              <a:rPr lang="en-US" u="sng" strike="sngStrike" dirty="0">
                <a:solidFill>
                  <a:srgbClr val="7030A0"/>
                </a:solidFill>
              </a:rPr>
              <a:t>. </a:t>
            </a:r>
            <a:endParaRPr lang="en-US" strike="sngStrike" dirty="0">
              <a:solidFill>
                <a:srgbClr val="7030A0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Interested companies are encouraged to provide analysis of the impact of scheduled gaps on system performance according to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Scheduler complexity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UE implementation complexity and power consumption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Impact on gap parameter values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Definition of gap configuration </a:t>
            </a:r>
            <a:r>
              <a:rPr lang="en-US" dirty="0" err="1">
                <a:solidFill>
                  <a:srgbClr val="7030A0"/>
                </a:solidFill>
              </a:rPr>
              <a:t>fall-backs</a:t>
            </a:r>
            <a:r>
              <a:rPr lang="en-US" dirty="0">
                <a:solidFill>
                  <a:srgbClr val="7030A0"/>
                </a:solidFill>
              </a:rPr>
              <a:t>, if needed</a:t>
            </a:r>
          </a:p>
          <a:p>
            <a:r>
              <a:rPr lang="en-US" dirty="0"/>
              <a:t>LS to inform RAN2 and RAN1 about new capability </a:t>
            </a:r>
            <a:r>
              <a:rPr lang="en-US" dirty="0" err="1">
                <a:solidFill>
                  <a:srgbClr val="002060"/>
                </a:solidFill>
              </a:rPr>
              <a:t>should</a:t>
            </a:r>
            <a:r>
              <a:rPr lang="en-US" strike="sngStrike" dirty="0" err="1">
                <a:solidFill>
                  <a:srgbClr val="002060"/>
                </a:solidFill>
              </a:rPr>
              <a:t>will</a:t>
            </a:r>
            <a:r>
              <a:rPr lang="en-US" dirty="0"/>
              <a:t> be sent with the information above </a:t>
            </a:r>
            <a:r>
              <a:rPr lang="en-US" dirty="0">
                <a:solidFill>
                  <a:srgbClr val="002060"/>
                </a:solidFill>
              </a:rPr>
              <a:t>pending discussions at upcoming meetings</a:t>
            </a:r>
            <a:endParaRPr lang="en-US" dirty="0">
              <a:solidFill>
                <a:srgbClr val="FFC000"/>
              </a:solidFill>
            </a:endParaRPr>
          </a:p>
          <a:p>
            <a:endParaRPr lang="en-US" dirty="0">
              <a:solidFill>
                <a:srgbClr val="00206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615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8E7C1-969D-4FC6-AAD7-929C21480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/>
          <a:lstStyle/>
          <a:p>
            <a:r>
              <a:rPr lang="en-US" dirty="0"/>
              <a:t>Way Forward on parameters for calibration gap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E2E941-223C-4E46-AE1A-8E8220E78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Gap duration is one slot i.e. no UL </a:t>
            </a:r>
            <a:r>
              <a:rPr lang="en-US" dirty="0">
                <a:solidFill>
                  <a:srgbClr val="FFC000"/>
                </a:solidFill>
              </a:rPr>
              <a:t>for one TX port as described in [1] or for all TX ports simultaneously i.e. no UL at all depending on capability </a:t>
            </a:r>
            <a:r>
              <a:rPr lang="en-US" dirty="0"/>
              <a:t>for this UE is scheduled for contiguous duration of 14 symbols</a:t>
            </a:r>
          </a:p>
          <a:p>
            <a:r>
              <a:rPr lang="en-US" dirty="0"/>
              <a:t>Gap periodicity</a:t>
            </a:r>
          </a:p>
          <a:p>
            <a:pPr lvl="1"/>
            <a:r>
              <a:rPr lang="en-US" dirty="0"/>
              <a:t>Periodicity can be fixed </a:t>
            </a:r>
            <a:r>
              <a:rPr lang="en-US" dirty="0">
                <a:solidFill>
                  <a:srgbClr val="FF0000"/>
                </a:solidFill>
              </a:rPr>
              <a:t>(allocated by the network)</a:t>
            </a:r>
            <a:r>
              <a:rPr lang="en-US" dirty="0"/>
              <a:t> or depend on number of parameters </a:t>
            </a:r>
            <a:r>
              <a:rPr lang="en-US" strike="sngStrike" dirty="0">
                <a:solidFill>
                  <a:srgbClr val="FF0000"/>
                </a:solidFill>
              </a:rPr>
              <a:t>(when triggered by the UE)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For gaps with fixed periodicity, the gap period is at most 8,000 slots (1000 </a:t>
            </a:r>
            <a:r>
              <a:rPr lang="en-US" dirty="0" err="1">
                <a:solidFill>
                  <a:srgbClr val="FF0000"/>
                </a:solidFill>
              </a:rPr>
              <a:t>ms</a:t>
            </a:r>
            <a:r>
              <a:rPr lang="en-US" dirty="0">
                <a:solidFill>
                  <a:srgbClr val="FF0000"/>
                </a:solidFill>
              </a:rPr>
              <a:t> with 60 kHz SCS / 500 </a:t>
            </a:r>
            <a:r>
              <a:rPr lang="en-US" dirty="0" err="1">
                <a:solidFill>
                  <a:srgbClr val="FF0000"/>
                </a:solidFill>
              </a:rPr>
              <a:t>ms</a:t>
            </a:r>
            <a:r>
              <a:rPr lang="en-US" dirty="0">
                <a:solidFill>
                  <a:srgbClr val="FF0000"/>
                </a:solidFill>
              </a:rPr>
              <a:t> with 120 kHz SCS)</a:t>
            </a:r>
            <a:r>
              <a:rPr lang="en-US" dirty="0">
                <a:solidFill>
                  <a:schemeClr val="accent1"/>
                </a:solidFill>
              </a:rPr>
              <a:t> or periodicity is defined as UE capability</a:t>
            </a:r>
          </a:p>
          <a:p>
            <a:r>
              <a:rPr lang="en-US" dirty="0">
                <a:solidFill>
                  <a:srgbClr val="FF0000"/>
                </a:solidFill>
              </a:rPr>
              <a:t>For gaps triggered by </a:t>
            </a:r>
            <a:r>
              <a:rPr lang="en-US" strike="sngStrike" dirty="0">
                <a:solidFill>
                  <a:srgbClr val="FF0000"/>
                </a:solidFill>
              </a:rPr>
              <a:t>the UE,</a:t>
            </a:r>
            <a:r>
              <a:rPr lang="en-US" strike="sngStrike" dirty="0"/>
              <a:t> details </a:t>
            </a:r>
            <a:r>
              <a:rPr lang="en-US" strike="sngStrike" dirty="0">
                <a:solidFill>
                  <a:srgbClr val="FF0000"/>
                </a:solidFill>
              </a:rPr>
              <a:t>are</a:t>
            </a:r>
            <a:r>
              <a:rPr lang="en-US" strike="sngStrike" dirty="0"/>
              <a:t> FFS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other events, UE power or UE TX BW change, network assigns gaps based on information from UE reports or UL grant information</a:t>
            </a:r>
          </a:p>
          <a:p>
            <a:r>
              <a:rPr lang="en-US" dirty="0">
                <a:solidFill>
                  <a:schemeClr val="accent6"/>
                </a:solidFill>
              </a:rPr>
              <a:t>Gap is applied only when UE is operating at relatively high power level</a:t>
            </a:r>
          </a:p>
          <a:p>
            <a:pPr lvl="1"/>
            <a:r>
              <a:rPr lang="en-US" dirty="0">
                <a:solidFill>
                  <a:schemeClr val="accent6"/>
                </a:solidFill>
              </a:rPr>
              <a:t>Details FFS </a:t>
            </a:r>
          </a:p>
          <a:p>
            <a:endParaRPr lang="en-US" dirty="0">
              <a:solidFill>
                <a:schemeClr val="accent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67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4ECD40-B2D8-40BD-A45C-B8FB92F78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US" dirty="0">
                <a:solidFill>
                  <a:srgbClr val="FF0000"/>
                </a:solidFill>
              </a:rPr>
              <a:t>requirement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7687E7-C95A-47A4-B5A0-B6D48F20E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trike="sngStrike" dirty="0">
                <a:solidFill>
                  <a:srgbClr val="FF0000"/>
                </a:solidFill>
              </a:rPr>
              <a:t>Two output power requirements will be defined: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1) UE with calibration gap and proper scheduling of gap from network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2) UE with calibration gap but no gap is scheduled</a:t>
            </a:r>
          </a:p>
          <a:p>
            <a:r>
              <a:rPr lang="en-US" dirty="0">
                <a:solidFill>
                  <a:srgbClr val="FF0000"/>
                </a:solidFill>
              </a:rPr>
              <a:t>The impact of the PA calibration gap feature on UE RF requirements in TS38.101-2 is as follows: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A single MPR table is defined for all UEs whether they support the PA calibration gap or not</a:t>
            </a:r>
          </a:p>
          <a:p>
            <a:pPr lvl="2"/>
            <a:r>
              <a:rPr lang="en-US" dirty="0">
                <a:solidFill>
                  <a:schemeClr val="accent6"/>
                </a:solidFill>
              </a:rPr>
              <a:t>Assumption for MPR work is that UE applies calibration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Test case parameters associated with output power requirements are updated to include PA calibration gap configuration for the applicable UEs, such that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Gaps with fixed periodicity are allocated in the test case configuration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How to define a requirement for gaps triggered by </a:t>
            </a:r>
            <a:r>
              <a:rPr lang="en-US" dirty="0">
                <a:solidFill>
                  <a:srgbClr val="7030A0"/>
                </a:solidFill>
              </a:rPr>
              <a:t>other events </a:t>
            </a:r>
            <a:r>
              <a:rPr lang="en-US" strike="sngStrike" dirty="0">
                <a:solidFill>
                  <a:srgbClr val="7030A0"/>
                </a:solidFill>
              </a:rPr>
              <a:t>the UE</a:t>
            </a:r>
            <a:r>
              <a:rPr lang="en-US" dirty="0">
                <a:solidFill>
                  <a:srgbClr val="FF0000"/>
                </a:solidFill>
              </a:rPr>
              <a:t> is FFS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917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652</Words>
  <Application>Microsoft Office PowerPoint</Application>
  <PresentationFormat>Widescreen</PresentationFormat>
  <Paragraphs>56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PA calibration gap parameters</vt:lpstr>
      <vt:lpstr>Background</vt:lpstr>
      <vt:lpstr>Way Forward on calibration gap feature</vt:lpstr>
      <vt:lpstr>Way Forward on parameters for calibration gap</vt:lpstr>
      <vt:lpstr>Way Forward on requirement impact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BW class</dc:title>
  <dc:creator>Qualcomm User</dc:creator>
  <cp:keywords>CTPClassification=CTP_NT</cp:keywords>
  <cp:lastModifiedBy>Qualcomm User</cp:lastModifiedBy>
  <cp:revision>32</cp:revision>
  <dcterms:created xsi:type="dcterms:W3CDTF">2018-01-24T17:48:28Z</dcterms:created>
  <dcterms:modified xsi:type="dcterms:W3CDTF">2018-01-26T19:47:21Z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51764638-c077-4ba2-bd27-970090093ea6</vt:lpwstr>
  </property>
  <property fmtid="{D5CDD505-2E9C-101B-9397-08002B2CF9AE}" pid="3" name="CTP_TimeStamp">
    <vt:lpwstr>2018-01-26 18:18:22Z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