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8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01/26/18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PA calibration gap parameters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Intel Corporation, [ 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R4-1801135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3113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AH meeting</a:t>
            </a:r>
          </a:p>
          <a:p>
            <a:r>
              <a:rPr lang="en-GB" b="1" dirty="0"/>
              <a:t>San Diego, USA, 22 - 26 Jan 2018</a:t>
            </a:r>
          </a:p>
          <a:p>
            <a:r>
              <a:rPr lang="en-GB" b="1" dirty="0"/>
              <a:t>Agenda item: 4.3.2.9.1.1.3 </a:t>
            </a:r>
            <a:r>
              <a:rPr lang="en-GB" b="1" i="1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749EF0BD-72DD-4223-B514-04DCA66BD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41821334-8E1B-47EC-B154-952334946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51095"/>
          </a:xfrm>
        </p:spPr>
        <p:txBody>
          <a:bodyPr>
            <a:normAutofit fontScale="92500"/>
          </a:bodyPr>
          <a:lstStyle/>
          <a:p>
            <a:r>
              <a:rPr lang="en-US" dirty="0"/>
              <a:t>PA Calibration gap has been shown to improve FR2 UE performance</a:t>
            </a:r>
          </a:p>
          <a:p>
            <a:pPr lvl="1"/>
            <a:r>
              <a:rPr lang="en-US" dirty="0"/>
              <a:t>[1] R4-1800125, PA calibration gap for FR2, Intel</a:t>
            </a:r>
          </a:p>
          <a:p>
            <a:pPr lvl="1"/>
            <a:r>
              <a:rPr lang="en-US" dirty="0"/>
              <a:t>[2] R4-1800387, PA Calibration gap parameters for FR2, Qualcomm</a:t>
            </a:r>
          </a:p>
          <a:p>
            <a:r>
              <a:rPr lang="en-US" dirty="0"/>
              <a:t>Parameters have been proposed in contributions above for</a:t>
            </a:r>
          </a:p>
          <a:p>
            <a:pPr lvl="1"/>
            <a:r>
              <a:rPr lang="en-US" dirty="0"/>
              <a:t>Gap duration</a:t>
            </a:r>
          </a:p>
          <a:p>
            <a:pPr lvl="1"/>
            <a:r>
              <a:rPr lang="en-US" dirty="0"/>
              <a:t>Gap periodicity</a:t>
            </a:r>
          </a:p>
          <a:p>
            <a:pPr lvl="1"/>
            <a:r>
              <a:rPr lang="en-US" dirty="0"/>
              <a:t>Gap scheduling criteria in other conditions such as power or RB allocation chance</a:t>
            </a:r>
          </a:p>
          <a:p>
            <a:pPr lvl="1"/>
            <a:r>
              <a:rPr lang="en-US" dirty="0"/>
              <a:t>UE capability</a:t>
            </a:r>
          </a:p>
          <a:p>
            <a:r>
              <a:rPr lang="en-US" dirty="0"/>
              <a:t>UE behavior was discussed when</a:t>
            </a:r>
          </a:p>
          <a:p>
            <a:pPr lvl="1"/>
            <a:r>
              <a:rPr lang="en-US" dirty="0"/>
              <a:t>UE identifies it needs gap but network does not schedule it</a:t>
            </a:r>
          </a:p>
          <a:p>
            <a:pPr lvl="1"/>
            <a:r>
              <a:rPr lang="en-US" dirty="0"/>
              <a:t>UE has only one TX and needs a total TX gap</a:t>
            </a:r>
          </a:p>
          <a:p>
            <a:r>
              <a:rPr lang="en-US" u="sng" dirty="0">
                <a:solidFill>
                  <a:srgbClr val="002060"/>
                </a:solidFill>
              </a:rPr>
              <a:t>Impact on system performance is yet to be determined</a:t>
            </a:r>
          </a:p>
          <a:p>
            <a:pPr lvl="1"/>
            <a:endParaRPr lang="en-US" u="sng" dirty="0">
              <a:solidFill>
                <a:srgbClr val="FF0000"/>
              </a:solidFill>
            </a:endParaRP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676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E01A09-C486-4C9F-BF51-A58F7CC55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calibration gap feature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A2F46F4-857C-4CF4-85C0-339623BAEF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The need for UE calibration gap is a UE capability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The capability definition is per UE as a baseline assumption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Companies are encouraged to provide additional analysis whether a per-band definition is needed or if the baseline assumption can be confirmed next meeting</a:t>
            </a:r>
          </a:p>
          <a:p>
            <a:r>
              <a:rPr lang="en-US" dirty="0"/>
              <a:t>With capability, UE informs network if it needs gap for one TX at a time as described in [1] or for all TX ports simultaneously i.e. </a:t>
            </a:r>
            <a:r>
              <a:rPr lang="en-US" strike="sngStrike" dirty="0"/>
              <a:t>total</a:t>
            </a:r>
            <a:r>
              <a:rPr lang="en-US" dirty="0"/>
              <a:t>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no UL at all</a:t>
            </a:r>
            <a:r>
              <a:rPr lang="en-US" strike="sngStrike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trike="sngStrike" dirty="0"/>
              <a:t>gap</a:t>
            </a:r>
          </a:p>
          <a:p>
            <a:r>
              <a:rPr lang="en-US" u="sng" strike="sngStrike" dirty="0">
                <a:solidFill>
                  <a:srgbClr val="7030A0"/>
                </a:solidFill>
              </a:rPr>
              <a:t>The virtue of the calibration gap feature is to be assessed w r t</a:t>
            </a:r>
          </a:p>
          <a:p>
            <a:pPr lvl="1"/>
            <a:r>
              <a:rPr lang="en-US" u="sng" strike="sngStrike" dirty="0">
                <a:solidFill>
                  <a:srgbClr val="7030A0"/>
                </a:solidFill>
              </a:rPr>
              <a:t>other methods not requiring scheduled gaps e.g. use of the ordinary transmitted signal and run the calibration during normal UL transmission</a:t>
            </a:r>
          </a:p>
          <a:p>
            <a:pPr lvl="1"/>
            <a:r>
              <a:rPr lang="en-US" u="sng" strike="sngStrike" dirty="0">
                <a:solidFill>
                  <a:srgbClr val="7030A0"/>
                </a:solidFill>
              </a:rPr>
              <a:t>impact of scheduled gaps on the system performance (e.g. scheduling of other users not calibrating their PA)</a:t>
            </a:r>
          </a:p>
          <a:p>
            <a:pPr lvl="1"/>
            <a:r>
              <a:rPr lang="en-US" u="sng" strike="sngStrike" dirty="0">
                <a:solidFill>
                  <a:srgbClr val="7030A0"/>
                </a:solidFill>
              </a:rPr>
              <a:t>impact to UE behaviors/requirements when the gaps are not scheduled by </a:t>
            </a:r>
            <a:r>
              <a:rPr lang="en-US" u="sng" strike="sngStrike" dirty="0" err="1">
                <a:solidFill>
                  <a:srgbClr val="7030A0"/>
                </a:solidFill>
              </a:rPr>
              <a:t>gNB</a:t>
            </a:r>
            <a:r>
              <a:rPr lang="en-US" u="sng" strike="sngStrike" dirty="0">
                <a:solidFill>
                  <a:srgbClr val="7030A0"/>
                </a:solidFill>
              </a:rPr>
              <a:t>. </a:t>
            </a:r>
            <a:endParaRPr lang="en-US" strike="sngStrike" dirty="0">
              <a:solidFill>
                <a:srgbClr val="7030A0"/>
              </a:solidFill>
            </a:endParaRPr>
          </a:p>
          <a:p>
            <a:r>
              <a:rPr lang="en-US" dirty="0" smtClean="0">
                <a:solidFill>
                  <a:srgbClr val="7030A0"/>
                </a:solidFill>
              </a:rPr>
              <a:t>Interested companies are encouraged to </a:t>
            </a:r>
            <a:r>
              <a:rPr lang="en-US" dirty="0" smtClean="0">
                <a:solidFill>
                  <a:srgbClr val="7030A0"/>
                </a:solidFill>
              </a:rPr>
              <a:t>provide analysis of </a:t>
            </a:r>
            <a:r>
              <a:rPr lang="en-US" dirty="0" smtClean="0">
                <a:solidFill>
                  <a:srgbClr val="7030A0"/>
                </a:solidFill>
              </a:rPr>
              <a:t>the impact of scheduled gaps on system performance according to</a:t>
            </a:r>
          </a:p>
          <a:p>
            <a:pPr lvl="1"/>
            <a:r>
              <a:rPr lang="en-US" dirty="0" smtClean="0">
                <a:solidFill>
                  <a:srgbClr val="7030A0"/>
                </a:solidFill>
              </a:rPr>
              <a:t>Scheduler complexity</a:t>
            </a:r>
          </a:p>
          <a:p>
            <a:pPr lvl="1"/>
            <a:r>
              <a:rPr lang="en-US" dirty="0" smtClean="0">
                <a:solidFill>
                  <a:srgbClr val="7030A0"/>
                </a:solidFill>
              </a:rPr>
              <a:t>UE implementation complexity and power consumption</a:t>
            </a:r>
          </a:p>
          <a:p>
            <a:pPr lvl="1"/>
            <a:r>
              <a:rPr lang="en-US" dirty="0" smtClean="0">
                <a:solidFill>
                  <a:srgbClr val="7030A0"/>
                </a:solidFill>
              </a:rPr>
              <a:t>Impact on gap parameter values</a:t>
            </a:r>
          </a:p>
          <a:p>
            <a:pPr lvl="1"/>
            <a:r>
              <a:rPr lang="en-US" dirty="0" smtClean="0">
                <a:solidFill>
                  <a:srgbClr val="7030A0"/>
                </a:solidFill>
              </a:rPr>
              <a:t>Definition of gap configuration </a:t>
            </a:r>
            <a:r>
              <a:rPr lang="en-US" dirty="0" err="1" smtClean="0">
                <a:solidFill>
                  <a:srgbClr val="7030A0"/>
                </a:solidFill>
              </a:rPr>
              <a:t>fall-backs</a:t>
            </a:r>
            <a:r>
              <a:rPr lang="en-US" dirty="0" smtClean="0">
                <a:solidFill>
                  <a:srgbClr val="7030A0"/>
                </a:solidFill>
              </a:rPr>
              <a:t>, if needed</a:t>
            </a:r>
            <a:endParaRPr lang="en-US" dirty="0" smtClean="0">
              <a:solidFill>
                <a:srgbClr val="7030A0"/>
              </a:solidFill>
            </a:endParaRPr>
          </a:p>
          <a:p>
            <a:r>
              <a:rPr lang="en-US" dirty="0" smtClean="0"/>
              <a:t>LS </a:t>
            </a:r>
            <a:r>
              <a:rPr lang="en-US" dirty="0"/>
              <a:t>to inform RAN2 and RAN1 about new capability </a:t>
            </a:r>
            <a:r>
              <a:rPr lang="en-US" dirty="0" err="1">
                <a:solidFill>
                  <a:srgbClr val="002060"/>
                </a:solidFill>
              </a:rPr>
              <a:t>should</a:t>
            </a:r>
            <a:r>
              <a:rPr lang="en-US" strike="sngStrike" dirty="0" err="1">
                <a:solidFill>
                  <a:srgbClr val="002060"/>
                </a:solidFill>
              </a:rPr>
              <a:t>will</a:t>
            </a:r>
            <a:r>
              <a:rPr lang="en-US" dirty="0"/>
              <a:t> be sent with the information above </a:t>
            </a:r>
            <a:r>
              <a:rPr lang="en-US" dirty="0">
                <a:solidFill>
                  <a:srgbClr val="002060"/>
                </a:solidFill>
              </a:rPr>
              <a:t>pending discussions at upcoming meetings</a:t>
            </a: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615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18E7C1-969D-4FC6-AAD7-929C21480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/>
          <a:lstStyle/>
          <a:p>
            <a:r>
              <a:rPr lang="en-US" dirty="0"/>
              <a:t>Way Forward on parameters for calibration gap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E2E941-223C-4E46-AE1A-8E8220E78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Gap duration is one slot i.e. no UL for this UE is scheduled for contiguous duration of 14 symbols</a:t>
            </a:r>
          </a:p>
          <a:p>
            <a:r>
              <a:rPr lang="en-US" dirty="0"/>
              <a:t>Gap periodicity</a:t>
            </a:r>
          </a:p>
          <a:p>
            <a:pPr lvl="1"/>
            <a:r>
              <a:rPr lang="en-US" dirty="0"/>
              <a:t>Periodicity can be fixed </a:t>
            </a:r>
            <a:r>
              <a:rPr lang="en-US" dirty="0">
                <a:solidFill>
                  <a:srgbClr val="FF0000"/>
                </a:solidFill>
              </a:rPr>
              <a:t>(allocated by the network)</a:t>
            </a:r>
            <a:r>
              <a:rPr lang="en-US" dirty="0"/>
              <a:t> or depend on number of parameters </a:t>
            </a:r>
            <a:r>
              <a:rPr lang="en-US" strike="sngStrike" dirty="0">
                <a:solidFill>
                  <a:srgbClr val="FF0000"/>
                </a:solidFill>
              </a:rPr>
              <a:t>(when triggered by the UE)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For gaps with fixed periodicity, the gap period is at most 8,000 slots (1000 </a:t>
            </a:r>
            <a:r>
              <a:rPr lang="en-US" dirty="0" err="1">
                <a:solidFill>
                  <a:srgbClr val="FF0000"/>
                </a:solidFill>
              </a:rPr>
              <a:t>ms</a:t>
            </a:r>
            <a:r>
              <a:rPr lang="en-US" dirty="0">
                <a:solidFill>
                  <a:srgbClr val="FF0000"/>
                </a:solidFill>
              </a:rPr>
              <a:t> with 60 kHz SCS / 500 </a:t>
            </a:r>
            <a:r>
              <a:rPr lang="en-US" dirty="0" err="1">
                <a:solidFill>
                  <a:srgbClr val="FF0000"/>
                </a:solidFill>
              </a:rPr>
              <a:t>ms</a:t>
            </a:r>
            <a:r>
              <a:rPr lang="en-US" dirty="0">
                <a:solidFill>
                  <a:srgbClr val="FF0000"/>
                </a:solidFill>
              </a:rPr>
              <a:t> with 120 kHz SCS)</a:t>
            </a:r>
            <a:r>
              <a:rPr lang="en-US" dirty="0">
                <a:solidFill>
                  <a:schemeClr val="accent1"/>
                </a:solidFill>
              </a:rPr>
              <a:t> or periodicity is defined as UE capability</a:t>
            </a:r>
          </a:p>
          <a:p>
            <a:r>
              <a:rPr lang="en-US" dirty="0">
                <a:solidFill>
                  <a:srgbClr val="FF0000"/>
                </a:solidFill>
              </a:rPr>
              <a:t>For gaps triggered by </a:t>
            </a:r>
            <a:r>
              <a:rPr lang="en-US" strike="sngStrike" dirty="0">
                <a:solidFill>
                  <a:srgbClr val="FF0000"/>
                </a:solidFill>
              </a:rPr>
              <a:t>the UE,</a:t>
            </a:r>
            <a:r>
              <a:rPr lang="en-US" strike="sngStrike" dirty="0"/>
              <a:t> details </a:t>
            </a:r>
            <a:r>
              <a:rPr lang="en-US" strike="sngStrike" dirty="0">
                <a:solidFill>
                  <a:srgbClr val="FF0000"/>
                </a:solidFill>
              </a:rPr>
              <a:t>are</a:t>
            </a:r>
            <a:r>
              <a:rPr lang="en-US" strike="sngStrike" dirty="0"/>
              <a:t> FFS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other events, UE power or UE TX BW change, network assigns gaps based on information from UE reports or UL grant information</a:t>
            </a:r>
          </a:p>
          <a:p>
            <a:r>
              <a:rPr lang="en-US" dirty="0">
                <a:solidFill>
                  <a:schemeClr val="accent6"/>
                </a:solidFill>
              </a:rPr>
              <a:t>Gap is applied only when UE is operating at relatively high power level</a:t>
            </a:r>
          </a:p>
          <a:p>
            <a:pPr lvl="1"/>
            <a:r>
              <a:rPr lang="en-US" dirty="0">
                <a:solidFill>
                  <a:schemeClr val="accent6"/>
                </a:solidFill>
              </a:rPr>
              <a:t>Details FFS </a:t>
            </a:r>
          </a:p>
          <a:p>
            <a:endParaRPr lang="en-US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67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54ECD40-B2D8-40BD-A45C-B8FB92F78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US" dirty="0">
                <a:solidFill>
                  <a:srgbClr val="FF0000"/>
                </a:solidFill>
              </a:rPr>
              <a:t>requirement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67687E7-C95A-47A4-B5A0-B6D48F20E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trike="sngStrike" dirty="0">
                <a:solidFill>
                  <a:srgbClr val="FF0000"/>
                </a:solidFill>
              </a:rPr>
              <a:t>Two output power requirements will be defined: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1) UE with calibration gap and proper scheduling of gap from network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2) UE with calibration gap but no gap is scheduled</a:t>
            </a:r>
          </a:p>
          <a:p>
            <a:r>
              <a:rPr lang="en-US" dirty="0">
                <a:solidFill>
                  <a:srgbClr val="FF0000"/>
                </a:solidFill>
              </a:rPr>
              <a:t>The impact of the PA calibration gap feature on UE RF requirements in TS38.101-2 is as follows: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 single MPR table is defined for all UEs whether they support the PA calibration gap or not</a:t>
            </a:r>
          </a:p>
          <a:p>
            <a:pPr lvl="2"/>
            <a:r>
              <a:rPr lang="en-US" dirty="0">
                <a:solidFill>
                  <a:schemeClr val="accent6"/>
                </a:solidFill>
              </a:rPr>
              <a:t>Assumption for MPR work is that UE applies calibration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Test case parameters associated with output power requirements are updated to include PA calibration gap configuration for the applicable UEs, such that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Gaps with fixed periodicity are allocated in the test case configuration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How to define a requirement for gaps triggered by </a:t>
            </a:r>
            <a:r>
              <a:rPr lang="en-US" dirty="0">
                <a:solidFill>
                  <a:srgbClr val="7030A0"/>
                </a:solidFill>
              </a:rPr>
              <a:t>other events </a:t>
            </a:r>
            <a:r>
              <a:rPr lang="en-US" strike="sngStrike" dirty="0">
                <a:solidFill>
                  <a:srgbClr val="7030A0"/>
                </a:solidFill>
              </a:rPr>
              <a:t>the UE</a:t>
            </a:r>
            <a:r>
              <a:rPr lang="en-US" dirty="0">
                <a:solidFill>
                  <a:srgbClr val="FF0000"/>
                </a:solidFill>
              </a:rPr>
              <a:t> is FFS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917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615</Words>
  <Application>Microsoft Office PowerPoint</Application>
  <PresentationFormat>Widescreen</PresentationFormat>
  <Paragraphs>56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PA calibration gap parameters</vt:lpstr>
      <vt:lpstr>Background</vt:lpstr>
      <vt:lpstr>Way Forward on calibration gap feature</vt:lpstr>
      <vt:lpstr>Way Forward on parameters for calibration gap</vt:lpstr>
      <vt:lpstr>Way Forward on requirement impact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keywords>CTPClassification=CTP_NT</cp:keywords>
  <cp:lastModifiedBy>Ioffe, Anatoliy</cp:lastModifiedBy>
  <cp:revision>30</cp:revision>
  <dcterms:created xsi:type="dcterms:W3CDTF">2018-01-24T17:48:28Z</dcterms:created>
  <dcterms:modified xsi:type="dcterms:W3CDTF">2018-01-26T18:18:22Z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51764638-c077-4ba2-bd27-970090093ea6</vt:lpwstr>
  </property>
  <property fmtid="{D5CDD505-2E9C-101B-9397-08002B2CF9AE}" pid="3" name="CTP_TimeStamp">
    <vt:lpwstr>2018-01-26 18:18:22Z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