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71" r:id="rId4"/>
    <p:sldId id="263" r:id="rId5"/>
    <p:sldId id="261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342" y="5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1/25/2018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33715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1/25/2018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565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1/25/2018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63466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1/25/2018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99403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1/25/2018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39954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1/25/2018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05411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1/25/2018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8083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1/25/2018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17226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1/25/2018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56298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1/25/2018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63926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1/25/2018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82167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DB8DB8-1775-4072-8A34-DCFB216D5579}" type="datetimeFigureOut">
              <a:rPr lang="en-US" smtClean="0"/>
              <a:pPr/>
              <a:t>1/25/2018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80512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40327" y="2031693"/>
            <a:ext cx="11236037" cy="2387600"/>
          </a:xfrm>
        </p:spPr>
        <p:txBody>
          <a:bodyPr anchor="ctr">
            <a:normAutofit/>
          </a:bodyPr>
          <a:lstStyle/>
          <a:p>
            <a:r>
              <a:rPr lang="en-US" altLang="zh-CN" sz="4800" dirty="0" smtClean="0"/>
              <a:t>WF </a:t>
            </a:r>
            <a:r>
              <a:rPr lang="en-US" sz="4800" dirty="0" smtClean="0"/>
              <a:t>on </a:t>
            </a:r>
            <a:r>
              <a:rPr lang="en-US" sz="4800" dirty="0"/>
              <a:t>NR TDD UL/DL configurations and HPUE </a:t>
            </a:r>
            <a:r>
              <a:rPr lang="en-US" sz="4800" dirty="0" smtClean="0"/>
              <a:t>behavior</a:t>
            </a:r>
            <a:endParaRPr lang="en-US" sz="4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711940"/>
            <a:ext cx="9144000" cy="1280160"/>
          </a:xfrm>
        </p:spPr>
        <p:txBody>
          <a:bodyPr anchor="ctr">
            <a:normAutofit/>
          </a:bodyPr>
          <a:lstStyle/>
          <a:p>
            <a:r>
              <a:rPr lang="en-US" sz="2800" dirty="0" smtClean="0"/>
              <a:t>Vivo, Qualcomm, Softbank</a:t>
            </a:r>
            <a:r>
              <a:rPr lang="en-US" sz="2800" smtClean="0"/>
              <a:t>, </a:t>
            </a:r>
            <a:r>
              <a:rPr lang="en-US" sz="2800" smtClean="0"/>
              <a:t>Sprint</a:t>
            </a:r>
            <a:endParaRPr lang="en-US" sz="2800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655320" y="342900"/>
            <a:ext cx="10942320" cy="904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>
              <a:buNone/>
            </a:pPr>
            <a:r>
              <a:rPr lang="en-US" altLang="sv-SE" sz="2400" b="1" dirty="0">
                <a:cs typeface="Arial" panose="020B0604020202020204" pitchFamily="34" charset="0"/>
              </a:rPr>
              <a:t>3GPP TSG-RAN WG4 </a:t>
            </a:r>
            <a:r>
              <a:rPr lang="en-US" altLang="sv-SE" sz="2400" b="1" dirty="0" smtClean="0">
                <a:cs typeface="Arial" panose="020B0604020202020204" pitchFamily="34" charset="0"/>
              </a:rPr>
              <a:t>AH-1801 Meeting                                                                R4-1801125</a:t>
            </a:r>
            <a:endParaRPr lang="sv-SE" altLang="sv-SE" sz="2400" b="1" dirty="0" smtClean="0">
              <a:cs typeface="Arial" panose="020B0604020202020204" pitchFamily="34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sv-SE" sz="2400" b="1" dirty="0" smtClean="0">
                <a:cs typeface="Arial" panose="020B0604020202020204" pitchFamily="34" charset="0"/>
              </a:rPr>
              <a:t>San Diego, CA, USA, January 22</a:t>
            </a:r>
            <a:r>
              <a:rPr lang="en-US" altLang="sv-SE" sz="2400" b="1" baseline="30000" dirty="0" smtClean="0">
                <a:cs typeface="Arial" panose="020B0604020202020204" pitchFamily="34" charset="0"/>
              </a:rPr>
              <a:t>nd</a:t>
            </a:r>
            <a:r>
              <a:rPr lang="en-US" altLang="sv-SE" sz="2400" b="1" dirty="0" smtClean="0">
                <a:cs typeface="Arial" panose="020B0604020202020204" pitchFamily="34" charset="0"/>
              </a:rPr>
              <a:t> – 26</a:t>
            </a:r>
            <a:r>
              <a:rPr lang="en-US" altLang="sv-SE" sz="2400" b="1" baseline="30000" dirty="0" smtClean="0">
                <a:cs typeface="Arial" panose="020B0604020202020204" pitchFamily="34" charset="0"/>
              </a:rPr>
              <a:t>th</a:t>
            </a:r>
            <a:r>
              <a:rPr lang="en-US" altLang="sv-SE" sz="2400" b="1" dirty="0" smtClean="0">
                <a:cs typeface="Arial" panose="020B0604020202020204" pitchFamily="34" charset="0"/>
              </a:rPr>
              <a:t>, 2018</a:t>
            </a:r>
            <a:endParaRPr lang="sv-SE" altLang="sv-SE" sz="2400" b="1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89124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Background (1)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838200" y="1690689"/>
            <a:ext cx="10515600" cy="4599276"/>
          </a:xfrm>
        </p:spPr>
        <p:txBody>
          <a:bodyPr>
            <a:normAutofit fontScale="92500" lnSpcReduction="10000"/>
          </a:bodyPr>
          <a:lstStyle/>
          <a:p>
            <a:pPr marL="365760" indent="-365760"/>
            <a:r>
              <a:rPr lang="en-GB" altLang="zh-CN" dirty="0" smtClean="0"/>
              <a:t>In order to making sure UE satisfying SAR requirements, HPUE behaviour need to be restricted in </a:t>
            </a:r>
            <a:r>
              <a:rPr lang="en-US" altLang="zh-CN" dirty="0" smtClean="0"/>
              <a:t>RAN4</a:t>
            </a:r>
            <a:endParaRPr lang="en-GB" altLang="zh-CN" dirty="0" smtClean="0"/>
          </a:p>
          <a:p>
            <a:pPr marL="365760" indent="-365760"/>
            <a:r>
              <a:rPr lang="en-GB" altLang="zh-CN" dirty="0" smtClean="0"/>
              <a:t>For LTE</a:t>
            </a:r>
            <a:r>
              <a:rPr lang="en-GB" altLang="zh-CN" dirty="0"/>
              <a:t>, behaviour </a:t>
            </a:r>
            <a:r>
              <a:rPr lang="en-GB" altLang="zh-CN" dirty="0" smtClean="0"/>
              <a:t>restriction is by excluding </a:t>
            </a:r>
            <a:r>
              <a:rPr lang="en-GB" altLang="zh-CN" dirty="0"/>
              <a:t>UL/DL configurations 0 and </a:t>
            </a:r>
            <a:r>
              <a:rPr lang="en-GB" altLang="zh-CN" dirty="0" smtClean="0"/>
              <a:t>6 in 36.101 to make sure less than 50% slots are configured for UL</a:t>
            </a:r>
          </a:p>
          <a:p>
            <a:pPr marL="822960" lvl="1" indent="-365760"/>
            <a:r>
              <a:rPr lang="en-US" dirty="0" smtClean="0"/>
              <a:t>TDD UL/DL configurations are </a:t>
            </a:r>
            <a:r>
              <a:rPr lang="en-US" altLang="zh-CN" dirty="0"/>
              <a:t>static </a:t>
            </a:r>
            <a:r>
              <a:rPr lang="en-US" dirty="0" smtClean="0"/>
              <a:t>broadcasted parameter</a:t>
            </a:r>
          </a:p>
          <a:p>
            <a:pPr marL="365760" indent="-365760"/>
            <a:r>
              <a:rPr lang="en-US" altLang="zh-CN" dirty="0"/>
              <a:t>For NR, </a:t>
            </a:r>
            <a:r>
              <a:rPr lang="en-US" altLang="zh-CN" dirty="0" smtClean="0"/>
              <a:t>UE </a:t>
            </a:r>
            <a:r>
              <a:rPr lang="en-US" altLang="zh-CN" dirty="0"/>
              <a:t>supports flexible slots according to semi-static signaling and dynamic </a:t>
            </a:r>
            <a:r>
              <a:rPr lang="en-US" altLang="zh-CN" dirty="0" smtClean="0"/>
              <a:t>signaling. </a:t>
            </a:r>
            <a:r>
              <a:rPr lang="en-US" altLang="zh-CN" dirty="0"/>
              <a:t>The granularity which can be configured UL/DL or flexible is now symbol rather than slots in </a:t>
            </a:r>
            <a:r>
              <a:rPr lang="en-US" altLang="zh-CN" dirty="0" smtClean="0"/>
              <a:t>LTE</a:t>
            </a:r>
          </a:p>
          <a:p>
            <a:pPr marL="365760" indent="-365760"/>
            <a:r>
              <a:rPr lang="en-US" altLang="zh-CN" dirty="0" smtClean="0"/>
              <a:t>Current RAN4 spec [1] did not consider the NR physical layer changes and need to be refined on this behavior</a:t>
            </a:r>
          </a:p>
          <a:p>
            <a:pPr marL="365760" indent="-365760"/>
            <a:r>
              <a:rPr lang="en-US" altLang="zh-CN" dirty="0" smtClean="0"/>
              <a:t>RAN1 needs feedback on whether new functionality is needed by RAN4 or not [2]</a:t>
            </a:r>
          </a:p>
        </p:txBody>
      </p:sp>
    </p:spTree>
    <p:extLst>
      <p:ext uri="{BB962C8B-B14F-4D97-AF65-F5344CB8AC3E}">
        <p14:creationId xmlns:p14="http://schemas.microsoft.com/office/powerpoint/2010/main" val="6029454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Background (2)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838200" y="1690689"/>
            <a:ext cx="10515600" cy="4599276"/>
          </a:xfrm>
        </p:spPr>
        <p:txBody>
          <a:bodyPr>
            <a:normAutofit/>
          </a:bodyPr>
          <a:lstStyle/>
          <a:p>
            <a:pPr marL="365760" indent="-365760"/>
            <a:r>
              <a:rPr lang="en-GB" altLang="zh-CN" dirty="0" smtClean="0"/>
              <a:t>A discussion paper [3] start discussing this issue. However, </a:t>
            </a:r>
            <a:r>
              <a:rPr lang="en-US" altLang="zh-CN" dirty="0" smtClean="0"/>
              <a:t>no </a:t>
            </a:r>
            <a:r>
              <a:rPr lang="en-GB" altLang="zh-CN" dirty="0" smtClean="0"/>
              <a:t>proposals could be agreed at current stage.</a:t>
            </a:r>
          </a:p>
          <a:p>
            <a:pPr marL="365760" indent="-365760"/>
            <a:r>
              <a:rPr lang="en-GB" altLang="zh-CN" dirty="0" smtClean="0"/>
              <a:t>A number of concerns were raised regarding possible behaviour restriction.</a:t>
            </a:r>
          </a:p>
          <a:p>
            <a:pPr marL="822960" lvl="1" indent="-365760"/>
            <a:r>
              <a:rPr lang="en-GB" altLang="zh-CN" dirty="0" smtClean="0"/>
              <a:t>If a 50% rule was used, it may imply the UE should do calculation and dynamic / semi-dynamic change on the power class it used. This may introduce complexity and feasibility problem.</a:t>
            </a:r>
          </a:p>
          <a:p>
            <a:pPr marL="822960" lvl="1" indent="-365760"/>
            <a:r>
              <a:rPr lang="en-GB" altLang="zh-CN" dirty="0" smtClean="0"/>
              <a:t>The “flexible” symbol may be dynamically scheduled as UL/DL/blank. This uncertainty raise concerns for the behaviour restriction either more strict than needed or risky of failing regulatory requirements</a:t>
            </a:r>
          </a:p>
          <a:p>
            <a:pPr marL="822960" lvl="1" indent="-365760"/>
            <a:endParaRPr lang="en-GB" altLang="zh-CN" dirty="0" smtClean="0"/>
          </a:p>
          <a:p>
            <a:pPr marL="822960" lvl="1" indent="-365760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331464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Way Forward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65760" indent="-365760"/>
            <a:r>
              <a:rPr lang="en-US" sz="2800" dirty="0" smtClean="0"/>
              <a:t>Companies are encouraged to </a:t>
            </a:r>
            <a:r>
              <a:rPr lang="en-US" altLang="zh-CN" sz="2800" dirty="0" smtClean="0"/>
              <a:t>study </a:t>
            </a:r>
            <a:r>
              <a:rPr lang="en-US" dirty="0" smtClean="0"/>
              <a:t>the following </a:t>
            </a:r>
            <a:r>
              <a:rPr lang="en-US" altLang="zh-CN" dirty="0"/>
              <a:t>options </a:t>
            </a:r>
            <a:r>
              <a:rPr lang="en-US" altLang="zh-CN" dirty="0" smtClean="0"/>
              <a:t>for </a:t>
            </a:r>
            <a:r>
              <a:rPr lang="en-US" altLang="zh-CN" dirty="0"/>
              <a:t>HPUE </a:t>
            </a:r>
            <a:r>
              <a:rPr lang="en-US" dirty="0" smtClean="0"/>
              <a:t>:</a:t>
            </a:r>
          </a:p>
          <a:p>
            <a:pPr marL="822960" lvl="1" indent="-365760"/>
            <a:r>
              <a:rPr lang="en-US" altLang="zh-CN" dirty="0" smtClean="0"/>
              <a:t>Option 1</a:t>
            </a:r>
            <a:r>
              <a:rPr lang="zh-CN" altLang="en-US" dirty="0" smtClean="0"/>
              <a:t>：</a:t>
            </a:r>
            <a:r>
              <a:rPr lang="en-US" altLang="zh-CN" dirty="0" smtClean="0"/>
              <a:t>Do not restrict the Slot Formats;</a:t>
            </a:r>
          </a:p>
          <a:p>
            <a:pPr marL="1280160" lvl="2" indent="-365760"/>
            <a:r>
              <a:rPr lang="en-US" altLang="zh-CN" dirty="0" smtClean="0"/>
              <a:t>Based on counting less than 50% </a:t>
            </a:r>
            <a:r>
              <a:rPr lang="en-US" altLang="zh-CN" dirty="0"/>
              <a:t>UL duty cycle </a:t>
            </a:r>
            <a:r>
              <a:rPr lang="en-US" altLang="zh-CN" dirty="0" smtClean="0"/>
              <a:t>with a granularity of symbols;</a:t>
            </a:r>
          </a:p>
          <a:p>
            <a:pPr marL="1280160" lvl="2" indent="-365760"/>
            <a:r>
              <a:rPr lang="en-US" altLang="zh-CN" dirty="0" smtClean="0"/>
              <a:t>How to treat “flexible” symbol and appropriate evaluation period need to be solved.</a:t>
            </a:r>
          </a:p>
          <a:p>
            <a:pPr marL="822960" lvl="1" indent="-365760"/>
            <a:r>
              <a:rPr lang="en-US" altLang="zh-CN" dirty="0" smtClean="0"/>
              <a:t>Option 2</a:t>
            </a:r>
            <a:r>
              <a:rPr lang="zh-CN" altLang="en-US" dirty="0" smtClean="0"/>
              <a:t>：</a:t>
            </a:r>
            <a:r>
              <a:rPr lang="en-US" altLang="zh-CN" dirty="0" smtClean="0"/>
              <a:t>Select an </a:t>
            </a:r>
            <a:r>
              <a:rPr lang="en-US" altLang="zh-CN" dirty="0"/>
              <a:t>allowed</a:t>
            </a:r>
            <a:r>
              <a:rPr lang="en-US" altLang="zh-CN" dirty="0" smtClean="0"/>
              <a:t> subset of Slot Formats;</a:t>
            </a:r>
          </a:p>
          <a:p>
            <a:pPr marL="1280160" lvl="2" indent="-365760"/>
            <a:r>
              <a:rPr lang="en-US" altLang="zh-CN" dirty="0" smtClean="0"/>
              <a:t>Using fixed slot formats which is similar to LTE’s scheme</a:t>
            </a:r>
          </a:p>
          <a:p>
            <a:pPr marL="1280160" lvl="2" indent="-365760"/>
            <a:r>
              <a:rPr lang="en-US" altLang="zh-CN" dirty="0" smtClean="0"/>
              <a:t>Try to circumvent the dilemma of how to treat “</a:t>
            </a:r>
            <a:r>
              <a:rPr lang="en-US" altLang="zh-CN" dirty="0"/>
              <a:t>flexible” symbol and </a:t>
            </a:r>
            <a:r>
              <a:rPr lang="en-US" altLang="zh-CN" dirty="0" smtClean="0"/>
              <a:t>finding appropriate evaluation period.</a:t>
            </a:r>
          </a:p>
          <a:p>
            <a:pPr marL="1280160" lvl="2" indent="-365760"/>
            <a:r>
              <a:rPr lang="en-US" altLang="zh-CN" dirty="0" smtClean="0"/>
              <a:t>New formats may be recommended by RAN4 if deemed necessary</a:t>
            </a:r>
          </a:p>
          <a:p>
            <a:pPr marL="365760" indent="-365760"/>
            <a:r>
              <a:rPr lang="en-US" dirty="0" smtClean="0"/>
              <a:t>Other options are not precluded.</a:t>
            </a:r>
          </a:p>
          <a:p>
            <a:pPr marL="365760" indent="-365760"/>
            <a:r>
              <a:rPr lang="en-US" dirty="0" smtClean="0"/>
              <a:t>Feedback to RAN1 after RAN4 reach conclusion. </a:t>
            </a:r>
            <a:r>
              <a:rPr lang="en-US" sz="2800" dirty="0" smtClean="0"/>
              <a:t>   </a:t>
            </a:r>
          </a:p>
          <a:p>
            <a:pPr marL="822960" lvl="1" indent="-365760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5468730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References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626985"/>
          </a:xfrm>
        </p:spPr>
        <p:txBody>
          <a:bodyPr>
            <a:normAutofit/>
          </a:bodyPr>
          <a:lstStyle/>
          <a:p>
            <a:pPr marL="0" indent="0">
              <a:spcBef>
                <a:spcPts val="600"/>
              </a:spcBef>
              <a:buNone/>
            </a:pPr>
            <a:r>
              <a:rPr lang="en-US" sz="2400" dirty="0" smtClean="0"/>
              <a:t>[1] TS 38.101-1, V15.0.0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en-US" sz="2400" dirty="0" smtClean="0"/>
              <a:t>[2] </a:t>
            </a:r>
            <a:r>
              <a:rPr lang="en-GB" altLang="zh-CN" sz="2400" dirty="0"/>
              <a:t>R1-1721538, “[Draft] LS on NR TDD UL/DL configurations and support of HPUE,” </a:t>
            </a:r>
            <a:r>
              <a:rPr lang="en-GB" altLang="zh-CN" sz="2400" dirty="0" err="1"/>
              <a:t>SoftBank</a:t>
            </a:r>
            <a:r>
              <a:rPr lang="en-GB" altLang="zh-CN" sz="2400" dirty="0"/>
              <a:t> &amp; Sprint, 3GPP RAN1 #91, November 26th – December 1st 2017 </a:t>
            </a:r>
            <a:endParaRPr lang="en-GB" altLang="zh-CN" sz="2400" dirty="0" smtClean="0"/>
          </a:p>
          <a:p>
            <a:pPr marL="0" indent="0">
              <a:spcBef>
                <a:spcPts val="600"/>
              </a:spcBef>
              <a:buNone/>
            </a:pPr>
            <a:r>
              <a:rPr lang="en-US" sz="2400" dirty="0" smtClean="0"/>
              <a:t>[3] R4-1800414, “</a:t>
            </a:r>
            <a:r>
              <a:rPr lang="en-GB" altLang="zh-CN" sz="2400" dirty="0"/>
              <a:t>Discussion on NR TDD UL/DL configurations and HPUE behaviour</a:t>
            </a:r>
            <a:r>
              <a:rPr lang="en-US" sz="2400" dirty="0" smtClean="0"/>
              <a:t>”, </a:t>
            </a:r>
            <a:r>
              <a:rPr lang="en-US" altLang="zh-CN" sz="2400" dirty="0" smtClean="0"/>
              <a:t>vivo</a:t>
            </a:r>
            <a:r>
              <a:rPr lang="en-US" sz="2400" dirty="0" smtClean="0"/>
              <a:t>, </a:t>
            </a:r>
            <a:r>
              <a:rPr lang="en-US" sz="2400" dirty="0"/>
              <a:t>3GPP TSG-RAN WG4 </a:t>
            </a:r>
            <a:r>
              <a:rPr lang="en-US" sz="2400" dirty="0" smtClean="0"/>
              <a:t>AH-1801 Meeting, January 22</a:t>
            </a:r>
            <a:r>
              <a:rPr lang="en-US" sz="2400" baseline="30000" dirty="0" smtClean="0"/>
              <a:t>nd</a:t>
            </a:r>
            <a:r>
              <a:rPr lang="en-US" sz="2400" dirty="0" smtClean="0"/>
              <a:t>  </a:t>
            </a:r>
            <a:r>
              <a:rPr lang="en-US" sz="2400" dirty="0"/>
              <a:t>– </a:t>
            </a:r>
            <a:r>
              <a:rPr lang="en-US" sz="2400" dirty="0" smtClean="0"/>
              <a:t>26</a:t>
            </a:r>
            <a:r>
              <a:rPr lang="en-US" sz="2400" baseline="30000" dirty="0" smtClean="0"/>
              <a:t>th</a:t>
            </a:r>
            <a:r>
              <a:rPr lang="en-US" sz="2400" dirty="0" smtClean="0"/>
              <a:t>, 2018</a:t>
            </a:r>
          </a:p>
          <a:p>
            <a:pPr marL="0" indent="0">
              <a:spcBef>
                <a:spcPts val="600"/>
              </a:spcBef>
              <a:buNone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4192490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E0F2DD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6136</TotalTime>
  <Words>456</Words>
  <Application>Microsoft Office PowerPoint</Application>
  <PresentationFormat>宽屏</PresentationFormat>
  <Paragraphs>31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1" baseType="lpstr">
      <vt:lpstr>SimSun</vt:lpstr>
      <vt:lpstr>SimSun</vt:lpstr>
      <vt:lpstr>Arial</vt:lpstr>
      <vt:lpstr>Calibri</vt:lpstr>
      <vt:lpstr>Calibri Light</vt:lpstr>
      <vt:lpstr>Office Theme</vt:lpstr>
      <vt:lpstr>WF on NR TDD UL/DL configurations and HPUE behavior</vt:lpstr>
      <vt:lpstr>Background (1)</vt:lpstr>
      <vt:lpstr>Background (2)</vt:lpstr>
      <vt:lpstr>Way Forward</vt:lpstr>
      <vt:lpstr>References</vt:lpstr>
    </vt:vector>
  </TitlesOfParts>
  <Company>Mediatek Inc.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flexible carrier BW for NR</dc:title>
  <dc:creator>Jamesf Wang</dc:creator>
  <cp:lastModifiedBy>vivo</cp:lastModifiedBy>
  <cp:revision>145</cp:revision>
  <dcterms:created xsi:type="dcterms:W3CDTF">2017-01-18T06:26:21Z</dcterms:created>
  <dcterms:modified xsi:type="dcterms:W3CDTF">2018-01-26T01:13:03Z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AdHocReviewCycleID">
    <vt:i4>1211729429</vt:i4>
  </property>
  <property fmtid="{D5CDD505-2E9C-101B-9397-08002B2CF9AE}" pid="4" name="_EmailSubject">
    <vt:lpwstr>WF on SS raster shift</vt:lpwstr>
  </property>
  <property fmtid="{D5CDD505-2E9C-101B-9397-08002B2CF9AE}" pid="5" name="_AuthorEmail">
    <vt:lpwstr>Jamesf.wang@mediatek.com</vt:lpwstr>
  </property>
  <property fmtid="{D5CDD505-2E9C-101B-9397-08002B2CF9AE}" pid="6" name="_AuthorEmailDisplayName">
    <vt:lpwstr>Jamesf Wang</vt:lpwstr>
  </property>
</Properties>
</file>