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0" r:id="rId2"/>
    <p:sldId id="277" r:id="rId3"/>
    <p:sldId id="292" r:id="rId4"/>
    <p:sldId id="295" r:id="rId5"/>
    <p:sldId id="296" r:id="rId6"/>
    <p:sldId id="29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3" autoAdjust="0"/>
    <p:restoredTop sz="90157" autoAdjust="0"/>
  </p:normalViewPr>
  <p:slideViewPr>
    <p:cSldViewPr snapToGrid="0">
      <p:cViewPr varScale="1">
        <p:scale>
          <a:sx n="71" d="100"/>
          <a:sy n="71" d="100"/>
        </p:scale>
        <p:origin x="62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29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45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855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58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Fixed wireless access use case </a:t>
            </a:r>
            <a:r>
              <a:rPr lang="en-US" sz="4800"/>
              <a:t>for </a:t>
            </a:r>
            <a:r>
              <a:rPr lang="en-US" sz="4800" smtClean="0"/>
              <a:t>FR2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Intel Corporation, </a:t>
            </a:r>
            <a:r>
              <a:rPr lang="en-US" sz="2800" dirty="0" smtClean="0"/>
              <a:t>Verizon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R4-1801104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0689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</a:t>
            </a:r>
            <a:r>
              <a:rPr lang="en-GB" b="1" dirty="0" smtClean="0"/>
              <a:t>WG4 AH Meeting #1801</a:t>
            </a:r>
            <a:endParaRPr lang="en-GB" b="1" dirty="0"/>
          </a:p>
          <a:p>
            <a:r>
              <a:rPr lang="en-GB" b="1" dirty="0" smtClean="0"/>
              <a:t>San Diego, USA, 22 – 26 January</a:t>
            </a:r>
            <a:endParaRPr lang="en-GB" b="1" dirty="0"/>
          </a:p>
          <a:p>
            <a:r>
              <a:rPr lang="en-GB" b="1" dirty="0" smtClean="0"/>
              <a:t>Agenda item: 4.3.2.1.2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Co-existence studies on the 55 dBm CPE have concluded with the following outcome [2]:</a:t>
            </a:r>
          </a:p>
          <a:p>
            <a:pPr lvl="1"/>
            <a:r>
              <a:rPr lang="en-US" dirty="0"/>
              <a:t>Proposal-1: Regarding the required AICR, the ACIR levels in UL for non-collocated case are around 5dB higher than the collocated case when different LSF is considered for victim and interfering network and if we consider the 5% Average throughput loss, the ACIR levels in UL for both collocated and non-collocated case fall in the same range 10dB-15dB as agreed in TR38.803.  </a:t>
            </a:r>
          </a:p>
          <a:p>
            <a:pPr lvl="1"/>
            <a:r>
              <a:rPr lang="en-US" dirty="0"/>
              <a:t>Proposal-2: Regarding receiver dynamic range, minor impact in receiver dynamic range when 55dBm CPE is considered.</a:t>
            </a:r>
          </a:p>
          <a:p>
            <a:pPr lvl="1"/>
            <a:r>
              <a:rPr lang="en-US" dirty="0"/>
              <a:t>Proposal-3: Regarding </a:t>
            </a:r>
            <a:r>
              <a:rPr lang="en-US" dirty="0" smtClean="0"/>
              <a:t>in-band </a:t>
            </a:r>
            <a:r>
              <a:rPr lang="en-US" dirty="0"/>
              <a:t>receiver blocking, minor impact in receiver in-band blocking when 55dBm CPE is considered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RAN4 AH #1801, FR2 power class definition for fixed wireless access (FWA) devices was discussed according to the following:</a:t>
            </a:r>
          </a:p>
          <a:p>
            <a:pPr lvl="1"/>
            <a:r>
              <a:rPr lang="en-US" dirty="0" smtClean="0"/>
              <a:t>Potential definition of a new UE type</a:t>
            </a:r>
          </a:p>
          <a:p>
            <a:pPr lvl="1"/>
            <a:r>
              <a:rPr lang="en-US" dirty="0"/>
              <a:t>I</a:t>
            </a:r>
            <a:r>
              <a:rPr lang="en-US" dirty="0" smtClean="0"/>
              <a:t>mpact on the UE requirements in TS38.101-2 by the new UE type</a:t>
            </a:r>
          </a:p>
        </p:txBody>
      </p:sp>
    </p:spTree>
    <p:extLst>
      <p:ext uri="{BB962C8B-B14F-4D97-AF65-F5344CB8AC3E}">
        <p14:creationId xmlns:p14="http://schemas.microsoft.com/office/powerpoint/2010/main" val="19488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Agreements (1)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965978" y="1690688"/>
            <a:ext cx="10279781" cy="4919661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800" b="1" dirty="0" smtClean="0">
                <a:solidFill>
                  <a:srgbClr val="FF0000"/>
                </a:solidFill>
              </a:rPr>
              <a:t>UE type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/>
              <a:t>Define a new UE type termed wireless fixed access (WFA)</a:t>
            </a:r>
          </a:p>
          <a:p>
            <a:pPr mar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1800" b="1" dirty="0" smtClean="0">
                <a:solidFill>
                  <a:srgbClr val="FF0000"/>
                </a:solidFill>
              </a:rPr>
              <a:t>Impact on UE requirements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/>
              <a:t>The following requirements may be potentially impacted by the new UE type: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</a:pPr>
            <a:r>
              <a:rPr lang="en-US" sz="1400" dirty="0" smtClean="0"/>
              <a:t>Power class: peak EIRP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</a:pPr>
            <a:r>
              <a:rPr lang="en-US" sz="1400" dirty="0" smtClean="0"/>
              <a:t>Power class: spherical coverage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</a:pPr>
            <a:r>
              <a:rPr lang="en-US" sz="1400" dirty="0" smtClean="0"/>
              <a:t>REFSENS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</a:pPr>
            <a:r>
              <a:rPr lang="en-US" sz="1400" dirty="0" smtClean="0"/>
              <a:t>Whether ACLR</a:t>
            </a:r>
            <a:r>
              <a:rPr lang="en-US" sz="1400" dirty="0"/>
              <a:t> </a:t>
            </a:r>
            <a:r>
              <a:rPr lang="en-US" sz="1400" dirty="0" smtClean="0"/>
              <a:t>is impacted is FFS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</a:pPr>
            <a:r>
              <a:rPr lang="en-US" sz="1400" dirty="0" smtClean="0"/>
              <a:t>Whether ACS</a:t>
            </a:r>
            <a:r>
              <a:rPr lang="en-US" sz="1400" dirty="0"/>
              <a:t> </a:t>
            </a:r>
            <a:r>
              <a:rPr lang="en-US" sz="1400" dirty="0" smtClean="0"/>
              <a:t>is impacted is FFS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/>
              <a:t>Other potential impacts are not precluded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/>
              <a:t>The requirements associated with the WFA UE type are targeted for the Rel-15 scope of the NR WI</a:t>
            </a:r>
          </a:p>
          <a:p>
            <a:pPr mar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1800" b="1" dirty="0" smtClean="0">
                <a:solidFill>
                  <a:srgbClr val="FF0000"/>
                </a:solidFill>
              </a:rPr>
              <a:t>Peak EIRP and EIS evaluation parameters</a:t>
            </a:r>
            <a:endParaRPr lang="en-US" sz="1800" b="1" dirty="0">
              <a:solidFill>
                <a:srgbClr val="FF0000"/>
              </a:solidFill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Verify alignment on any architecture differences and the parameters needed for peak EIRP </a:t>
            </a:r>
            <a:r>
              <a:rPr lang="en-GB" sz="1800" dirty="0" smtClean="0"/>
              <a:t>and EIS calculation </a:t>
            </a:r>
            <a:r>
              <a:rPr lang="en-GB" sz="1800" dirty="0"/>
              <a:t>of fixed wireless access devices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600" dirty="0"/>
              <a:t>Use the table in slide 4 as starting point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As it is not comprehensive, companies are encouraged to provide additional parameters or comments for the table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66615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Agreements (2)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611695"/>
              </p:ext>
            </p:extLst>
          </p:nvPr>
        </p:nvGraphicFramePr>
        <p:xfrm>
          <a:off x="2118360" y="2114321"/>
          <a:ext cx="8229600" cy="448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25240"/>
                <a:gridCol w="1085850"/>
                <a:gridCol w="3318510"/>
              </a:tblGrid>
              <a:tr h="4572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j-lt"/>
                        </a:rPr>
                        <a:t>Parameter</a:t>
                      </a:r>
                      <a:endParaRPr lang="en-US" sz="18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j-lt"/>
                        </a:rPr>
                        <a:t>Unit</a:t>
                      </a:r>
                      <a:endParaRPr lang="en-US" sz="18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j-lt"/>
                        </a:rPr>
                        <a:t>Comments</a:t>
                      </a:r>
                      <a:endParaRPr lang="en-US" sz="18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j-lt"/>
                        </a:rPr>
                        <a:t>Number of antenna</a:t>
                      </a:r>
                      <a:r>
                        <a:rPr lang="en-US" sz="1600" baseline="0" dirty="0" smtClean="0">
                          <a:effectLst/>
                          <a:latin typeface="+mj-lt"/>
                        </a:rPr>
                        <a:t>s in array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Average element gain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dBi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Effective realized antenna array gain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dB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includes frequency roll-off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Polarization properties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Type of power amplifier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j-lt"/>
                        </a:rPr>
                        <a:t> </a:t>
                      </a:r>
                      <a:endParaRPr lang="en-US" sz="1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distributed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Number of power amplifiers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j-lt"/>
                        </a:rPr>
                        <a:t> </a:t>
                      </a:r>
                      <a:endParaRPr lang="en-US" sz="1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Input power delivered to single element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dBm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Beamforming feature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j-lt"/>
                        </a:rPr>
                        <a:t> </a:t>
                      </a:r>
                      <a:endParaRPr lang="en-US" sz="1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Diversity</a:t>
                      </a:r>
                      <a:r>
                        <a:rPr lang="en-US" sz="1600" baseline="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 properties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Number of receiver chains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Signal to noise ratio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dB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Noise figure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dB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Total implementation </a:t>
                      </a:r>
                      <a:r>
                        <a:rPr lang="en-US" sz="1600" dirty="0" smtClean="0">
                          <a:effectLst/>
                          <a:latin typeface="+mj-lt"/>
                        </a:rPr>
                        <a:t>losses </a:t>
                      </a:r>
                      <a:r>
                        <a:rPr lang="en-US" sz="1600" baseline="30000" dirty="0" smtClean="0">
                          <a:effectLst/>
                          <a:latin typeface="+mj-lt"/>
                        </a:rPr>
                        <a:t>1</a:t>
                      </a:r>
                      <a:endParaRPr lang="en-US" sz="1600" baseline="30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j-lt"/>
                        </a:rPr>
                        <a:t>dB</a:t>
                      </a:r>
                      <a:endParaRPr lang="en-US" sz="1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granularity needed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72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Note:  </a:t>
                      </a:r>
                      <a:r>
                        <a:rPr lang="en-US" sz="1600" b="1" baseline="30000" smtClean="0"/>
                        <a:t>1 </a:t>
                      </a:r>
                      <a:r>
                        <a:rPr lang="en-US" sz="1600" b="1" smtClean="0"/>
                        <a:t>Includes </a:t>
                      </a:r>
                      <a:r>
                        <a:rPr lang="en-US" sz="1600" b="1" dirty="0" smtClean="0"/>
                        <a:t>form factor integration, beam forming and transmission losses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idx="1"/>
          </p:nvPr>
        </p:nvSpPr>
        <p:spPr>
          <a:xfrm>
            <a:off x="2118359" y="1675890"/>
            <a:ext cx="8229601" cy="32861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2200" b="1" dirty="0" smtClean="0"/>
              <a:t>WFA Peak EIRP and EIS Evaluation </a:t>
            </a:r>
            <a:r>
              <a:rPr lang="en-GB" sz="2200" b="1" dirty="0" smtClean="0"/>
              <a:t>Parameters</a:t>
            </a:r>
            <a:endParaRPr lang="en-GB" sz="2200" b="1" dirty="0" smtClean="0"/>
          </a:p>
        </p:txBody>
      </p:sp>
    </p:spTree>
    <p:extLst>
      <p:ext uri="{BB962C8B-B14F-4D97-AF65-F5344CB8AC3E}">
        <p14:creationId xmlns:p14="http://schemas.microsoft.com/office/powerpoint/2010/main" val="150561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Work Plan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965978" y="1780106"/>
            <a:ext cx="10279781" cy="469769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 b="1" dirty="0" smtClean="0">
                <a:solidFill>
                  <a:srgbClr val="FF0000"/>
                </a:solidFill>
              </a:rPr>
              <a:t>RAN4 AH-1801: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100" dirty="0" smtClean="0"/>
              <a:t>Agree on the framework and work plan to implement requirements for the WFA UE type</a:t>
            </a:r>
          </a:p>
          <a:p>
            <a:pPr mar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100" b="1" dirty="0" smtClean="0">
                <a:solidFill>
                  <a:srgbClr val="FF0000"/>
                </a:solidFill>
              </a:rPr>
              <a:t>RAN4 #86: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100" dirty="0" smtClean="0"/>
              <a:t>Finalize the scope of the impact of the WFA UE type on TS38.101-2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100" dirty="0" smtClean="0"/>
              <a:t>Consolidate feedback and finalize parameters to be used in peak EIRP and EIS analysis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100" dirty="0"/>
              <a:t>Discuss spherical coverage simulation </a:t>
            </a:r>
            <a:r>
              <a:rPr lang="en-US" sz="2100" dirty="0" smtClean="0"/>
              <a:t>assumptions suitable for the use case</a:t>
            </a:r>
            <a:endParaRPr lang="en-US" sz="2100" dirty="0" smtClean="0"/>
          </a:p>
          <a:p>
            <a:pPr mar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100" b="1" dirty="0" smtClean="0">
                <a:solidFill>
                  <a:srgbClr val="FF0000"/>
                </a:solidFill>
              </a:rPr>
              <a:t>RAN4 </a:t>
            </a:r>
            <a:r>
              <a:rPr lang="en-US" sz="2100" b="1" dirty="0">
                <a:solidFill>
                  <a:srgbClr val="FF0000"/>
                </a:solidFill>
              </a:rPr>
              <a:t>#</a:t>
            </a:r>
            <a:r>
              <a:rPr lang="en-US" sz="2100" b="1" dirty="0" smtClean="0">
                <a:solidFill>
                  <a:srgbClr val="FF0000"/>
                </a:solidFill>
              </a:rPr>
              <a:t>86-Bis:</a:t>
            </a:r>
            <a:endParaRPr lang="en-US" sz="2100" b="1" dirty="0">
              <a:solidFill>
                <a:srgbClr val="FF0000"/>
              </a:solidFill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100" dirty="0" smtClean="0"/>
              <a:t>Make progress on the power class and REFSENS evaluations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100" dirty="0" smtClean="0"/>
              <a:t>Make progress on spherical coverage evaluations</a:t>
            </a:r>
          </a:p>
          <a:p>
            <a:pPr mar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100" b="1" dirty="0">
                <a:solidFill>
                  <a:srgbClr val="FF0000"/>
                </a:solidFill>
              </a:rPr>
              <a:t>RAN4 #</a:t>
            </a:r>
            <a:r>
              <a:rPr lang="en-US" sz="2100" b="1" dirty="0" smtClean="0">
                <a:solidFill>
                  <a:srgbClr val="FF0000"/>
                </a:solidFill>
              </a:rPr>
              <a:t>87:</a:t>
            </a:r>
            <a:endParaRPr lang="en-US" sz="2100" b="1" dirty="0">
              <a:solidFill>
                <a:srgbClr val="FF0000"/>
              </a:solidFill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100" dirty="0" smtClean="0"/>
              <a:t>Finalize the requirements for the WFA UE type</a:t>
            </a:r>
            <a:endParaRPr lang="en-US" sz="2100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10769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617873"/>
              </p:ext>
            </p:extLst>
          </p:nvPr>
        </p:nvGraphicFramePr>
        <p:xfrm>
          <a:off x="1121998" y="1762202"/>
          <a:ext cx="9959988" cy="1508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5606"/>
                <a:gridCol w="1132764"/>
                <a:gridCol w="3989982"/>
                <a:gridCol w="4471636"/>
              </a:tblGrid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#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Source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[1]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R4-1709987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Simulation assumptions of Co-existence study for 55dBm CPE in mmWave spectrum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Ericsson, Nokia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[2]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R4-1711861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Summary of simulation results on Coexistence Studies for 55dBm CPE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Ericsson, Qualcomm, Samsung, Verizon, Nokia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[3]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R4-1800160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Fixed wireless access use case for FR2 power class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Intel corporation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81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24226</TotalTime>
  <Words>579</Words>
  <Application>Microsoft Office PowerPoint</Application>
  <PresentationFormat>Widescreen</PresentationFormat>
  <Paragraphs>102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MS Mincho</vt:lpstr>
      <vt:lpstr>ＭＳ Ｐゴシック</vt:lpstr>
      <vt:lpstr>Arial</vt:lpstr>
      <vt:lpstr>Calibri</vt:lpstr>
      <vt:lpstr>Calibri Light</vt:lpstr>
      <vt:lpstr>Times New Roman</vt:lpstr>
      <vt:lpstr>Office Theme</vt:lpstr>
      <vt:lpstr>WF on Fixed wireless access use case for FR2</vt:lpstr>
      <vt:lpstr>Background</vt:lpstr>
      <vt:lpstr>Agreements (1)</vt:lpstr>
      <vt:lpstr>Agreements (2)</vt:lpstr>
      <vt:lpstr>Work Plan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CTPClassification=CTP_PUBLIC:VisualMarkings=, CTPClassification=CTP_NT</cp:keywords>
  <cp:lastModifiedBy>Vera Lopez, Aida L</cp:lastModifiedBy>
  <cp:revision>550</cp:revision>
  <dcterms:created xsi:type="dcterms:W3CDTF">2017-05-16T04:27:47Z</dcterms:created>
  <dcterms:modified xsi:type="dcterms:W3CDTF">2018-01-25T23:06:09Z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5e4c89cd-276d-4e35-8672-91860ae33a69</vt:lpwstr>
  </property>
  <property fmtid="{D5CDD505-2E9C-101B-9397-08002B2CF9AE}" pid="3" name="CTP_TimeStamp">
    <vt:lpwstr>2018-01-25 23:06:09Z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CTP_NT</vt:lpwstr>
  </property>
</Properties>
</file>