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1" r:id="rId3"/>
    <p:sldId id="307" r:id="rId4"/>
    <p:sldId id="313" r:id="rId5"/>
    <p:sldId id="314" r:id="rId6"/>
    <p:sldId id="315" r:id="rId7"/>
    <p:sldId id="317" r:id="rId8"/>
    <p:sldId id="31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3" d="100"/>
          <a:sy n="63" d="100"/>
        </p:scale>
        <p:origin x="-17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</a:t>
            </a:r>
            <a:r>
              <a:rPr lang="en-US" altLang="zh-CN" sz="2200" dirty="0" smtClean="0"/>
              <a:t>AH#1801</a:t>
            </a:r>
            <a:r>
              <a:rPr lang="en-US" altLang="zh-CN" sz="2200" dirty="0"/>
              <a:t/>
            </a:r>
            <a:br>
              <a:rPr lang="en-US" altLang="zh-CN" sz="2200" dirty="0"/>
            </a:br>
            <a:r>
              <a:rPr lang="en-US" altLang="zh-CN" sz="2200" dirty="0" smtClean="0"/>
              <a:t>San Diego, USA, 22 -26 January 2018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581128"/>
            <a:ext cx="7920880" cy="864096"/>
          </a:xfrm>
        </p:spPr>
        <p:txBody>
          <a:bodyPr>
            <a:normAutofit/>
          </a:bodyPr>
          <a:lstStyle/>
          <a:p>
            <a:r>
              <a:rPr lang="sv-SE" altLang="zh-CN" dirty="0" smtClean="0">
                <a:solidFill>
                  <a:schemeClr val="tx1"/>
                </a:solidFill>
              </a:rPr>
              <a:t>CATT</a:t>
            </a:r>
            <a:r>
              <a:rPr lang="en-US" altLang="zh-CN" dirty="0" smtClean="0">
                <a:solidFill>
                  <a:schemeClr val="tx1"/>
                </a:solidFill>
              </a:rPr>
              <a:t>, Nokia and Nokia Shanghai Bell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</a:t>
            </a:r>
            <a:r>
              <a:rPr lang="en-US" altLang="zh-CN" sz="4400" dirty="0" smtClean="0"/>
              <a:t>MTTD and MRTD requirements for synchronous EN-DC and NR CA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R4-1801067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24" y="1340768"/>
            <a:ext cx="8748464" cy="504056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Following contributions in RAN4 </a:t>
            </a:r>
            <a:r>
              <a:rPr lang="en-US" dirty="0" smtClean="0"/>
              <a:t>RRM session discuss </a:t>
            </a:r>
            <a:r>
              <a:rPr lang="en-US" dirty="0"/>
              <a:t>the </a:t>
            </a:r>
            <a:r>
              <a:rPr lang="en-US" dirty="0" smtClean="0"/>
              <a:t>MTTD and MRTD requirements for synchronous EN-DC and NR CA: </a:t>
            </a:r>
            <a:endParaRPr lang="en-US" dirty="0"/>
          </a:p>
          <a:p>
            <a:pPr lvl="1"/>
            <a:r>
              <a:rPr lang="en-US" dirty="0" smtClean="0"/>
              <a:t>R4-1800514, </a:t>
            </a:r>
            <a:r>
              <a:rPr lang="en-GB" dirty="0" smtClean="0"/>
              <a:t>Discussion for synchronous EN-DC</a:t>
            </a:r>
            <a:r>
              <a:rPr lang="en-US" dirty="0" smtClean="0"/>
              <a:t>, LG </a:t>
            </a:r>
            <a:r>
              <a:rPr lang="en-GB" dirty="0" smtClean="0"/>
              <a:t>Electronics </a:t>
            </a:r>
            <a:endParaRPr lang="en-US" dirty="0"/>
          </a:p>
          <a:p>
            <a:pPr lvl="1"/>
            <a:r>
              <a:rPr lang="en-US" dirty="0" smtClean="0"/>
              <a:t>R4-1800052, </a:t>
            </a:r>
            <a:r>
              <a:rPr lang="en-GB" dirty="0" smtClean="0"/>
              <a:t>Further discussion on MTTD and MRTD for EN-DC</a:t>
            </a:r>
            <a:r>
              <a:rPr lang="en-US" dirty="0" smtClean="0"/>
              <a:t>, CATT</a:t>
            </a:r>
            <a:endParaRPr lang="en-US" dirty="0"/>
          </a:p>
          <a:p>
            <a:pPr lvl="1"/>
            <a:r>
              <a:rPr lang="en-US" dirty="0" smtClean="0"/>
              <a:t>R4-1800515, </a:t>
            </a:r>
            <a:r>
              <a:rPr lang="en-GB" dirty="0" smtClean="0"/>
              <a:t>Discussion on MRTD and MTTD for synchronous EN-DC</a:t>
            </a:r>
            <a:r>
              <a:rPr lang="en-US" dirty="0" smtClean="0"/>
              <a:t>, LG </a:t>
            </a:r>
            <a:r>
              <a:rPr lang="en-GB" dirty="0" smtClean="0"/>
              <a:t>Electronics </a:t>
            </a:r>
            <a:endParaRPr lang="en-US" dirty="0"/>
          </a:p>
          <a:p>
            <a:pPr lvl="1"/>
            <a:r>
              <a:rPr lang="en-US" dirty="0" smtClean="0"/>
              <a:t>R4-1800597, </a:t>
            </a:r>
            <a:r>
              <a:rPr lang="en-GB" dirty="0" smtClean="0"/>
              <a:t>Further discussions on synchronous and asynchronous Dual connectivity in Rel-15 LTE-NR combinations</a:t>
            </a:r>
            <a:r>
              <a:rPr lang="en-US" dirty="0" smtClean="0"/>
              <a:t>, Ericsson</a:t>
            </a:r>
            <a:endParaRPr lang="en-US" dirty="0"/>
          </a:p>
          <a:p>
            <a:pPr lvl="1"/>
            <a:r>
              <a:rPr lang="en-US" dirty="0" smtClean="0"/>
              <a:t>R4-1800145, </a:t>
            </a:r>
            <a:r>
              <a:rPr lang="en-GB" dirty="0" smtClean="0"/>
              <a:t>Discussion on MRTD and MTTD for synchronous DC in Rel-15 LTE-NR combinations, Intel</a:t>
            </a:r>
          </a:p>
          <a:p>
            <a:pPr lvl="1"/>
            <a:r>
              <a:rPr lang="en-US" dirty="0" smtClean="0"/>
              <a:t>R4-1800145, </a:t>
            </a:r>
            <a:r>
              <a:rPr lang="en-GB" dirty="0" smtClean="0"/>
              <a:t>Discussion on MRTD requirements for NR CA, Intel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472608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ea typeface="宋体" pitchFamily="2" charset="-122"/>
              </a:rPr>
              <a:t>Factors involved for calculating MTTD: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Factor 1: Propagation delay difference</a:t>
            </a:r>
            <a:endParaRPr lang="zh-CN" altLang="zh-CN" dirty="0" smtClean="0">
              <a:ea typeface="宋体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2: Initial transmission timing error</a:t>
            </a: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3: Uncertainty of the reception time in the UE downlink</a:t>
            </a:r>
            <a:endParaRPr lang="zh-CN" altLang="zh-CN" dirty="0" smtClean="0">
              <a:ea typeface="宋体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4: Cell phase synchronization error or timing alignment error (TAE)</a:t>
            </a:r>
          </a:p>
          <a:p>
            <a:pPr>
              <a:defRPr/>
            </a:pPr>
            <a:r>
              <a:rPr lang="en-US" altLang="zh-CN" dirty="0" smtClean="0"/>
              <a:t> </a:t>
            </a:r>
            <a:r>
              <a:rPr lang="en-US" altLang="zh-CN" dirty="0" smtClean="0">
                <a:ea typeface="宋体" pitchFamily="2" charset="-122"/>
              </a:rPr>
              <a:t>Factors involved for calculating </a:t>
            </a:r>
            <a:r>
              <a:rPr lang="en-US" altLang="zh-CN" dirty="0" smtClean="0"/>
              <a:t>MRTD</a:t>
            </a: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1: Propagation delay difference</a:t>
            </a:r>
            <a:endParaRPr lang="zh-CN" altLang="zh-CN" dirty="0" smtClean="0">
              <a:ea typeface="宋体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2: Cell phase synchronization error or timing alignment error (TAE)</a:t>
            </a:r>
          </a:p>
          <a:p>
            <a:pPr>
              <a:defRPr/>
            </a:pPr>
            <a:endParaRPr lang="en-US" altLang="zh-CN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6685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/>
              <a:t>Inter-band </a:t>
            </a:r>
            <a:r>
              <a:rPr lang="en-US" dirty="0" smtClean="0"/>
              <a:t>synchronous EN-DC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328592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MTTD and MRTD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sz="1800" dirty="0" smtClean="0"/>
          </a:p>
          <a:p>
            <a:pPr>
              <a:buNone/>
            </a:pPr>
            <a:endParaRPr lang="en-GB" sz="1800" dirty="0" smtClean="0"/>
          </a:p>
          <a:p>
            <a:pPr>
              <a:buNone/>
            </a:pPr>
            <a:endParaRPr lang="en-GB" sz="1800" dirty="0" smtClean="0"/>
          </a:p>
          <a:p>
            <a:r>
              <a:rPr lang="en-US" dirty="0" smtClean="0"/>
              <a:t>For higher order SCS, MTTD and MRTD shall be determined by taking </a:t>
            </a:r>
            <a:r>
              <a:rPr lang="en-US" altLang="zh-CN" dirty="0" smtClean="0"/>
              <a:t>the following aspects into account:</a:t>
            </a:r>
          </a:p>
          <a:p>
            <a:pPr lvl="1"/>
            <a:r>
              <a:rPr lang="en-US" dirty="0" smtClean="0"/>
              <a:t>All supported network deployment scenarios;</a:t>
            </a:r>
          </a:p>
          <a:p>
            <a:pPr lvl="1"/>
            <a:r>
              <a:rPr lang="en-US" dirty="0" smtClean="0"/>
              <a:t>Power control related issues;</a:t>
            </a:r>
          </a:p>
          <a:p>
            <a:pPr lvl="1"/>
            <a:r>
              <a:rPr lang="en-US" dirty="0" smtClean="0"/>
              <a:t>Other aspect is not precluded.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1628800"/>
          <a:ext cx="8388423" cy="2386552"/>
        </p:xfrm>
        <a:graphic>
          <a:graphicData uri="http://schemas.openxmlformats.org/drawingml/2006/table">
            <a:tbl>
              <a:tblPr/>
              <a:tblGrid>
                <a:gridCol w="1779009"/>
                <a:gridCol w="1779906"/>
                <a:gridCol w="2414754"/>
                <a:gridCol w="2414754"/>
              </a:tblGrid>
              <a:tr h="8640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宋体"/>
                          <a:cs typeface="Times New Roman"/>
                        </a:rPr>
                        <a:t>Sub-carrier spacing in LTE PCell (kHz)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DL Sub-carrier spacing in NR PSCell (kHz)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MTTD (µs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MRTD (µs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35.21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6685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Intra-band synchronous EN-DC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92480" cy="4752528"/>
          </a:xfrm>
        </p:spPr>
        <p:txBody>
          <a:bodyPr>
            <a:normAutofit/>
          </a:bodyPr>
          <a:lstStyle/>
          <a:p>
            <a:r>
              <a:rPr lang="en-US" dirty="0" smtClean="0"/>
              <a:t>Only consider </a:t>
            </a:r>
            <a:r>
              <a:rPr lang="en-GB" dirty="0" smtClean="0"/>
              <a:t>collocation scenario for </a:t>
            </a:r>
            <a:r>
              <a:rPr lang="en-US" dirty="0" smtClean="0"/>
              <a:t>intra-band EN-DC in Rel-15 </a:t>
            </a:r>
            <a:r>
              <a:rPr lang="en-US" altLang="ko-KR" dirty="0" smtClean="0"/>
              <a:t>agreed in R4-1711964</a:t>
            </a:r>
            <a:endParaRPr lang="en-US" dirty="0" smtClean="0"/>
          </a:p>
          <a:p>
            <a:r>
              <a:rPr lang="en-US" dirty="0" smtClean="0"/>
              <a:t>Intra-band </a:t>
            </a:r>
            <a:r>
              <a:rPr lang="en-US" dirty="0" smtClean="0"/>
              <a:t>EN-DC</a:t>
            </a:r>
          </a:p>
          <a:p>
            <a:pPr lvl="1"/>
            <a:r>
              <a:rPr lang="en-US" dirty="0" smtClean="0"/>
              <a:t>MRTD requirement will be defined as [3]</a:t>
            </a:r>
            <a:r>
              <a:rPr lang="en-GB" dirty="0" smtClean="0"/>
              <a:t>µs</a:t>
            </a:r>
            <a:endParaRPr lang="en-US" dirty="0" smtClean="0"/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966855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/>
              <a:t>NR CA (1/3)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35285"/>
            <a:ext cx="8784976" cy="5246043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smtClean="0"/>
              <a:t>Inter-band CA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300" dirty="0" smtClean="0"/>
          </a:p>
          <a:p>
            <a:r>
              <a:rPr lang="en-US" sz="4000" dirty="0" smtClean="0"/>
              <a:t>For higher order SCS, MTTD and MRTD shall be determined by taking </a:t>
            </a:r>
            <a:r>
              <a:rPr lang="en-US" altLang="zh-CN" sz="4000" dirty="0" smtClean="0"/>
              <a:t>the following aspects into account:</a:t>
            </a:r>
          </a:p>
          <a:p>
            <a:pPr lvl="1"/>
            <a:r>
              <a:rPr lang="en-US" dirty="0" smtClean="0"/>
              <a:t>All supported network deployment scenarios;</a:t>
            </a:r>
          </a:p>
          <a:p>
            <a:pPr lvl="1"/>
            <a:r>
              <a:rPr lang="en-US" dirty="0" smtClean="0"/>
              <a:t>Power control related issues;</a:t>
            </a:r>
          </a:p>
          <a:p>
            <a:pPr lvl="1"/>
            <a:r>
              <a:rPr lang="en-US" dirty="0" smtClean="0"/>
              <a:t>Other aspect is not precluded.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1556792"/>
          <a:ext cx="7776864" cy="2736304"/>
        </p:xfrm>
        <a:graphic>
          <a:graphicData uri="http://schemas.openxmlformats.org/drawingml/2006/table">
            <a:tbl>
              <a:tblPr/>
              <a:tblGrid>
                <a:gridCol w="2111289"/>
                <a:gridCol w="2792349"/>
                <a:gridCol w="2873226"/>
              </a:tblGrid>
              <a:tr h="684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Sub-carrier spacing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Maximum receive timing difference (µs) for FR1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Maximum receive timing difference (µs) for FR2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33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N.A.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N.A.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N.A.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b="1" i="1" dirty="0">
                          <a:latin typeface="Times New Roman"/>
                          <a:ea typeface="宋体"/>
                          <a:cs typeface="Times New Roman"/>
                        </a:rPr>
                        <a:t>Note:	For inter-band NR carrier aggregation between FR1 and FR2, the maximum receive timing difference is </a:t>
                      </a:r>
                      <a:r>
                        <a:rPr lang="en-GB" sz="1800" b="1" i="1" dirty="0" smtClean="0">
                          <a:latin typeface="Times New Roman"/>
                          <a:ea typeface="宋体"/>
                          <a:cs typeface="Times New Roman"/>
                        </a:rPr>
                        <a:t>[TBD] </a:t>
                      </a:r>
                      <a:r>
                        <a:rPr lang="en-GB" sz="1800" b="1" i="1" dirty="0">
                          <a:latin typeface="Times New Roman"/>
                          <a:ea typeface="宋体"/>
                          <a:cs typeface="Times New Roman"/>
                        </a:rPr>
                        <a:t>µs.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/>
              <a:t>NR CA (2/3)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35285"/>
            <a:ext cx="8640960" cy="5246043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smtClean="0"/>
              <a:t>Intra-band non-contiguous CA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4000" dirty="0" smtClean="0"/>
              <a:t>For higher order SCS, MTTD and MRTD shall be determined by taking </a:t>
            </a:r>
            <a:r>
              <a:rPr lang="en-US" altLang="zh-CN" sz="4000" dirty="0" smtClean="0"/>
              <a:t>the following aspects into account:</a:t>
            </a:r>
          </a:p>
          <a:p>
            <a:pPr lvl="1"/>
            <a:r>
              <a:rPr lang="en-US" dirty="0" smtClean="0"/>
              <a:t>All supported network deployment scenarios;</a:t>
            </a:r>
          </a:p>
          <a:p>
            <a:pPr lvl="1"/>
            <a:r>
              <a:rPr lang="en-US" dirty="0" smtClean="0"/>
              <a:t>Power control related issues;</a:t>
            </a:r>
          </a:p>
          <a:p>
            <a:pPr lvl="1"/>
            <a:r>
              <a:rPr lang="en-US" dirty="0" smtClean="0"/>
              <a:t>Other aspect is not precluded.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1628800"/>
          <a:ext cx="7776864" cy="2736304"/>
        </p:xfrm>
        <a:graphic>
          <a:graphicData uri="http://schemas.openxmlformats.org/drawingml/2006/table">
            <a:tbl>
              <a:tblPr/>
              <a:tblGrid>
                <a:gridCol w="2111289"/>
                <a:gridCol w="2792349"/>
                <a:gridCol w="2873226"/>
              </a:tblGrid>
              <a:tr h="684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Sub-carrier spacing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Maximum receive timing difference (µs) for FR1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Maximum receive timing difference (µs) for FR2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33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N.A.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N.A.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en-US" sz="18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宋体"/>
                          <a:cs typeface="Times New Roman"/>
                        </a:rPr>
                        <a:t>N.A.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76"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b="1" i="1" dirty="0">
                          <a:latin typeface="Times New Roman"/>
                          <a:ea typeface="宋体"/>
                          <a:cs typeface="Times New Roman"/>
                        </a:rPr>
                        <a:t>Note:	For </a:t>
                      </a:r>
                      <a:r>
                        <a:rPr lang="en-GB" sz="1800" b="1" i="1" dirty="0" smtClean="0">
                          <a:latin typeface="Times New Roman"/>
                          <a:ea typeface="宋体"/>
                          <a:cs typeface="Times New Roman"/>
                        </a:rPr>
                        <a:t>intra-band </a:t>
                      </a:r>
                      <a:r>
                        <a:rPr lang="en-GB" sz="1800" b="1" i="1" dirty="0">
                          <a:latin typeface="Times New Roman"/>
                          <a:ea typeface="宋体"/>
                          <a:cs typeface="Times New Roman"/>
                        </a:rPr>
                        <a:t>NR carrier aggregation between FR1 and FR2, the maximum receive timing difference is </a:t>
                      </a:r>
                      <a:r>
                        <a:rPr lang="en-GB" sz="1800" b="1" i="1" dirty="0" smtClean="0">
                          <a:latin typeface="Times New Roman"/>
                          <a:ea typeface="宋体"/>
                          <a:cs typeface="Times New Roman"/>
                        </a:rPr>
                        <a:t>[TBD] </a:t>
                      </a:r>
                      <a:r>
                        <a:rPr lang="en-GB" sz="1800" b="1" i="1" dirty="0">
                          <a:latin typeface="Times New Roman"/>
                          <a:ea typeface="宋体"/>
                          <a:cs typeface="Times New Roman"/>
                        </a:rPr>
                        <a:t>µs.</a:t>
                      </a:r>
                      <a:endParaRPr lang="en-US" sz="18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CA (3/3)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5285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Intra-band contiguous CA </a:t>
            </a:r>
          </a:p>
          <a:p>
            <a:pPr lvl="1"/>
            <a:r>
              <a:rPr lang="en-US" dirty="0" smtClean="0"/>
              <a:t>No MRTD requirement will be defined. </a:t>
            </a:r>
          </a:p>
          <a:p>
            <a:pPr lvl="1"/>
            <a:r>
              <a:rPr lang="en-US" dirty="0" smtClean="0"/>
              <a:t>TAE for intra-band contiguous CA is specified in table 6.5.3.2-1 in TS.38.104, which is within CP.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12510</TotalTime>
  <Words>531</Words>
  <Application>Microsoft Office PowerPoint</Application>
  <PresentationFormat>全屏显示(4:3)</PresentationFormat>
  <Paragraphs>128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3GPP TSG-RAN WG4 Meeting AH#1801 San Diego, USA, 22 -26 January 2018 </vt:lpstr>
      <vt:lpstr>Background (1/2)</vt:lpstr>
      <vt:lpstr>Background (2/2)</vt:lpstr>
      <vt:lpstr>Inter-band synchronous EN-DC</vt:lpstr>
      <vt:lpstr>Intra-band synchronous EN-DC</vt:lpstr>
      <vt:lpstr>NR CA (1/3)</vt:lpstr>
      <vt:lpstr>NR CA (2/3)</vt:lpstr>
      <vt:lpstr>NR CA (3/3)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taoxuhua</cp:lastModifiedBy>
  <cp:revision>884</cp:revision>
  <dcterms:created xsi:type="dcterms:W3CDTF">2016-01-12T08:39:50Z</dcterms:created>
  <dcterms:modified xsi:type="dcterms:W3CDTF">2018-01-26T06:44:28Z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