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57" r:id="rId4"/>
    <p:sldId id="262" r:id="rId5"/>
    <p:sldId id="267" r:id="rId6"/>
    <p:sldId id="263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D16C4-5E05-4A6A-9A8C-6D2919EF6C6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742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D16C4-5E05-4A6A-9A8C-6D2919EF6C6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15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D16C4-5E05-4A6A-9A8C-6D2919EF6C6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86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D16C4-5E05-4A6A-9A8C-6D2919EF6C6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6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177" y="1329397"/>
            <a:ext cx="11136702" cy="2387600"/>
          </a:xfrm>
        </p:spPr>
        <p:txBody>
          <a:bodyPr>
            <a:normAutofit/>
          </a:bodyPr>
          <a:lstStyle/>
          <a:p>
            <a:r>
              <a:rPr lang="en-US" dirty="0"/>
              <a:t>WF on Inter-RAT Requirements in NR SA and NSA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3217" y="3955674"/>
            <a:ext cx="9144000" cy="1655762"/>
          </a:xfrm>
        </p:spPr>
        <p:txBody>
          <a:bodyPr/>
          <a:lstStyle/>
          <a:p>
            <a:r>
              <a:rPr lang="en-US" sz="4000" dirty="0"/>
              <a:t>Ericsson, Intel, Nokia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AH-1801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San Diego, USA, January 22-26,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R4-1801049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99636"/>
            <a:ext cx="11205713" cy="917697"/>
          </a:xfrm>
        </p:spPr>
        <p:txBody>
          <a:bodyPr/>
          <a:lstStyle/>
          <a:p>
            <a:r>
              <a:rPr lang="en-US" dirty="0"/>
              <a:t>Inter-RAT Requirements in NR 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016750"/>
            <a:ext cx="12042475" cy="5616964"/>
          </a:xfrm>
        </p:spPr>
        <p:txBody>
          <a:bodyPr>
            <a:noAutofit/>
          </a:bodyPr>
          <a:lstStyle/>
          <a:p>
            <a:r>
              <a:rPr lang="en-US" sz="2400" dirty="0"/>
              <a:t>In NR standalone (SA) operation the UE is configured with at least NR </a:t>
            </a:r>
            <a:r>
              <a:rPr lang="en-US" sz="2400" dirty="0" err="1"/>
              <a:t>PCell</a:t>
            </a:r>
            <a:endParaRPr lang="en-US" sz="2400" dirty="0"/>
          </a:p>
          <a:p>
            <a:r>
              <a:rPr lang="en-US" sz="2400" dirty="0"/>
              <a:t>In this case the inter-RAT requirements shall be defined to support mobility between NR and E-UTRAN in Rel-15:</a:t>
            </a:r>
          </a:p>
          <a:p>
            <a:pPr lvl="1"/>
            <a:r>
              <a:rPr lang="en-US" sz="2000" dirty="0"/>
              <a:t>The corresponding inter-RAT E-UTRA requirements shall be defined in RRC IDLE, RRC_INACTIVE and RRC CONNECTED states in TS 38.133:</a:t>
            </a:r>
          </a:p>
          <a:p>
            <a:pPr lvl="1"/>
            <a:r>
              <a:rPr lang="en-US" sz="2000" dirty="0"/>
              <a:t>The corresponding inter-RAT NR requirements shall be defined in RRC IDLE and RRC CONNECTED states in TS 36.133:</a:t>
            </a:r>
          </a:p>
          <a:p>
            <a:r>
              <a:rPr lang="en-US" dirty="0"/>
              <a:t>See details on slides # 4 and # 5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24" y="85897"/>
            <a:ext cx="11789398" cy="813378"/>
          </a:xfrm>
        </p:spPr>
        <p:txBody>
          <a:bodyPr>
            <a:normAutofit/>
          </a:bodyPr>
          <a:lstStyle/>
          <a:p>
            <a:r>
              <a:rPr lang="en-US" dirty="0"/>
              <a:t>Inter-RAT E-UTRA Requirements in SA in TS 38.133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24" y="931068"/>
            <a:ext cx="11789398" cy="605501"/>
          </a:xfrm>
        </p:spPr>
        <p:txBody>
          <a:bodyPr>
            <a:noAutofit/>
          </a:bodyPr>
          <a:lstStyle/>
          <a:p>
            <a:r>
              <a:rPr lang="en-US" sz="2400" dirty="0"/>
              <a:t>Inter-RAT E-UTRA requirements needed for mobility from NR to E-UTRAN in TS 38.133: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98A58FB-E0FD-40EE-B51B-0A5BC7D07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152091"/>
              </p:ext>
            </p:extLst>
          </p:nvPr>
        </p:nvGraphicFramePr>
        <p:xfrm>
          <a:off x="239815" y="1405035"/>
          <a:ext cx="11577384" cy="1500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4341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6353186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4459857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393526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IDLE and INACTIVE States (TS 38.133)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1-1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Measurements of inter-RAT E-UTRAN FDD/TDD 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Measurement on RSRP and RSRQ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No. of E-UTRA FDD/TDD carriers to monitor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605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Maximum interruption in paging reception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Details are 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11FC18-10D2-413E-AEA8-B2E289910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747574"/>
              </p:ext>
            </p:extLst>
          </p:nvPr>
        </p:nvGraphicFramePr>
        <p:xfrm>
          <a:off x="155275" y="3318751"/>
          <a:ext cx="11959212" cy="285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8980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6133911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5006321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CONNECED State (TS 38.133)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1-4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– E-UTRAN FDD/TDD Handover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Details are 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RRC Connection Release with Redirection to E-UTRAN FDD/TDD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Details are 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605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Applicable Gap Pattern Configurations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 defined in Table 9.1.2-2 in TS 38.133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No. of E-UTRA FDD/TDD carriers to monitor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Maximum allowed layers for multiple monitoring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5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– E-UTRAN 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FDD/TDD </a:t>
                      </a:r>
                      <a:r>
                        <a:rPr lang="en-US" dirty="0"/>
                        <a:t>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RSRP/RSRQ L1 period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53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Triggering and Reporting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Ecat</a:t>
                      </a:r>
                      <a:r>
                        <a:rPr lang="en-US" dirty="0"/>
                        <a:t> = 10 per RAT (E-UTRA TDD or FDD)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96422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44D22CB-878D-4762-A3A4-CDEB534EF547}"/>
              </a:ext>
            </a:extLst>
          </p:cNvPr>
          <p:cNvSpPr txBox="1"/>
          <p:nvPr/>
        </p:nvSpPr>
        <p:spPr>
          <a:xfrm>
            <a:off x="74924" y="6278990"/>
            <a:ext cx="11907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Note: Other inter-RAT E-UTRA requirements are not precluded depending on procedures defined in RAN1/RAN2 </a:t>
            </a:r>
          </a:p>
        </p:txBody>
      </p:sp>
    </p:spTree>
    <p:extLst>
      <p:ext uri="{BB962C8B-B14F-4D97-AF65-F5344CB8AC3E}">
        <p14:creationId xmlns:p14="http://schemas.microsoft.com/office/powerpoint/2010/main" val="1541916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24" y="85897"/>
            <a:ext cx="11789398" cy="813378"/>
          </a:xfrm>
        </p:spPr>
        <p:txBody>
          <a:bodyPr>
            <a:normAutofit/>
          </a:bodyPr>
          <a:lstStyle/>
          <a:p>
            <a:r>
              <a:rPr lang="en-US" dirty="0"/>
              <a:t>Inter-RAT NR Requirements in SA in TS 36.133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24" y="931068"/>
            <a:ext cx="11527604" cy="605501"/>
          </a:xfrm>
        </p:spPr>
        <p:txBody>
          <a:bodyPr>
            <a:noAutofit/>
          </a:bodyPr>
          <a:lstStyle/>
          <a:p>
            <a:r>
              <a:rPr lang="en-US" sz="2400" dirty="0"/>
              <a:t>Inter-RAT NR requirements needed for mobility from E-UTRAN to NR in TS 36.133: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98A58FB-E0FD-40EE-B51B-0A5BC7D07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95434"/>
              </p:ext>
            </p:extLst>
          </p:nvPr>
        </p:nvGraphicFramePr>
        <p:xfrm>
          <a:off x="258058" y="1568362"/>
          <a:ext cx="11525625" cy="15009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4341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6404944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4356340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393526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Idle and Inactive States (TS 36.133)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2-1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Measurements of inter-RAT NR cells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Measurement on SS-RSRP and SS-RSRQ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No. of NR carriers to 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605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Maximum interruption in paging reception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Details are 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11FC18-10D2-413E-AEA8-B2E289910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441509"/>
              </p:ext>
            </p:extLst>
          </p:nvPr>
        </p:nvGraphicFramePr>
        <p:xfrm>
          <a:off x="258058" y="3534017"/>
          <a:ext cx="11606264" cy="248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4810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5261668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5549786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Connected State (TS 36.133)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2-4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NR Handover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Details are FFS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Applicable Gap Pattern Configurations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As defined in Table 8.1.2.1-1 in TS 36.133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No. of NR carriers to monitor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Maximum allowed layers for multiple monitoring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5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– NR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SS-RSRP/SS-RSRQ/SS-SINR L1 period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53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Triggering and Reporting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Ecat</a:t>
                      </a:r>
                      <a:r>
                        <a:rPr lang="en-US" dirty="0"/>
                        <a:t> = 10 per RAT (NR TDD or FDD)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96422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89DB2AA-6831-4D40-87F0-E5D133512A5A}"/>
              </a:ext>
            </a:extLst>
          </p:cNvPr>
          <p:cNvSpPr txBox="1"/>
          <p:nvPr/>
        </p:nvSpPr>
        <p:spPr>
          <a:xfrm>
            <a:off x="74924" y="6278990"/>
            <a:ext cx="11907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Note: Other inter-RAT E-UTRA requirements are not precluded depending on procedures defined in RAN1/RAN2 </a:t>
            </a:r>
          </a:p>
        </p:txBody>
      </p:sp>
    </p:spTree>
    <p:extLst>
      <p:ext uri="{BB962C8B-B14F-4D97-AF65-F5344CB8AC3E}">
        <p14:creationId xmlns:p14="http://schemas.microsoft.com/office/powerpoint/2010/main" val="3664560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240" y="82383"/>
            <a:ext cx="11598260" cy="994443"/>
          </a:xfrm>
        </p:spPr>
        <p:txBody>
          <a:bodyPr/>
          <a:lstStyle/>
          <a:p>
            <a:r>
              <a:rPr lang="en-US" dirty="0"/>
              <a:t>Inter-RAT Requirements in NSA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761" y="999286"/>
            <a:ext cx="11409218" cy="5678241"/>
          </a:xfrm>
        </p:spPr>
        <p:txBody>
          <a:bodyPr>
            <a:noAutofit/>
          </a:bodyPr>
          <a:lstStyle/>
          <a:p>
            <a:r>
              <a:rPr lang="en-US" sz="2400" dirty="0"/>
              <a:t>In non-standalone (NSA) operation the UE is configured with at least E-UTRA </a:t>
            </a:r>
            <a:r>
              <a:rPr lang="en-US" sz="2400" dirty="0" err="1"/>
              <a:t>PCell</a:t>
            </a:r>
            <a:r>
              <a:rPr lang="en-US" sz="2400" dirty="0"/>
              <a:t> and NR </a:t>
            </a:r>
            <a:r>
              <a:rPr lang="en-US" sz="2400" dirty="0" err="1"/>
              <a:t>PSCell</a:t>
            </a:r>
            <a:r>
              <a:rPr lang="en-US" sz="2400" dirty="0"/>
              <a:t> i.e. EN-DC operation.</a:t>
            </a:r>
          </a:p>
          <a:p>
            <a:r>
              <a:rPr lang="en-US" sz="2400" dirty="0"/>
              <a:t>In this case the inter-RAT requirements shall be defined RRC CONNECTED states in TS 36.133 in Rel-15 to support mobility between:</a:t>
            </a:r>
          </a:p>
          <a:p>
            <a:pPr lvl="1"/>
            <a:r>
              <a:rPr lang="en-US" sz="2000" dirty="0"/>
              <a:t>E-UTRA FDD/TDD and GSM,</a:t>
            </a:r>
          </a:p>
          <a:p>
            <a:pPr lvl="1"/>
            <a:r>
              <a:rPr lang="en-US" sz="2000" dirty="0"/>
              <a:t>E-UTRAN FDD/TDD and UTRAN FDD and</a:t>
            </a:r>
          </a:p>
          <a:p>
            <a:pPr lvl="1"/>
            <a:r>
              <a:rPr lang="en-US" sz="2000" dirty="0"/>
              <a:t>E-UTRAN FDD/TDD and UTRAN TDD</a:t>
            </a:r>
          </a:p>
          <a:p>
            <a:r>
              <a:rPr lang="en-US" sz="2400" dirty="0"/>
              <a:t>See details on slides # 6, # 7 and # 8.</a:t>
            </a:r>
          </a:p>
          <a:p>
            <a:r>
              <a:rPr lang="en-US" sz="2400" dirty="0"/>
              <a:t>Requirements for inter-RAT CDMA2000 and HRPD in EN-DC are FFS</a:t>
            </a:r>
          </a:p>
        </p:txBody>
      </p:sp>
    </p:spTree>
    <p:extLst>
      <p:ext uri="{BB962C8B-B14F-4D97-AF65-F5344CB8AC3E}">
        <p14:creationId xmlns:p14="http://schemas.microsoft.com/office/powerpoint/2010/main" val="1609178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24" y="85897"/>
            <a:ext cx="11789398" cy="813378"/>
          </a:xfrm>
        </p:spPr>
        <p:txBody>
          <a:bodyPr>
            <a:normAutofit/>
          </a:bodyPr>
          <a:lstStyle/>
          <a:p>
            <a:r>
              <a:rPr lang="en-US" dirty="0"/>
              <a:t>Inter-RAT GSM Requirements in NSA in TS 36.133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24" y="931068"/>
            <a:ext cx="11527604" cy="605501"/>
          </a:xfrm>
        </p:spPr>
        <p:txBody>
          <a:bodyPr>
            <a:noAutofit/>
          </a:bodyPr>
          <a:lstStyle/>
          <a:p>
            <a:r>
              <a:rPr lang="en-US" sz="2400" dirty="0"/>
              <a:t>Inter-RAT GSM requirements needed for mobility from E-UTRAN to GSM in TS 36.133: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11FC18-10D2-413E-AEA8-B2E289910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198577"/>
              </p:ext>
            </p:extLst>
          </p:nvPr>
        </p:nvGraphicFramePr>
        <p:xfrm>
          <a:off x="166491" y="1568362"/>
          <a:ext cx="11815601" cy="339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9146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5200876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5805579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Connected State (TS 36.133)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3-1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GSM Handover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RRC connection release with redirection to GERAN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Applicable Gap Pattern Configurations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Gap id # 0 and # 1 for GSM measurements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5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No. of GSM carriers (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GSM layer corresponds to 32 carriers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) to monitor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Maximum allowed layers for multiple monitoring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53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GSM measurements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GSM RSSI measurement period, BSIC confirm and re-confirm; scaling of requirements by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Freq,NSA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96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Triggering and Reporting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Ecat</a:t>
                      </a:r>
                      <a:r>
                        <a:rPr lang="en-US" dirty="0"/>
                        <a:t> = 5 (existing requirements in 36.133 apply in EN-DC)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212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9700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24"/>
            <a:ext cx="12192000" cy="813378"/>
          </a:xfrm>
        </p:spPr>
        <p:txBody>
          <a:bodyPr>
            <a:normAutofit fontScale="90000"/>
          </a:bodyPr>
          <a:lstStyle/>
          <a:p>
            <a:r>
              <a:rPr lang="en-US" dirty="0"/>
              <a:t>Inter-RAT UTRAN FDD Requirements in NSA in TS 36.133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62" y="862502"/>
            <a:ext cx="12117076" cy="605501"/>
          </a:xfrm>
        </p:spPr>
        <p:txBody>
          <a:bodyPr>
            <a:noAutofit/>
          </a:bodyPr>
          <a:lstStyle/>
          <a:p>
            <a:r>
              <a:rPr lang="en-US" sz="2400" dirty="0"/>
              <a:t>Inter-RAT UTRA FDD requirements needed for mobility from E-UTRAN to UTRAN FDD in TS 36.133: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11FC18-10D2-413E-AEA8-B2E289910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65036"/>
              </p:ext>
            </p:extLst>
          </p:nvPr>
        </p:nvGraphicFramePr>
        <p:xfrm>
          <a:off x="74925" y="1724949"/>
          <a:ext cx="12079613" cy="4404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7226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5352001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5900386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Connected State (TS 36.133)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4-1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URAN FDD Handover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RRC connection release with redirection to UTRAN 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Applicable Gap Pattern Configurations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Gap id # 0 and # 1 for UTRAN FDD measurements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5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No. of 3 UTRA FDD carriers to monitor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Maximum allowed layers for multiple monitoring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53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UTRAN FDD measurements for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CPICH measurements’ L1 period; scaling of requirements by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Freq,NSA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96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UTRAN FDD measurements for 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CPICH measurements’ L1 period; scaling of requirements by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Freq,NSA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21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UTRAN FDD measurements with autonomous gaps (CGI acquisition delay)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Existing requirements in 36.133 apply in EN-DC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380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Triggering and Reporting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Ecat</a:t>
                      </a:r>
                      <a:r>
                        <a:rPr lang="en-US" dirty="0"/>
                        <a:t> = 5 (existing requirements in 36.133 apply in EN-DC)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609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946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24"/>
            <a:ext cx="12192000" cy="813378"/>
          </a:xfrm>
        </p:spPr>
        <p:txBody>
          <a:bodyPr>
            <a:normAutofit fontScale="90000"/>
          </a:bodyPr>
          <a:lstStyle/>
          <a:p>
            <a:r>
              <a:rPr lang="en-US" dirty="0"/>
              <a:t>Inter-RAT UTRAN TDD Requirements in NSA in TS 36.133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62" y="862502"/>
            <a:ext cx="12117076" cy="605501"/>
          </a:xfrm>
        </p:spPr>
        <p:txBody>
          <a:bodyPr>
            <a:noAutofit/>
          </a:bodyPr>
          <a:lstStyle/>
          <a:p>
            <a:r>
              <a:rPr lang="en-US" sz="2400" dirty="0"/>
              <a:t>Inter-RAT UTRA TDD requirements needed for mobility from E-UTRAN to UTRAN TDD in TS 36.133: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511FC18-10D2-413E-AEA8-B2E289910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19188"/>
              </p:ext>
            </p:extLst>
          </p:nvPr>
        </p:nvGraphicFramePr>
        <p:xfrm>
          <a:off x="74925" y="1724949"/>
          <a:ext cx="12079613" cy="3764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7226">
                  <a:extLst>
                    <a:ext uri="{9D8B030D-6E8A-4147-A177-3AD203B41FA5}">
                      <a16:colId xmlns:a16="http://schemas.microsoft.com/office/drawing/2014/main" val="173062012"/>
                    </a:ext>
                  </a:extLst>
                </a:gridCol>
                <a:gridCol w="5352001">
                  <a:extLst>
                    <a:ext uri="{9D8B030D-6E8A-4147-A177-3AD203B41FA5}">
                      <a16:colId xmlns:a16="http://schemas.microsoft.com/office/drawing/2014/main" val="699803617"/>
                    </a:ext>
                  </a:extLst>
                </a:gridCol>
                <a:gridCol w="5900386">
                  <a:extLst>
                    <a:ext uri="{9D8B030D-6E8A-4147-A177-3AD203B41FA5}">
                      <a16:colId xmlns:a16="http://schemas.microsoft.com/office/drawing/2014/main" val="2463560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b="1" dirty="0"/>
                        <a:t>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Requirements in RRC Connected State (TS 36.133)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24874"/>
                  </a:ext>
                </a:extLst>
              </a:tr>
              <a:tr h="346221">
                <a:tc>
                  <a:txBody>
                    <a:bodyPr/>
                    <a:lstStyle/>
                    <a:p>
                      <a:r>
                        <a:rPr lang="en-US" dirty="0"/>
                        <a:t>5-1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URAN TDD Handover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28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RRC connection release with redirection to UTRAN 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Existing requirements in 36.133 apply in EN-DC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5018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Applicable Gap Pattern Configurations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Gap id # 0 and # 1 for UTRAN TDD measurements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7856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 measurement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No. of 3 UTRA TDD carriers to monitor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 Maximum allowed layers for multiple monitoring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5535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UTRAN TDD measurements for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P-CCPCH RSCP  L1 period; scaling of requirements by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Freq,NSA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96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E-UTRAN FDD/TDD – UTRAN TDD measurements for 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Cell search and P-CCPCH RSCP L1 period; scaling of requirements by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800" kern="1200" baseline="-25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Freq,NSA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212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Triggering and Reporting 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Ecat</a:t>
                      </a:r>
                      <a:r>
                        <a:rPr lang="en-US" dirty="0"/>
                        <a:t> = 5 (existing requirements in 36.133 apply in EN-DC)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609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4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Widescreen</PresentationFormat>
  <Paragraphs>175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Batang</vt:lpstr>
      <vt:lpstr>Arial</vt:lpstr>
      <vt:lpstr>Calibri</vt:lpstr>
      <vt:lpstr>Calibri Light</vt:lpstr>
      <vt:lpstr>Times New Roman</vt:lpstr>
      <vt:lpstr>Office Theme</vt:lpstr>
      <vt:lpstr>WF on Inter-RAT Requirements in NR SA and NSA Operation</vt:lpstr>
      <vt:lpstr>Inter-RAT Requirements in NR SA</vt:lpstr>
      <vt:lpstr>Inter-RAT E-UTRA Requirements in SA in TS 38.133 </vt:lpstr>
      <vt:lpstr>Inter-RAT NR Requirements in SA in TS 36.133 </vt:lpstr>
      <vt:lpstr>Inter-RAT Requirements in NSA</vt:lpstr>
      <vt:lpstr>Inter-RAT GSM Requirements in NSA in TS 36.133 </vt:lpstr>
      <vt:lpstr>Inter-RAT UTRAN FDD Requirements in NSA in TS 36.133 </vt:lpstr>
      <vt:lpstr>Inter-RAT UTRAN TDD Requirements in NSA in TS 36.133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2018-01-26T01:52:26Z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