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56" r:id="rId2"/>
    <p:sldId id="285" r:id="rId3"/>
    <p:sldId id="287" r:id="rId4"/>
    <p:sldId id="28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102" d="100"/>
          <a:sy n="102" d="100"/>
        </p:scale>
        <p:origin x="120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1/15/2018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Way </a:t>
            </a:r>
            <a:r>
              <a:rPr lang="en-US" dirty="0">
                <a:ea typeface="+mj-ea"/>
              </a:rPr>
              <a:t>forward </a:t>
            </a:r>
            <a:r>
              <a:rPr lang="en-US" dirty="0" smtClean="0">
                <a:ea typeface="+mj-ea"/>
              </a:rPr>
              <a:t>on </a:t>
            </a:r>
            <a:r>
              <a:rPr lang="en-US" dirty="0">
                <a:ea typeface="+mj-ea"/>
              </a:rPr>
              <a:t>CSI-RS based </a:t>
            </a:r>
            <a:r>
              <a:rPr lang="en-US" dirty="0" smtClean="0">
                <a:ea typeface="+mj-ea"/>
              </a:rPr>
              <a:t>measurement </a:t>
            </a:r>
            <a:r>
              <a:rPr lang="en-US" dirty="0">
                <a:ea typeface="+mj-ea"/>
              </a:rPr>
              <a:t>in </a:t>
            </a:r>
            <a:r>
              <a:rPr lang="en-US" dirty="0" smtClean="0">
                <a:ea typeface="+mj-ea"/>
              </a:rPr>
              <a:t>NR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HiSilicon,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</a:t>
            </a:r>
            <a:r>
              <a:rPr lang="en-US" altLang="sv-SE" sz="2000" b="1" dirty="0" smtClean="0"/>
              <a:t>AH-1801                                                    </a:t>
            </a:r>
            <a:r>
              <a:rPr lang="en-US" altLang="sv-SE" sz="2000" b="1" dirty="0" smtClean="0"/>
              <a:t>R4-1800626</a:t>
            </a:r>
            <a:endParaRPr lang="en-US" altLang="sv-SE" sz="2000" b="1" dirty="0" smtClean="0"/>
          </a:p>
          <a:p>
            <a:pPr>
              <a:buNone/>
            </a:pPr>
            <a:r>
              <a:rPr lang="en-US" altLang="zh-CN" sz="2000" b="1" dirty="0"/>
              <a:t>San Diego, USA, </a:t>
            </a:r>
            <a:r>
              <a:rPr lang="en-US" altLang="zh-CN" sz="2000" b="1" dirty="0"/>
              <a:t>January22</a:t>
            </a:r>
            <a:r>
              <a:rPr lang="en-US" altLang="zh-CN" sz="2000" b="1" baseline="30000" dirty="0" smtClean="0"/>
              <a:t>nd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26</a:t>
            </a:r>
            <a:r>
              <a:rPr lang="en-US" altLang="zh-CN" sz="2000" b="1" baseline="30000" dirty="0" smtClean="0"/>
              <a:t>th</a:t>
            </a:r>
            <a:r>
              <a:rPr lang="en-GB" altLang="zh-CN" sz="2000" b="1" dirty="0" smtClean="0"/>
              <a:t>, </a:t>
            </a:r>
            <a:r>
              <a:rPr lang="en-GB" altLang="zh-CN" sz="2000" b="1" dirty="0" smtClean="0"/>
              <a:t>2018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 smtClean="0"/>
              <a:t>4.6.5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Background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268760"/>
            <a:ext cx="8291513" cy="5113337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altLang="ko-KR" sz="2400" dirty="0"/>
              <a:t>When </a:t>
            </a:r>
            <a:r>
              <a:rPr lang="en-GB" altLang="ko-KR" sz="2400" dirty="0" smtClean="0"/>
              <a:t>UE </a:t>
            </a:r>
            <a:r>
              <a:rPr lang="en-GB" altLang="zh-CN" sz="2400" dirty="0" smtClean="0"/>
              <a:t>has </a:t>
            </a:r>
            <a:r>
              <a:rPr lang="en-GB" altLang="zh-CN" sz="2400" dirty="0"/>
              <a:t>already identified a neighbour cell</a:t>
            </a:r>
            <a:r>
              <a:rPr lang="en-US" altLang="ko-KR" sz="2400" dirty="0" smtClean="0"/>
              <a:t>, </a:t>
            </a:r>
            <a:r>
              <a:rPr lang="en-US" altLang="ko-KR" sz="2400" dirty="0"/>
              <a:t>UE can </a:t>
            </a:r>
            <a:r>
              <a:rPr lang="en-US" altLang="ko-KR" sz="2400" dirty="0" smtClean="0"/>
              <a:t>directly </a:t>
            </a:r>
            <a:r>
              <a:rPr lang="en-GB" altLang="zh-CN" sz="2400" dirty="0" smtClean="0"/>
              <a:t>derive </a:t>
            </a:r>
            <a:r>
              <a:rPr lang="en-GB" altLang="zh-CN" sz="2400" dirty="0"/>
              <a:t>the neighbour cell timing and perform CSI-RS based </a:t>
            </a:r>
            <a:r>
              <a:rPr lang="en-GB" altLang="zh-CN" sz="2400" dirty="0" smtClean="0"/>
              <a:t>measurement on </a:t>
            </a:r>
            <a:r>
              <a:rPr lang="en-GB" altLang="zh-CN" sz="2400" dirty="0"/>
              <a:t>the neighbour cell </a:t>
            </a:r>
            <a:r>
              <a:rPr lang="en-US" altLang="ko-KR" sz="2400" dirty="0" smtClean="0"/>
              <a:t>.</a:t>
            </a:r>
            <a:endParaRPr lang="en-US" altLang="ko-KR" sz="2400" dirty="0"/>
          </a:p>
          <a:p>
            <a:pPr>
              <a:spcAft>
                <a:spcPts val="1200"/>
              </a:spcAft>
            </a:pPr>
            <a:r>
              <a:rPr lang="en-GB" altLang="ko-KR" sz="2400" dirty="0" smtClean="0"/>
              <a:t>When UE is indicated that neighbour cell is </a:t>
            </a:r>
            <a:r>
              <a:rPr lang="en-US" altLang="ko-KR" sz="2400" dirty="0"/>
              <a:t>synchronous with </a:t>
            </a:r>
            <a:r>
              <a:rPr lang="en-US" altLang="ko-KR" sz="2400" dirty="0" smtClean="0"/>
              <a:t>serving cell, UE can </a:t>
            </a:r>
            <a:r>
              <a:rPr lang="en-GB" altLang="zh-CN" sz="2400" dirty="0"/>
              <a:t>utilize serving cell timing to derive </a:t>
            </a:r>
            <a:r>
              <a:rPr lang="en-GB" altLang="zh-CN" sz="2400" dirty="0" smtClean="0"/>
              <a:t>the index </a:t>
            </a:r>
            <a:r>
              <a:rPr lang="en-GB" altLang="zh-CN" sz="2400" dirty="0"/>
              <a:t>of SSB </a:t>
            </a:r>
            <a:r>
              <a:rPr lang="en-GB" altLang="zh-CN" sz="2400" dirty="0" smtClean="0"/>
              <a:t>transmitted from the </a:t>
            </a:r>
            <a:r>
              <a:rPr lang="en-GB" altLang="zh-CN" sz="2400" dirty="0"/>
              <a:t>neighbour cell </a:t>
            </a:r>
            <a:r>
              <a:rPr lang="en-GB" altLang="zh-CN" sz="2400" dirty="0" smtClean="0"/>
              <a:t>timing</a:t>
            </a:r>
            <a:r>
              <a:rPr lang="en-US" altLang="ko-KR" sz="2400" dirty="0" smtClean="0"/>
              <a:t>.</a:t>
            </a:r>
          </a:p>
          <a:p>
            <a:pPr>
              <a:spcAft>
                <a:spcPts val="1200"/>
              </a:spcAft>
            </a:pPr>
            <a:r>
              <a:rPr lang="en-GB" altLang="ko-KR" sz="2400" dirty="0" smtClean="0"/>
              <a:t>Otherwise, </a:t>
            </a:r>
            <a:r>
              <a:rPr lang="en-GB" altLang="zh-CN" sz="2400" dirty="0" smtClean="0"/>
              <a:t>UE </a:t>
            </a:r>
            <a:r>
              <a:rPr lang="en-GB" altLang="zh-CN" sz="2400" dirty="0"/>
              <a:t>needs to perform SSB detection for the purpose of obtaining sufficient timing </a:t>
            </a:r>
            <a:r>
              <a:rPr lang="en-GB" altLang="zh-CN" sz="2400" dirty="0" smtClean="0"/>
              <a:t>information before performing </a:t>
            </a:r>
            <a:r>
              <a:rPr lang="en-GB" altLang="zh-CN" sz="2400" dirty="0"/>
              <a:t>CSI-RS based </a:t>
            </a:r>
            <a:r>
              <a:rPr lang="en-GB" altLang="zh-CN" sz="2400" dirty="0" smtClean="0"/>
              <a:t>measurements neighbour cells</a:t>
            </a:r>
            <a:r>
              <a:rPr lang="en-GB" altLang="ko-KR" sz="2400" dirty="0" smtClean="0"/>
              <a:t>. </a:t>
            </a:r>
            <a:endParaRPr lang="en-GB" altLang="ko-KR" sz="2400" dirty="0"/>
          </a:p>
          <a:p>
            <a:pPr marL="0" indent="0">
              <a:buNone/>
            </a:pPr>
            <a:endParaRPr lang="en-GB" altLang="ko-KR" sz="2800" dirty="0"/>
          </a:p>
        </p:txBody>
      </p:sp>
    </p:spTree>
    <p:extLst>
      <p:ext uri="{BB962C8B-B14F-4D97-AF65-F5344CB8AC3E}">
        <p14:creationId xmlns:p14="http://schemas.microsoft.com/office/powerpoint/2010/main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Consensus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979488"/>
            <a:ext cx="8353177" cy="5617864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US" altLang="zh-CN" sz="2400" b="1" dirty="0" smtClean="0"/>
              <a:t>For CSI-RS </a:t>
            </a:r>
            <a:r>
              <a:rPr lang="en-US" altLang="zh-CN" sz="2400" b="1" dirty="0"/>
              <a:t>based </a:t>
            </a:r>
            <a:r>
              <a:rPr lang="en-US" altLang="zh-CN" sz="2400" b="1" dirty="0" smtClean="0"/>
              <a:t>measurement, </a:t>
            </a:r>
            <a:r>
              <a:rPr lang="en-US" altLang="zh-CN" sz="2400" b="1" dirty="0"/>
              <a:t>RAN4 </a:t>
            </a:r>
            <a:r>
              <a:rPr lang="en-US" altLang="zh-CN" sz="2400" b="1" dirty="0" smtClean="0"/>
              <a:t>is to specify three sets of measurement reporting </a:t>
            </a:r>
            <a:r>
              <a:rPr lang="en-US" altLang="zh-CN" sz="2400" b="1" dirty="0"/>
              <a:t>delay </a:t>
            </a:r>
            <a:r>
              <a:rPr lang="en-US" altLang="zh-CN" sz="2400" b="1" dirty="0" smtClean="0"/>
              <a:t>requirements:</a:t>
            </a:r>
            <a:endParaRPr lang="zh-CN" altLang="zh-CN" sz="2400" b="1" dirty="0" smtClean="0"/>
          </a:p>
          <a:p>
            <a:pPr lvl="1"/>
            <a:r>
              <a:rPr lang="en-GB" sz="2000" dirty="0"/>
              <a:t>The measurement reporting </a:t>
            </a:r>
            <a:r>
              <a:rPr lang="en-GB" sz="2000" dirty="0" smtClean="0"/>
              <a:t>delay </a:t>
            </a:r>
            <a:r>
              <a:rPr lang="en-GB" altLang="zh-CN" sz="2000" dirty="0" smtClean="0"/>
              <a:t>for an identified cell</a:t>
            </a:r>
            <a:r>
              <a:rPr lang="en-GB" sz="2000" dirty="0" smtClean="0"/>
              <a:t>:</a:t>
            </a:r>
          </a:p>
          <a:p>
            <a:pPr lvl="2"/>
            <a:r>
              <a:rPr lang="en-GB" sz="2000" dirty="0" err="1" smtClean="0"/>
              <a:t>T</a:t>
            </a:r>
            <a:r>
              <a:rPr lang="en-GB" sz="2000" baseline="-25000" dirty="0" err="1" smtClean="0"/>
              <a:t>reporting_delay</a:t>
            </a:r>
            <a:r>
              <a:rPr lang="en-GB" altLang="zh-CN" sz="2000" baseline="-25000" dirty="0" err="1" smtClean="0"/>
              <a:t>_w</a:t>
            </a:r>
            <a:r>
              <a:rPr lang="en-GB" altLang="zh-CN" sz="2000" baseline="-25000" dirty="0" smtClean="0"/>
              <a:t>/</a:t>
            </a:r>
            <a:r>
              <a:rPr lang="en-GB" altLang="zh-CN" sz="2000" baseline="-25000" dirty="0" err="1" smtClean="0"/>
              <a:t>o_index</a:t>
            </a:r>
            <a:r>
              <a:rPr lang="en-GB" sz="2000" baseline="-25000" dirty="0" smtClean="0"/>
              <a:t> </a:t>
            </a:r>
            <a:r>
              <a:rPr lang="en-GB" sz="2000" dirty="0" smtClean="0"/>
              <a:t>= T</a:t>
            </a:r>
            <a:r>
              <a:rPr lang="en-GB" sz="2000" baseline="-25000" dirty="0" smtClean="0"/>
              <a:t>CSI-</a:t>
            </a:r>
            <a:r>
              <a:rPr lang="en-GB" sz="2000" baseline="-25000" dirty="0" err="1" smtClean="0"/>
              <a:t>RS_measurement_period</a:t>
            </a:r>
            <a:endParaRPr lang="en-GB" sz="2000" baseline="-25000" dirty="0" smtClean="0"/>
          </a:p>
          <a:p>
            <a:pPr marL="457200" lvl="1" indent="0">
              <a:buNone/>
            </a:pPr>
            <a:endParaRPr lang="en-US" altLang="zh-CN" sz="2000" dirty="0" smtClean="0"/>
          </a:p>
          <a:p>
            <a:pPr lvl="1"/>
            <a:r>
              <a:rPr lang="en-GB" altLang="zh-CN" sz="2000" dirty="0" smtClean="0"/>
              <a:t>The </a:t>
            </a:r>
            <a:r>
              <a:rPr lang="en-GB" altLang="zh-CN" sz="2000" dirty="0"/>
              <a:t>measurement reporting delay for </a:t>
            </a:r>
            <a:r>
              <a:rPr lang="en-GB" altLang="zh-CN" sz="2000" dirty="0" smtClean="0"/>
              <a:t>a non-identified </a:t>
            </a:r>
            <a:r>
              <a:rPr lang="en-GB" altLang="zh-CN" sz="2000" dirty="0"/>
              <a:t>cell </a:t>
            </a:r>
            <a:r>
              <a:rPr lang="en-GB" altLang="zh-CN" sz="2000" dirty="0" smtClean="0"/>
              <a:t>with </a:t>
            </a:r>
            <a:r>
              <a:rPr lang="en-US" altLang="ko-KR" sz="2000" dirty="0" smtClean="0"/>
              <a:t>synchronous indication</a:t>
            </a:r>
            <a:r>
              <a:rPr lang="en-GB" altLang="zh-CN" sz="2000" dirty="0" smtClean="0"/>
              <a:t>:</a:t>
            </a:r>
            <a:endParaRPr lang="en-GB" altLang="zh-CN" sz="2000" dirty="0"/>
          </a:p>
          <a:p>
            <a:pPr lvl="2"/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reporting_delay_w</a:t>
            </a:r>
            <a:r>
              <a:rPr lang="en-GB" altLang="zh-CN" sz="2000" baseline="-25000" dirty="0"/>
              <a:t>/</a:t>
            </a:r>
            <a:r>
              <a:rPr lang="en-GB" altLang="zh-CN" sz="2000" baseline="-25000" dirty="0" err="1"/>
              <a:t>o_index</a:t>
            </a:r>
            <a:r>
              <a:rPr lang="en-GB" altLang="zh-CN" sz="2000" baseline="-25000" dirty="0"/>
              <a:t> </a:t>
            </a:r>
            <a:r>
              <a:rPr lang="en-GB" altLang="zh-CN" sz="2000" dirty="0"/>
              <a:t>= T</a:t>
            </a:r>
            <a:r>
              <a:rPr lang="en-GB" altLang="zh-CN" sz="2000" baseline="-25000" dirty="0"/>
              <a:t>PSS/</a:t>
            </a:r>
            <a:r>
              <a:rPr lang="en-GB" altLang="zh-CN" sz="2000" baseline="-25000" dirty="0" err="1"/>
              <a:t>SSS_sync</a:t>
            </a:r>
            <a:r>
              <a:rPr lang="en-GB" altLang="zh-CN" sz="2000" dirty="0"/>
              <a:t> + </a:t>
            </a:r>
            <a:r>
              <a:rPr lang="en-GB" altLang="zh-CN" sz="2000" dirty="0" smtClean="0"/>
              <a:t>T</a:t>
            </a:r>
            <a:r>
              <a:rPr lang="en-GB" altLang="zh-CN" sz="2000" baseline="-25000" dirty="0" smtClean="0"/>
              <a:t>CSI-</a:t>
            </a:r>
            <a:r>
              <a:rPr lang="en-GB" altLang="zh-CN" sz="2000" baseline="-25000" dirty="0" err="1" smtClean="0"/>
              <a:t>RS_measurement_period</a:t>
            </a:r>
            <a:endParaRPr lang="en-GB" altLang="zh-CN" sz="2000" baseline="-25000" dirty="0"/>
          </a:p>
          <a:p>
            <a:pPr marL="457200" lvl="1" indent="0">
              <a:buNone/>
            </a:pPr>
            <a:endParaRPr lang="en-US" altLang="zh-CN" sz="2000" dirty="0" smtClean="0"/>
          </a:p>
          <a:p>
            <a:pPr lvl="1"/>
            <a:r>
              <a:rPr lang="en-GB" altLang="zh-CN" sz="2000" dirty="0" smtClean="0"/>
              <a:t>The </a:t>
            </a:r>
            <a:r>
              <a:rPr lang="en-GB" altLang="zh-CN" sz="2000" dirty="0"/>
              <a:t>measurement reporting delay for </a:t>
            </a:r>
            <a:r>
              <a:rPr lang="en-GB" altLang="zh-CN" sz="2000" dirty="0" smtClean="0"/>
              <a:t>a </a:t>
            </a:r>
            <a:r>
              <a:rPr lang="en-GB" altLang="zh-CN" sz="2000" dirty="0"/>
              <a:t>non-identified cell </a:t>
            </a:r>
            <a:r>
              <a:rPr lang="en-GB" altLang="zh-CN" sz="2000" dirty="0" smtClean="0"/>
              <a:t>without </a:t>
            </a:r>
            <a:r>
              <a:rPr lang="en-US" altLang="ko-KR" sz="2000" dirty="0"/>
              <a:t>synchronous indication </a:t>
            </a:r>
            <a:r>
              <a:rPr lang="en-GB" sz="2000" dirty="0" smtClean="0"/>
              <a:t>:</a:t>
            </a:r>
            <a:endParaRPr lang="en-GB" sz="2000" dirty="0"/>
          </a:p>
          <a:p>
            <a:pPr marL="457200" lvl="1" indent="0">
              <a:buNone/>
            </a:pPr>
            <a:r>
              <a:rPr lang="en-GB" sz="2000" dirty="0"/>
              <a:t> </a:t>
            </a:r>
            <a:r>
              <a:rPr lang="en-GB" altLang="zh-CN" sz="2000" dirty="0" err="1" smtClean="0"/>
              <a:t>T</a:t>
            </a:r>
            <a:r>
              <a:rPr lang="en-GB" altLang="zh-CN" sz="2000" baseline="-25000" dirty="0" err="1" smtClean="0"/>
              <a:t>reporting_delay_w_index</a:t>
            </a:r>
            <a:r>
              <a:rPr lang="en-GB" sz="2000" dirty="0" smtClean="0"/>
              <a:t>= </a:t>
            </a:r>
            <a:r>
              <a:rPr lang="en-GB" sz="2000" dirty="0"/>
              <a:t>T</a:t>
            </a:r>
            <a:r>
              <a:rPr lang="en-GB" sz="2000" baseline="-25000" dirty="0"/>
              <a:t>PSS/</a:t>
            </a:r>
            <a:r>
              <a:rPr lang="en-GB" sz="2000" baseline="-25000" dirty="0" err="1"/>
              <a:t>SSS_sync</a:t>
            </a:r>
            <a:r>
              <a:rPr lang="en-GB" sz="2000" dirty="0"/>
              <a:t> </a:t>
            </a:r>
            <a:r>
              <a:rPr lang="en-GB" altLang="zh-CN" sz="2000" dirty="0"/>
              <a:t>+ </a:t>
            </a:r>
            <a:r>
              <a:rPr lang="en-GB" altLang="zh-CN" sz="2000" dirty="0" err="1" smtClean="0"/>
              <a:t>T</a:t>
            </a:r>
            <a:r>
              <a:rPr lang="en-GB" altLang="zh-CN" sz="2000" baseline="-25000" dirty="0" err="1" smtClean="0"/>
              <a:t>SSB_time_index</a:t>
            </a:r>
            <a:r>
              <a:rPr lang="en-GB" altLang="zh-CN" sz="2000" dirty="0" smtClean="0"/>
              <a:t> </a:t>
            </a:r>
            <a:r>
              <a:rPr lang="en-GB" sz="2000" dirty="0" smtClean="0"/>
              <a:t>+ </a:t>
            </a:r>
            <a:r>
              <a:rPr lang="en-GB" altLang="zh-CN" sz="2000" dirty="0"/>
              <a:t>T</a:t>
            </a:r>
            <a:r>
              <a:rPr lang="en-GB" altLang="zh-CN" sz="2000" baseline="-25000" dirty="0"/>
              <a:t>CSI-</a:t>
            </a:r>
            <a:r>
              <a:rPr lang="en-GB" altLang="zh-CN" sz="2000" baseline="-25000" dirty="0" err="1"/>
              <a:t>RS_measurement_period</a:t>
            </a:r>
            <a:endParaRPr lang="en-GB" altLang="zh-CN" sz="2000" baseline="-25000" dirty="0"/>
          </a:p>
          <a:p>
            <a:pPr marL="457200" lvl="1" indent="0">
              <a:buNone/>
            </a:pPr>
            <a:endParaRPr lang="en-GB" sz="2000" baseline="-25000" dirty="0" smtClean="0"/>
          </a:p>
          <a:p>
            <a:pPr marL="457200" lvl="1" indent="0">
              <a:buNone/>
            </a:pPr>
            <a:r>
              <a:rPr lang="en-GB" altLang="zh-CN" sz="1600" i="1" dirty="0" smtClean="0"/>
              <a:t>Where, </a:t>
            </a:r>
            <a:r>
              <a:rPr lang="en-GB" altLang="zh-CN" sz="1600" i="1" dirty="0"/>
              <a:t>T</a:t>
            </a:r>
            <a:r>
              <a:rPr lang="en-GB" altLang="zh-CN" sz="1600" i="1" baseline="-25000" dirty="0"/>
              <a:t>PSS/</a:t>
            </a:r>
            <a:r>
              <a:rPr lang="en-GB" altLang="zh-CN" sz="1600" i="1" baseline="-25000" dirty="0" err="1"/>
              <a:t>SSS_sync</a:t>
            </a:r>
            <a:r>
              <a:rPr lang="en-GB" altLang="zh-CN" sz="1600" i="1" baseline="-25000" dirty="0"/>
              <a:t> </a:t>
            </a:r>
            <a:r>
              <a:rPr lang="en-GB" altLang="zh-CN" sz="1600" i="1" dirty="0"/>
              <a:t>is the time period used in PSS/SSS detection, </a:t>
            </a:r>
            <a:r>
              <a:rPr lang="en-GB" altLang="zh-CN" sz="1600" i="1" dirty="0" err="1"/>
              <a:t>T</a:t>
            </a:r>
            <a:r>
              <a:rPr lang="en-GB" altLang="zh-CN" sz="1600" i="1" baseline="-25000" dirty="0" err="1"/>
              <a:t>SSB_time_index</a:t>
            </a:r>
            <a:r>
              <a:rPr lang="en-GB" altLang="zh-CN" sz="1600" i="1" baseline="-25000" dirty="0"/>
              <a:t> </a:t>
            </a:r>
            <a:r>
              <a:rPr lang="en-GB" altLang="zh-CN" sz="1600" i="1" dirty="0"/>
              <a:t>is the time period used to acquire the index of the SSB being measured, and </a:t>
            </a:r>
            <a:r>
              <a:rPr lang="en-GB" altLang="zh-CN" sz="1600" i="1" dirty="0" err="1"/>
              <a:t>T</a:t>
            </a:r>
            <a:r>
              <a:rPr lang="en-GB" altLang="zh-CN" sz="1600" i="1" baseline="-25000" dirty="0" err="1"/>
              <a:t>CSI_RS_measurement_period</a:t>
            </a:r>
            <a:r>
              <a:rPr lang="en-GB" altLang="zh-CN" sz="1600" i="1" dirty="0"/>
              <a:t> </a:t>
            </a:r>
            <a:r>
              <a:rPr lang="en-GB" altLang="zh-CN" sz="1600" i="1" dirty="0" smtClean="0"/>
              <a:t>is </a:t>
            </a:r>
            <a:r>
              <a:rPr lang="en-GB" altLang="zh-CN" sz="1600" i="1" dirty="0"/>
              <a:t>the</a:t>
            </a:r>
            <a:r>
              <a:rPr lang="en-GB" altLang="zh-CN" sz="1600" i="1" dirty="0" smtClean="0"/>
              <a:t> </a:t>
            </a:r>
            <a:r>
              <a:rPr lang="en-GB" altLang="zh-CN" sz="1600" i="1" dirty="0"/>
              <a:t>measurement period of </a:t>
            </a:r>
            <a:r>
              <a:rPr lang="en-GB" altLang="zh-CN" sz="1600" i="1" dirty="0" smtClean="0"/>
              <a:t>CSI-RS </a:t>
            </a:r>
            <a:r>
              <a:rPr lang="en-GB" altLang="zh-CN" sz="1600" i="1" dirty="0"/>
              <a:t>based measurement</a:t>
            </a:r>
            <a:r>
              <a:rPr lang="en-GB" altLang="zh-CN" sz="1600" i="1" dirty="0" smtClean="0"/>
              <a:t>.</a:t>
            </a:r>
          </a:p>
          <a:p>
            <a:pPr>
              <a:spcBef>
                <a:spcPts val="1200"/>
              </a:spcBef>
            </a:pPr>
            <a:endParaRPr lang="en-GB" altLang="ko-KR" sz="2400" b="1" dirty="0"/>
          </a:p>
        </p:txBody>
      </p:sp>
    </p:spTree>
    <p:extLst>
      <p:ext uri="{BB962C8B-B14F-4D97-AF65-F5344CB8AC3E}">
        <p14:creationId xmlns:p14="http://schemas.microsoft.com/office/powerpoint/2010/main" val="346313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Consensus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979488"/>
            <a:ext cx="8353177" cy="561786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altLang="ko-KR" sz="2400" b="1" dirty="0" smtClean="0"/>
              <a:t>The requirements on </a:t>
            </a:r>
            <a:r>
              <a:rPr lang="en-GB" altLang="zh-CN" sz="2400" b="1" dirty="0"/>
              <a:t>T</a:t>
            </a:r>
            <a:r>
              <a:rPr lang="en-GB" altLang="zh-CN" sz="2400" b="1" baseline="-25000" dirty="0"/>
              <a:t>PSS/</a:t>
            </a:r>
            <a:r>
              <a:rPr lang="en-GB" altLang="zh-CN" sz="2400" b="1" baseline="-25000" dirty="0" err="1"/>
              <a:t>SSS_sync</a:t>
            </a:r>
            <a:r>
              <a:rPr lang="en-GB" altLang="zh-CN" sz="2400" i="1" baseline="-25000" dirty="0"/>
              <a:t> </a:t>
            </a:r>
            <a:r>
              <a:rPr lang="en-GB" altLang="ko-KR" sz="2400" b="1" dirty="0" smtClean="0"/>
              <a:t>and </a:t>
            </a:r>
            <a:r>
              <a:rPr lang="en-GB" altLang="zh-CN" sz="2400" b="1" dirty="0" err="1"/>
              <a:t>T</a:t>
            </a:r>
            <a:r>
              <a:rPr lang="en-GB" altLang="zh-CN" sz="2400" b="1" baseline="-25000" dirty="0" err="1"/>
              <a:t>SSB_time_index</a:t>
            </a:r>
            <a:r>
              <a:rPr lang="en-GB" altLang="ko-KR" sz="2400" b="1" dirty="0" smtClean="0"/>
              <a:t> </a:t>
            </a:r>
            <a:r>
              <a:rPr lang="en-GB" altLang="ko-KR" sz="2400" b="1" dirty="0"/>
              <a:t>applied </a:t>
            </a:r>
            <a:r>
              <a:rPr lang="en-GB" altLang="ko-KR" sz="2400" b="1" dirty="0" smtClean="0"/>
              <a:t>for </a:t>
            </a:r>
            <a:r>
              <a:rPr lang="en-US" altLang="zh-CN" sz="2400" b="1" dirty="0" smtClean="0"/>
              <a:t>SSB </a:t>
            </a:r>
            <a:r>
              <a:rPr lang="en-US" altLang="zh-CN" sz="2400" b="1" dirty="0"/>
              <a:t>based measurements </a:t>
            </a:r>
            <a:r>
              <a:rPr lang="en-GB" altLang="ko-KR" sz="2400" b="1" dirty="0" smtClean="0"/>
              <a:t>can be reused for </a:t>
            </a:r>
            <a:r>
              <a:rPr lang="en-US" altLang="zh-CN" sz="2400" b="1" dirty="0" smtClean="0"/>
              <a:t>CSI-RS </a:t>
            </a:r>
            <a:r>
              <a:rPr lang="en-US" altLang="zh-CN" sz="2400" b="1" dirty="0"/>
              <a:t>based </a:t>
            </a:r>
            <a:r>
              <a:rPr lang="en-US" altLang="zh-CN" sz="2400" b="1" dirty="0" smtClean="0"/>
              <a:t>measurements.</a:t>
            </a:r>
          </a:p>
          <a:p>
            <a:pPr>
              <a:spcBef>
                <a:spcPts val="1200"/>
              </a:spcBef>
            </a:pPr>
            <a:r>
              <a:rPr lang="en-US" altLang="zh-CN" sz="2400" b="1" dirty="0"/>
              <a:t>RAN4 need to study the measurement period and measurement accuracy of CSI-RSRP/CSI-RSRQ/CSI-SINR</a:t>
            </a:r>
            <a:endParaRPr lang="en-US" altLang="zh-CN" sz="2400" b="1" dirty="0" smtClean="0"/>
          </a:p>
          <a:p>
            <a:pPr>
              <a:spcBef>
                <a:spcPts val="1200"/>
              </a:spcBef>
            </a:pPr>
            <a:endParaRPr lang="en-GB" altLang="ko-KR" sz="2400" b="1" dirty="0"/>
          </a:p>
        </p:txBody>
      </p:sp>
    </p:spTree>
    <p:extLst>
      <p:ext uri="{BB962C8B-B14F-4D97-AF65-F5344CB8AC3E}">
        <p14:creationId xmlns:p14="http://schemas.microsoft.com/office/powerpoint/2010/main" val="412087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33281</TotalTime>
  <Words>255</Words>
  <Application>Microsoft Office PowerPoint</Application>
  <PresentationFormat>全屏显示(4:3)</PresentationFormat>
  <Paragraphs>25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Way forward on CSI-RS based measurement in NR</vt:lpstr>
      <vt:lpstr>Background</vt:lpstr>
      <vt:lpstr>Consensus</vt:lpstr>
      <vt:lpstr>Consensus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548</cp:revision>
  <dcterms:created xsi:type="dcterms:W3CDTF">2014-03-20T14:32:54Z</dcterms:created>
  <dcterms:modified xsi:type="dcterms:W3CDTF">2018-01-15T14:43:00Z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(3)q1DjYcOn12mHV0NY89XLj0i77ghT2VSr0kCBVKxrJRafXdlNtg9dHw1lOh/U4VRAL2MxN4Vl
Fee+wNsnQ4jDjcddGCR8Foce7/pqi+/MG4BqPPLEpsj+qbHdcA+W3hBzG5QmnnutxUnh3Dws
UOAVHUeAlLEO3lQXx5icccwIr1vmFWayZuk+zIxTiXJxQ3sYnzB0ZpAaubRJa6HJ3S7bZjj7
oU8oTBuutYbVOgJ1uN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ALuGn6DJN1+Qr9w23YnB2XH6xKj+KRE9lOhBhQWZlVJc7nJo+nvaEY
Y7CNWWrmI+e975M8UfItYGXeNIoBj5Zv9HgoRZlgP/iCwKjPoh0wiVja3S6RpB3c5Smh/oGt
rfibmI8y5Ttb+0LkOb6bsB/qs+Ikjn8AJLXZwa/myiZtEWAUuTPSxqxqHX9jApVwuaEc9ObT
ib5I3S1omkc4GzwTI97xcv+kIz6ZHKH6fGqB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eDqaDjpUd7xYLbMeFm/wFCQ10awm8Xk2GnKI
iyc+vzFDa5u6OZzaxRmR9yrPD3eZJ4opKs1XNE0KnmKXb+p29Zk=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1516027245</vt:lpwstr>
  </property>
</Properties>
</file>