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57" r:id="rId3"/>
    <p:sldId id="267" r:id="rId4"/>
    <p:sldId id="268" r:id="rId5"/>
    <p:sldId id="270" r:id="rId6"/>
    <p:sldId id="269" r:id="rId7"/>
    <p:sldId id="273" r:id="rId8"/>
    <p:sldId id="271" r:id="rId9"/>
    <p:sldId id="276" r:id="rId10"/>
    <p:sldId id="272" r:id="rId11"/>
    <p:sldId id="275" r:id="rId12"/>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7" d="100"/>
          <a:sy n="67" d="100"/>
        </p:scale>
        <p:origin x="-1620"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422F0E3-6A9F-4B6E-BB65-09961C76950B}" type="datetimeFigureOut">
              <a:rPr kumimoji="1" lang="ja-JP" altLang="en-US" smtClean="0"/>
              <a:t>2018/1/15</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46AD73B-A765-4A79-BA99-CD790F044981}" type="slidenum">
              <a:rPr kumimoji="1" lang="ja-JP" altLang="en-US" smtClean="0"/>
              <a:t>‹#›</a:t>
            </a:fld>
            <a:endParaRPr kumimoji="1" lang="ja-JP" altLang="en-US"/>
          </a:p>
        </p:txBody>
      </p:sp>
    </p:spTree>
    <p:extLst>
      <p:ext uri="{BB962C8B-B14F-4D97-AF65-F5344CB8AC3E}">
        <p14:creationId xmlns:p14="http://schemas.microsoft.com/office/powerpoint/2010/main" val="16468460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 サブタイトルの書式設定</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2018/1/15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2018/1/15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2018/1/15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p:txBody>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2018/1/15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2018/1/15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2018/1/15</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2018/1/15</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2018/1/15</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2018/1/15</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2018/1/15</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2018/1/15</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2018/1/15</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fontScale="90000"/>
          </a:bodyPr>
          <a:lstStyle/>
          <a:p>
            <a:r>
              <a:rPr lang="en-US" altLang="ja-JP" dirty="0"/>
              <a:t>Way forward on UE </a:t>
            </a:r>
            <a:r>
              <a:rPr lang="en-US" altLang="ja-JP" dirty="0" smtClean="0"/>
              <a:t>behavior </a:t>
            </a:r>
            <a:r>
              <a:rPr lang="en-US" altLang="ja-JP" dirty="0"/>
              <a:t>during measurement outside measurement gap</a:t>
            </a:r>
            <a:endParaRPr kumimoji="1" lang="ja-JP" altLang="en-US" dirty="0"/>
          </a:p>
        </p:txBody>
      </p:sp>
      <p:sp>
        <p:nvSpPr>
          <p:cNvPr id="3" name="サブタイトル 2"/>
          <p:cNvSpPr>
            <a:spLocks noGrp="1"/>
          </p:cNvSpPr>
          <p:nvPr>
            <p:ph type="subTitle" idx="1"/>
          </p:nvPr>
        </p:nvSpPr>
        <p:spPr>
          <a:xfrm>
            <a:off x="1371600" y="4509120"/>
            <a:ext cx="6400800" cy="1129680"/>
          </a:xfrm>
        </p:spPr>
        <p:txBody>
          <a:bodyPr/>
          <a:lstStyle/>
          <a:p>
            <a:r>
              <a:rPr kumimoji="1" lang="en-US" altLang="ja-JP" dirty="0" smtClean="0"/>
              <a:t>NTT DOCOMO</a:t>
            </a:r>
            <a:endParaRPr kumimoji="1" lang="ja-JP" altLang="en-US" dirty="0"/>
          </a:p>
        </p:txBody>
      </p:sp>
      <p:sp>
        <p:nvSpPr>
          <p:cNvPr id="5" name="正方形/長方形 4"/>
          <p:cNvSpPr/>
          <p:nvPr/>
        </p:nvSpPr>
        <p:spPr>
          <a:xfrm>
            <a:off x="5897116" y="116632"/>
            <a:ext cx="3067372" cy="646331"/>
          </a:xfrm>
          <a:prstGeom prst="rect">
            <a:avLst/>
          </a:prstGeom>
        </p:spPr>
        <p:txBody>
          <a:bodyPr wrap="square">
            <a:spAutoFit/>
          </a:bodyPr>
          <a:lstStyle/>
          <a:p>
            <a:pPr algn="r"/>
            <a:r>
              <a:rPr lang="en-US" altLang="ja-JP" b="1" dirty="0" smtClean="0"/>
              <a:t>R4-1800566</a:t>
            </a:r>
            <a:endParaRPr lang="en-US" altLang="ja-JP" b="1" dirty="0"/>
          </a:p>
          <a:p>
            <a:r>
              <a:rPr lang="en-US" altLang="ja-JP" b="1" dirty="0"/>
              <a:t>Document for:</a:t>
            </a:r>
            <a:r>
              <a:rPr lang="en-US" altLang="ja-JP" dirty="0"/>
              <a:t>	Approval</a:t>
            </a:r>
            <a:endParaRPr lang="ja-JP" altLang="en-US" dirty="0"/>
          </a:p>
        </p:txBody>
      </p:sp>
      <p:sp>
        <p:nvSpPr>
          <p:cNvPr id="6" name="テキスト ボックス 5"/>
          <p:cNvSpPr txBox="1"/>
          <p:nvPr/>
        </p:nvSpPr>
        <p:spPr>
          <a:xfrm>
            <a:off x="107504" y="116632"/>
            <a:ext cx="4732001" cy="646331"/>
          </a:xfrm>
          <a:prstGeom prst="rect">
            <a:avLst/>
          </a:prstGeom>
          <a:noFill/>
        </p:spPr>
        <p:txBody>
          <a:bodyPr wrap="none" rtlCol="0">
            <a:spAutoFit/>
          </a:bodyPr>
          <a:lstStyle/>
          <a:p>
            <a:r>
              <a:rPr lang="en-US" altLang="ja-JP" b="1" dirty="0"/>
              <a:t>3GPP TSG-RAN WG4 </a:t>
            </a:r>
            <a:r>
              <a:rPr lang="en-US" altLang="ja-JP" b="1" dirty="0" smtClean="0"/>
              <a:t>NR-AH#4</a:t>
            </a:r>
            <a:r>
              <a:rPr lang="en-US" altLang="ja-JP" b="1" dirty="0"/>
              <a:t>	</a:t>
            </a:r>
            <a:endParaRPr lang="ja-JP" altLang="ja-JP" dirty="0"/>
          </a:p>
          <a:p>
            <a:r>
              <a:rPr lang="en-GB" altLang="ja-JP" b="1" dirty="0" smtClean="0"/>
              <a:t>San Diego, US, January 22</a:t>
            </a:r>
            <a:r>
              <a:rPr lang="en-GB" altLang="ja-JP" b="1" baseline="30000" dirty="0" smtClean="0"/>
              <a:t>nd</a:t>
            </a:r>
            <a:r>
              <a:rPr lang="en-GB" altLang="ja-JP" b="1" dirty="0" smtClean="0"/>
              <a:t> - January 26</a:t>
            </a:r>
            <a:r>
              <a:rPr lang="en-GB" altLang="ja-JP" b="1" baseline="30000" dirty="0" smtClean="0"/>
              <a:t>th</a:t>
            </a:r>
            <a:r>
              <a:rPr lang="en-GB" altLang="ja-JP" b="1" dirty="0" smtClean="0"/>
              <a:t>, 2018</a:t>
            </a:r>
            <a:endParaRPr lang="ja-JP" altLang="ja-JP" b="1" i="1" dirty="0"/>
          </a:p>
        </p:txBody>
      </p:sp>
      <p:sp>
        <p:nvSpPr>
          <p:cNvPr id="7" name="TextBox 4"/>
          <p:cNvSpPr txBox="1">
            <a:spLocks noChangeArrowheads="1"/>
          </p:cNvSpPr>
          <p:nvPr/>
        </p:nvSpPr>
        <p:spPr bwMode="auto">
          <a:xfrm>
            <a:off x="107504" y="836712"/>
            <a:ext cx="2743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ko-KR" sz="1800" dirty="0"/>
              <a:t>Agenda item: </a:t>
            </a:r>
            <a:r>
              <a:rPr lang="en-US" altLang="ko-KR" sz="1800" dirty="0" smtClean="0"/>
              <a:t>4.6.4.2</a:t>
            </a:r>
            <a:endParaRPr lang="en-US" altLang="ko-KR" sz="1800" dirty="0"/>
          </a:p>
        </p:txBody>
      </p:sp>
    </p:spTree>
    <p:extLst>
      <p:ext uri="{BB962C8B-B14F-4D97-AF65-F5344CB8AC3E}">
        <p14:creationId xmlns:p14="http://schemas.microsoft.com/office/powerpoint/2010/main" val="19124284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Proposal</a:t>
            </a:r>
            <a:endParaRPr kumimoji="1" lang="ja-JP" altLang="en-US" dirty="0"/>
          </a:p>
        </p:txBody>
      </p:sp>
      <p:sp>
        <p:nvSpPr>
          <p:cNvPr id="3" name="コンテンツ プレースホルダー 2"/>
          <p:cNvSpPr>
            <a:spLocks noGrp="1"/>
          </p:cNvSpPr>
          <p:nvPr>
            <p:ph idx="1"/>
          </p:nvPr>
        </p:nvSpPr>
        <p:spPr>
          <a:xfrm>
            <a:off x="457200" y="1484784"/>
            <a:ext cx="8229600" cy="5373216"/>
          </a:xfrm>
        </p:spPr>
        <p:txBody>
          <a:bodyPr>
            <a:normAutofit fontScale="70000" lnSpcReduction="20000"/>
          </a:bodyPr>
          <a:lstStyle/>
          <a:p>
            <a:pPr marL="0" indent="0">
              <a:buNone/>
            </a:pPr>
            <a:r>
              <a:rPr lang="en-US" altLang="ja-JP" dirty="0" smtClean="0"/>
              <a:t>For non-CA case:</a:t>
            </a:r>
          </a:p>
          <a:p>
            <a:r>
              <a:rPr lang="en-US" altLang="ja-JP" dirty="0" smtClean="0"/>
              <a:t>In </a:t>
            </a:r>
            <a:r>
              <a:rPr lang="en-US" altLang="ja-JP" dirty="0"/>
              <a:t>FR1 intra-frequency SS-RSRP/RSRQ/SINR measurement:</a:t>
            </a:r>
          </a:p>
          <a:p>
            <a:pPr lvl="1"/>
            <a:r>
              <a:rPr lang="en-US" altLang="ja-JP" dirty="0"/>
              <a:t>For UE not supporting mixed numerology scenarios, UE is not expected to </a:t>
            </a:r>
            <a:r>
              <a:rPr lang="en-US" altLang="ja-JP" dirty="0" smtClean="0"/>
              <a:t>receive </a:t>
            </a:r>
            <a:r>
              <a:rPr lang="en-US" altLang="ja-JP" dirty="0"/>
              <a:t>PDCCH/PDSCH on SSB symbols to be measured within SMTC window duration if </a:t>
            </a:r>
            <a:r>
              <a:rPr lang="en-US" altLang="ja-JP" i="1" dirty="0" err="1"/>
              <a:t>useServingCellTimingForSync</a:t>
            </a:r>
            <a:r>
              <a:rPr lang="en-US" altLang="ja-JP" dirty="0"/>
              <a:t> is enabled</a:t>
            </a:r>
          </a:p>
          <a:p>
            <a:pPr lvl="1"/>
            <a:r>
              <a:rPr lang="en-US" altLang="ja-JP" dirty="0"/>
              <a:t>For UE not supporting mixed numerology scenarios, UE is not expected to </a:t>
            </a:r>
            <a:r>
              <a:rPr lang="en-US" altLang="ja-JP" dirty="0" smtClean="0"/>
              <a:t>transmit PUCCH/PUSCH or receive </a:t>
            </a:r>
            <a:r>
              <a:rPr lang="en-US" altLang="ja-JP" dirty="0"/>
              <a:t>PDCCH/PDSCH on all symbols within SMTC window duration if </a:t>
            </a:r>
            <a:r>
              <a:rPr lang="en-US" altLang="ja-JP" i="1" dirty="0" err="1"/>
              <a:t>useServingCellTimingForSync</a:t>
            </a:r>
            <a:r>
              <a:rPr lang="en-US" altLang="ja-JP" dirty="0"/>
              <a:t> is not </a:t>
            </a:r>
            <a:r>
              <a:rPr lang="en-US" altLang="ja-JP" dirty="0" smtClean="0"/>
              <a:t>enabled</a:t>
            </a:r>
          </a:p>
          <a:p>
            <a:r>
              <a:rPr lang="en-US" altLang="ja-JP" dirty="0"/>
              <a:t>In FR2 intra-frequency SS-RSRP/SINR measurement:</a:t>
            </a:r>
          </a:p>
          <a:p>
            <a:pPr lvl="1"/>
            <a:r>
              <a:rPr lang="en-US" altLang="ja-JP" dirty="0" smtClean="0"/>
              <a:t>UE </a:t>
            </a:r>
            <a:r>
              <a:rPr lang="en-US" altLang="ja-JP" dirty="0"/>
              <a:t>is not expected to </a:t>
            </a:r>
            <a:r>
              <a:rPr lang="en-US" altLang="ja-JP" dirty="0" smtClean="0"/>
              <a:t>receive </a:t>
            </a:r>
            <a:r>
              <a:rPr lang="en-US" altLang="ja-JP" dirty="0"/>
              <a:t>PDCCH/PDSCH on SSB symbols to be measured within SMTC window duration </a:t>
            </a:r>
            <a:r>
              <a:rPr lang="en-US" altLang="ja-JP" dirty="0" smtClean="0"/>
              <a:t>(assuming that  </a:t>
            </a:r>
            <a:r>
              <a:rPr lang="en-US" altLang="ja-JP" i="1" dirty="0" err="1" smtClean="0"/>
              <a:t>useServingCellTimingForSync</a:t>
            </a:r>
            <a:r>
              <a:rPr lang="en-US" altLang="ja-JP" dirty="0" smtClean="0"/>
              <a:t> </a:t>
            </a:r>
            <a:r>
              <a:rPr lang="en-US" altLang="ja-JP" dirty="0"/>
              <a:t>is </a:t>
            </a:r>
            <a:r>
              <a:rPr lang="en-US" altLang="ja-JP" dirty="0" smtClean="0"/>
              <a:t>always enabled for FR2)</a:t>
            </a:r>
          </a:p>
          <a:p>
            <a:r>
              <a:rPr lang="en-US" altLang="ja-JP" dirty="0"/>
              <a:t>In FR2 intra-frequency SS-RSRQ measurement:</a:t>
            </a:r>
          </a:p>
          <a:p>
            <a:pPr lvl="1"/>
            <a:r>
              <a:rPr lang="en-US" altLang="ja-JP" dirty="0"/>
              <a:t>UE is not expected to transmit PUCCH/PUSCH or receive PDCCH/PDSCH on SSB symbols to be measured and RSSI measurement symbols within SMTC window </a:t>
            </a:r>
            <a:r>
              <a:rPr lang="en-US" altLang="ja-JP" dirty="0" smtClean="0"/>
              <a:t>duration </a:t>
            </a:r>
            <a:r>
              <a:rPr lang="en-US" altLang="ja-JP" dirty="0"/>
              <a:t>(assuming that  </a:t>
            </a:r>
            <a:r>
              <a:rPr lang="en-US" altLang="ja-JP" i="1" dirty="0" err="1"/>
              <a:t>useServingCellTimingForSync</a:t>
            </a:r>
            <a:r>
              <a:rPr lang="en-US" altLang="ja-JP" dirty="0"/>
              <a:t> is always enabled for FR2</a:t>
            </a:r>
            <a:r>
              <a:rPr lang="en-US" altLang="ja-JP" dirty="0" smtClean="0"/>
              <a:t>)</a:t>
            </a:r>
            <a:endParaRPr lang="en-US" altLang="ja-JP" dirty="0"/>
          </a:p>
        </p:txBody>
      </p:sp>
    </p:spTree>
    <p:extLst>
      <p:ext uri="{BB962C8B-B14F-4D97-AF65-F5344CB8AC3E}">
        <p14:creationId xmlns:p14="http://schemas.microsoft.com/office/powerpoint/2010/main" val="8998525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Proposal</a:t>
            </a:r>
            <a:endParaRPr kumimoji="1" lang="ja-JP" altLang="en-US" dirty="0"/>
          </a:p>
        </p:txBody>
      </p:sp>
      <p:sp>
        <p:nvSpPr>
          <p:cNvPr id="3" name="コンテンツ プレースホルダー 2"/>
          <p:cNvSpPr>
            <a:spLocks noGrp="1"/>
          </p:cNvSpPr>
          <p:nvPr>
            <p:ph idx="1"/>
          </p:nvPr>
        </p:nvSpPr>
        <p:spPr>
          <a:xfrm>
            <a:off x="457200" y="1484784"/>
            <a:ext cx="8229600" cy="5373216"/>
          </a:xfrm>
        </p:spPr>
        <p:txBody>
          <a:bodyPr>
            <a:normAutofit fontScale="77500" lnSpcReduction="20000"/>
          </a:bodyPr>
          <a:lstStyle/>
          <a:p>
            <a:pPr marL="0" indent="0">
              <a:buNone/>
            </a:pPr>
            <a:r>
              <a:rPr lang="en-US" altLang="ja-JP" dirty="0" smtClean="0"/>
              <a:t>For CA case:</a:t>
            </a:r>
          </a:p>
          <a:p>
            <a:r>
              <a:rPr lang="en-US" altLang="ja-JP" dirty="0" smtClean="0"/>
              <a:t>NR supports to configure enabling/disabling intra-frequency measurement on NR </a:t>
            </a:r>
            <a:r>
              <a:rPr lang="en-US" altLang="ja-JP" dirty="0" err="1" smtClean="0"/>
              <a:t>SCell</a:t>
            </a:r>
            <a:endParaRPr lang="en-US" altLang="ja-JP" dirty="0"/>
          </a:p>
          <a:p>
            <a:pPr lvl="1"/>
            <a:r>
              <a:rPr lang="en-US" altLang="ja-JP" dirty="0" smtClean="0"/>
              <a:t>At least if there is other serving cell with intra-frequency measurement for intra-band CA, disabling intra-frequency measurement on NR </a:t>
            </a:r>
            <a:r>
              <a:rPr lang="en-US" altLang="ja-JP" dirty="0" err="1" smtClean="0"/>
              <a:t>SCell</a:t>
            </a:r>
            <a:r>
              <a:rPr lang="en-US" altLang="ja-JP" dirty="0" smtClean="0"/>
              <a:t> should be possible</a:t>
            </a:r>
          </a:p>
          <a:p>
            <a:r>
              <a:rPr lang="en-US" altLang="ja-JP" dirty="0" smtClean="0"/>
              <a:t>For intra-band CA in FR2,</a:t>
            </a:r>
          </a:p>
          <a:p>
            <a:pPr lvl="1"/>
            <a:r>
              <a:rPr lang="en-US" altLang="ja-JP" dirty="0" smtClean="0"/>
              <a:t>in each serving cell, UE </a:t>
            </a:r>
            <a:r>
              <a:rPr lang="en-US" altLang="ja-JP" dirty="0"/>
              <a:t>is not expected to receive PDCCH/PDSCH on SSB symbols to be </a:t>
            </a:r>
            <a:r>
              <a:rPr lang="en-US" altLang="ja-JP" dirty="0" smtClean="0"/>
              <a:t>measured for any one of intra-frequency measurements within the same band</a:t>
            </a:r>
          </a:p>
          <a:p>
            <a:r>
              <a:rPr lang="en-US" altLang="ja-JP" dirty="0" smtClean="0"/>
              <a:t>For intra-band CA in FR1 without UE capability on simultaneous reception of SSB and data with mixed numerologies,</a:t>
            </a:r>
            <a:endParaRPr lang="en-US" altLang="ja-JP" dirty="0"/>
          </a:p>
          <a:p>
            <a:pPr lvl="1"/>
            <a:r>
              <a:rPr lang="en-US" altLang="ja-JP" dirty="0"/>
              <a:t>in each serving cell, UE is not expected to receive PDCCH/PDSCH on SSB symbols to be measured for any one of intra-frequency </a:t>
            </a:r>
            <a:r>
              <a:rPr lang="en-US" altLang="ja-JP" dirty="0" smtClean="0"/>
              <a:t>measurements within the same band if the SSB to be measured has different SCS from that for serving cell data</a:t>
            </a:r>
            <a:endParaRPr lang="en-US" altLang="ja-JP" dirty="0"/>
          </a:p>
        </p:txBody>
      </p:sp>
    </p:spTree>
    <p:extLst>
      <p:ext uri="{BB962C8B-B14F-4D97-AF65-F5344CB8AC3E}">
        <p14:creationId xmlns:p14="http://schemas.microsoft.com/office/powerpoint/2010/main" val="27429490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Background</a:t>
            </a:r>
            <a:endParaRPr kumimoji="1" lang="ja-JP" altLang="en-US" dirty="0"/>
          </a:p>
        </p:txBody>
      </p:sp>
      <p:sp>
        <p:nvSpPr>
          <p:cNvPr id="3" name="コンテンツ プレースホルダー 2"/>
          <p:cNvSpPr>
            <a:spLocks noGrp="1"/>
          </p:cNvSpPr>
          <p:nvPr>
            <p:ph idx="1"/>
          </p:nvPr>
        </p:nvSpPr>
        <p:spPr/>
        <p:txBody>
          <a:bodyPr>
            <a:normAutofit fontScale="70000" lnSpcReduction="20000"/>
          </a:bodyPr>
          <a:lstStyle/>
          <a:p>
            <a:pPr marL="0" indent="0">
              <a:buNone/>
            </a:pPr>
            <a:r>
              <a:rPr lang="en-US" altLang="ja-JP" b="1" u="sng" dirty="0" smtClean="0"/>
              <a:t>Agreements in RAN4#84bis regarding intra-frequency measurement in FR1 and FR2</a:t>
            </a:r>
          </a:p>
          <a:p>
            <a:r>
              <a:rPr lang="en-US" altLang="ja-JP" dirty="0" smtClean="0"/>
              <a:t>It </a:t>
            </a:r>
            <a:r>
              <a:rPr lang="en-US" altLang="ja-JP" dirty="0"/>
              <a:t>shall be assumed in release 15 that all UE are not expected to transmit PUCCH/PUSCH or receive PDCCH/PDSCH on FR2 serving cells during FR2 intra-frequency measurements, </a:t>
            </a:r>
            <a:r>
              <a:rPr lang="en-US" altLang="ja-JP" dirty="0" smtClean="0"/>
              <a:t>i.e., </a:t>
            </a:r>
            <a:r>
              <a:rPr lang="en-US" altLang="ja-JP" dirty="0"/>
              <a:t>no capability is needed</a:t>
            </a:r>
          </a:p>
          <a:p>
            <a:r>
              <a:rPr lang="en-US" altLang="ja-JP" dirty="0"/>
              <a:t>For UE not supporting mixed numerology scenarios in FR1 and FR2, UE is not expected to transmit PUCCH/PUSCH or receive PDCCH/PDSCH for intra-frequency measurement without </a:t>
            </a:r>
            <a:r>
              <a:rPr lang="en-US" altLang="ja-JP" dirty="0" smtClean="0"/>
              <a:t>RF-retuning</a:t>
            </a:r>
          </a:p>
          <a:p>
            <a:pPr marL="0" indent="0">
              <a:buNone/>
            </a:pPr>
            <a:endParaRPr lang="en-US" altLang="ja-JP" dirty="0" smtClean="0"/>
          </a:p>
          <a:p>
            <a:pPr marL="0" indent="0">
              <a:buNone/>
            </a:pPr>
            <a:r>
              <a:rPr lang="en-US" altLang="ja-JP" b="1" u="sng" dirty="0" smtClean="0"/>
              <a:t>Agreements in RAN4#85 regarding RX beam switching in FR1</a:t>
            </a:r>
          </a:p>
          <a:p>
            <a:r>
              <a:rPr lang="en-US" altLang="ja-JP" dirty="0" smtClean="0"/>
              <a:t>RX beamforming switch in FR1 should not introduce interruption</a:t>
            </a:r>
            <a:endParaRPr lang="en-US" altLang="ja-JP" dirty="0"/>
          </a:p>
        </p:txBody>
      </p:sp>
    </p:spTree>
    <p:extLst>
      <p:ext uri="{BB962C8B-B14F-4D97-AF65-F5344CB8AC3E}">
        <p14:creationId xmlns:p14="http://schemas.microsoft.com/office/powerpoint/2010/main" val="28342049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altLang="ja-JP" dirty="0" smtClean="0"/>
              <a:t>Background</a:t>
            </a:r>
            <a:endParaRPr kumimoji="1" lang="ja-JP" altLang="en-US" dirty="0"/>
          </a:p>
        </p:txBody>
      </p:sp>
      <p:sp>
        <p:nvSpPr>
          <p:cNvPr id="3" name="コンテンツ プレースホルダー 2"/>
          <p:cNvSpPr>
            <a:spLocks noGrp="1"/>
          </p:cNvSpPr>
          <p:nvPr>
            <p:ph idx="1"/>
          </p:nvPr>
        </p:nvSpPr>
        <p:spPr/>
        <p:txBody>
          <a:bodyPr>
            <a:noAutofit/>
          </a:bodyPr>
          <a:lstStyle/>
          <a:p>
            <a:pPr marL="0" indent="0">
              <a:buNone/>
            </a:pPr>
            <a:r>
              <a:rPr lang="en-US" altLang="ja-JP" sz="1800" b="1" u="sng" dirty="0" smtClean="0"/>
              <a:t>Discussion at RAN4#85 (R4-1714288)</a:t>
            </a:r>
            <a:endParaRPr lang="en-US" altLang="ja-JP" sz="1800" dirty="0" smtClean="0"/>
          </a:p>
          <a:p>
            <a:r>
              <a:rPr lang="en-US" altLang="ja-JP" sz="1800" dirty="0" smtClean="0"/>
              <a:t>Following proposals were discussed </a:t>
            </a:r>
          </a:p>
          <a:p>
            <a:pPr lvl="1"/>
            <a:r>
              <a:rPr lang="en-US" altLang="ja-JP" sz="1800" dirty="0"/>
              <a:t>In FR1 intra-frequency SS-RSRP/RSRQ/SINR measurement:</a:t>
            </a:r>
          </a:p>
          <a:p>
            <a:pPr lvl="2"/>
            <a:r>
              <a:rPr lang="en-US" altLang="ja-JP" sz="1800" dirty="0"/>
              <a:t>For UE not supporting mixed numerology scenarios, UE is not expected to transmit PUCCH/PUSCH or receive PDCCH/PDSCH on SSB symbols to be measured within SMTC window duration if </a:t>
            </a:r>
            <a:r>
              <a:rPr lang="en-US" altLang="ja-JP" sz="1800" dirty="0" err="1"/>
              <a:t>useServingCellTimingForSync</a:t>
            </a:r>
            <a:r>
              <a:rPr lang="en-US" altLang="ja-JP" sz="1800" dirty="0"/>
              <a:t> is enabled</a:t>
            </a:r>
          </a:p>
          <a:p>
            <a:pPr lvl="2"/>
            <a:r>
              <a:rPr lang="en-US" altLang="ja-JP" sz="1800" dirty="0"/>
              <a:t>For UE not supporting mixed numerology scenarios, UE is not expected to transmit PUCCH/PUSCH or receive PDCCH/PDSCH on all symbols within SMTC window duration if </a:t>
            </a:r>
            <a:r>
              <a:rPr lang="en-US" altLang="ja-JP" sz="1800" dirty="0" err="1"/>
              <a:t>useServingCellTimingForSync</a:t>
            </a:r>
            <a:r>
              <a:rPr lang="en-US" altLang="ja-JP" sz="1800" dirty="0"/>
              <a:t> is not </a:t>
            </a:r>
            <a:r>
              <a:rPr lang="en-US" altLang="ja-JP" sz="1800" dirty="0" smtClean="0"/>
              <a:t>enabled</a:t>
            </a:r>
            <a:endParaRPr lang="en-US" altLang="ja-JP" sz="1800" dirty="0"/>
          </a:p>
        </p:txBody>
      </p:sp>
      <p:sp>
        <p:nvSpPr>
          <p:cNvPr id="4" name="正方形/長方形 3"/>
          <p:cNvSpPr/>
          <p:nvPr/>
        </p:nvSpPr>
        <p:spPr>
          <a:xfrm>
            <a:off x="7926473" y="5445224"/>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p:cNvSpPr/>
          <p:nvPr/>
        </p:nvSpPr>
        <p:spPr>
          <a:xfrm>
            <a:off x="7236873" y="5445224"/>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p:cNvSpPr/>
          <p:nvPr/>
        </p:nvSpPr>
        <p:spPr>
          <a:xfrm>
            <a:off x="6549770" y="5456272"/>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p:cNvSpPr/>
          <p:nvPr/>
        </p:nvSpPr>
        <p:spPr>
          <a:xfrm>
            <a:off x="5871590" y="5448768"/>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8" name="表 7"/>
          <p:cNvGraphicFramePr>
            <a:graphicFrameLocks noGrp="1"/>
          </p:cNvGraphicFramePr>
          <p:nvPr>
            <p:extLst>
              <p:ext uri="{D42A27DB-BD31-4B8C-83A1-F6EECF244321}">
                <p14:modId xmlns:p14="http://schemas.microsoft.com/office/powerpoint/2010/main" val="3186694635"/>
              </p:ext>
            </p:extLst>
          </p:nvPr>
        </p:nvGraphicFramePr>
        <p:xfrm>
          <a:off x="683568" y="5805264"/>
          <a:ext cx="4104000" cy="213360"/>
        </p:xfrm>
        <a:graphic>
          <a:graphicData uri="http://schemas.openxmlformats.org/drawingml/2006/table">
            <a:tbl>
              <a:tblPr firstRow="1" bandRow="1">
                <a:tableStyleId>{5940675A-B579-460E-94D1-54222C63F5DA}</a:tableStyleId>
              </a:tblPr>
              <a:tblGrid>
                <a:gridCol w="684000"/>
                <a:gridCol w="684000"/>
                <a:gridCol w="684000"/>
                <a:gridCol w="684000"/>
                <a:gridCol w="684000"/>
                <a:gridCol w="684000"/>
              </a:tblGrid>
              <a:tr h="0">
                <a:tc>
                  <a:txBody>
                    <a:bodyPr/>
                    <a:lstStyle/>
                    <a:p>
                      <a:endParaRPr kumimoji="1" lang="ja-JP" altLang="en-US" sz="800" dirty="0"/>
                    </a:p>
                  </a:txBody>
                  <a:tcPr/>
                </a:tc>
                <a:tc>
                  <a:txBody>
                    <a:bodyPr/>
                    <a:lstStyle/>
                    <a:p>
                      <a:endParaRPr kumimoji="1" lang="ja-JP" altLang="en-US" sz="800" dirty="0"/>
                    </a:p>
                  </a:txBody>
                  <a:tcPr/>
                </a:tc>
                <a:tc>
                  <a:txBody>
                    <a:bodyPr/>
                    <a:lstStyle/>
                    <a:p>
                      <a:endParaRPr kumimoji="1" lang="ja-JP" altLang="en-US" sz="800"/>
                    </a:p>
                  </a:txBody>
                  <a:tcPr/>
                </a:tc>
                <a:tc>
                  <a:txBody>
                    <a:bodyPr/>
                    <a:lstStyle/>
                    <a:p>
                      <a:endParaRPr kumimoji="1" lang="ja-JP" altLang="en-US" sz="800" dirty="0"/>
                    </a:p>
                  </a:txBody>
                  <a:tcPr/>
                </a:tc>
                <a:tc>
                  <a:txBody>
                    <a:bodyPr/>
                    <a:lstStyle/>
                    <a:p>
                      <a:endParaRPr kumimoji="1" lang="ja-JP" altLang="en-US" sz="800"/>
                    </a:p>
                  </a:txBody>
                  <a:tcPr/>
                </a:tc>
                <a:tc>
                  <a:txBody>
                    <a:bodyPr/>
                    <a:lstStyle/>
                    <a:p>
                      <a:endParaRPr kumimoji="1" lang="ja-JP" altLang="en-US" sz="800" dirty="0"/>
                    </a:p>
                  </a:txBody>
                  <a:tcPr/>
                </a:tc>
              </a:tr>
            </a:tbl>
          </a:graphicData>
        </a:graphic>
      </p:graphicFrame>
      <p:graphicFrame>
        <p:nvGraphicFramePr>
          <p:cNvPr id="9" name="表 8"/>
          <p:cNvGraphicFramePr>
            <a:graphicFrameLocks noGrp="1"/>
          </p:cNvGraphicFramePr>
          <p:nvPr>
            <p:extLst>
              <p:ext uri="{D42A27DB-BD31-4B8C-83A1-F6EECF244321}">
                <p14:modId xmlns:p14="http://schemas.microsoft.com/office/powerpoint/2010/main" val="1324271729"/>
              </p:ext>
            </p:extLst>
          </p:nvPr>
        </p:nvGraphicFramePr>
        <p:xfrm>
          <a:off x="1151620" y="5452012"/>
          <a:ext cx="3420380" cy="213360"/>
        </p:xfrm>
        <a:graphic>
          <a:graphicData uri="http://schemas.openxmlformats.org/drawingml/2006/table">
            <a:tbl>
              <a:tblPr firstRow="1" bandRow="1">
                <a:tableStyleId>{5940675A-B579-460E-94D1-54222C63F5DA}</a:tableStyleId>
              </a:tblPr>
              <a:tblGrid>
                <a:gridCol w="684076"/>
                <a:gridCol w="684076"/>
                <a:gridCol w="684076"/>
                <a:gridCol w="684076"/>
                <a:gridCol w="684076"/>
              </a:tblGrid>
              <a:tr h="0">
                <a:tc>
                  <a:txBody>
                    <a:bodyPr/>
                    <a:lstStyle/>
                    <a:p>
                      <a:endParaRPr kumimoji="1" lang="ja-JP" altLang="en-US" sz="800" dirty="0"/>
                    </a:p>
                  </a:txBody>
                  <a:tcPr>
                    <a:solidFill>
                      <a:schemeClr val="bg1">
                        <a:lumMod val="85000"/>
                      </a:schemeClr>
                    </a:solidFill>
                  </a:tcPr>
                </a:tc>
                <a:tc>
                  <a:txBody>
                    <a:bodyPr/>
                    <a:lstStyle/>
                    <a:p>
                      <a:endParaRPr kumimoji="1" lang="ja-JP" altLang="en-US" sz="800" dirty="0"/>
                    </a:p>
                  </a:txBody>
                  <a:tcPr>
                    <a:solidFill>
                      <a:schemeClr val="bg1">
                        <a:lumMod val="85000"/>
                      </a:schemeClr>
                    </a:solidFill>
                  </a:tcPr>
                </a:tc>
                <a:tc>
                  <a:txBody>
                    <a:bodyPr/>
                    <a:lstStyle/>
                    <a:p>
                      <a:endParaRPr kumimoji="1" lang="ja-JP" altLang="en-US" sz="800"/>
                    </a:p>
                  </a:txBody>
                  <a:tcPr>
                    <a:solidFill>
                      <a:schemeClr val="bg1">
                        <a:lumMod val="85000"/>
                      </a:schemeClr>
                    </a:solidFill>
                  </a:tcPr>
                </a:tc>
                <a:tc>
                  <a:txBody>
                    <a:bodyPr/>
                    <a:lstStyle/>
                    <a:p>
                      <a:endParaRPr kumimoji="1" lang="ja-JP" altLang="en-US" sz="800"/>
                    </a:p>
                  </a:txBody>
                  <a:tcPr>
                    <a:solidFill>
                      <a:schemeClr val="bg1">
                        <a:lumMod val="85000"/>
                      </a:schemeClr>
                    </a:solidFill>
                  </a:tcPr>
                </a:tc>
                <a:tc>
                  <a:txBody>
                    <a:bodyPr/>
                    <a:lstStyle/>
                    <a:p>
                      <a:endParaRPr kumimoji="1" lang="ja-JP" altLang="en-US" sz="800" dirty="0"/>
                    </a:p>
                  </a:txBody>
                  <a:tcPr>
                    <a:solidFill>
                      <a:schemeClr val="bg1">
                        <a:lumMod val="85000"/>
                      </a:schemeClr>
                    </a:solidFill>
                  </a:tcPr>
                </a:tc>
              </a:tr>
            </a:tbl>
          </a:graphicData>
        </a:graphic>
      </p:graphicFrame>
      <p:sp>
        <p:nvSpPr>
          <p:cNvPr id="10" name="正方形/長方形 9"/>
          <p:cNvSpPr/>
          <p:nvPr/>
        </p:nvSpPr>
        <p:spPr>
          <a:xfrm>
            <a:off x="1272685" y="5506911"/>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p:cNvSpPr/>
          <p:nvPr/>
        </p:nvSpPr>
        <p:spPr>
          <a:xfrm>
            <a:off x="1563049" y="5506911"/>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p:cNvSpPr/>
          <p:nvPr/>
        </p:nvSpPr>
        <p:spPr>
          <a:xfrm>
            <a:off x="1151620" y="5445224"/>
            <a:ext cx="3420380" cy="10801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p:cNvSpPr txBox="1"/>
          <p:nvPr/>
        </p:nvSpPr>
        <p:spPr>
          <a:xfrm>
            <a:off x="1947164" y="6515392"/>
            <a:ext cx="1606978" cy="307777"/>
          </a:xfrm>
          <a:prstGeom prst="rect">
            <a:avLst/>
          </a:prstGeom>
          <a:noFill/>
        </p:spPr>
        <p:txBody>
          <a:bodyPr wrap="none" rtlCol="0">
            <a:spAutoFit/>
          </a:bodyPr>
          <a:lstStyle/>
          <a:p>
            <a:r>
              <a:rPr kumimoji="1" lang="en-US" altLang="ja-JP" sz="1400" dirty="0" smtClean="0">
                <a:solidFill>
                  <a:srgbClr val="FF0000"/>
                </a:solidFill>
              </a:rPr>
              <a:t>5 </a:t>
            </a:r>
            <a:r>
              <a:rPr kumimoji="1" lang="en-US" altLang="ja-JP" sz="1400" dirty="0" err="1" smtClean="0">
                <a:solidFill>
                  <a:srgbClr val="FF0000"/>
                </a:solidFill>
              </a:rPr>
              <a:t>ms</a:t>
            </a:r>
            <a:r>
              <a:rPr kumimoji="1" lang="en-US" altLang="ja-JP" sz="1400" dirty="0" smtClean="0">
                <a:solidFill>
                  <a:srgbClr val="FF0000"/>
                </a:solidFill>
              </a:rPr>
              <a:t> SMTC window</a:t>
            </a:r>
            <a:endParaRPr kumimoji="1" lang="ja-JP" altLang="en-US" sz="1400" dirty="0">
              <a:solidFill>
                <a:srgbClr val="FF0000"/>
              </a:solidFill>
            </a:endParaRPr>
          </a:p>
        </p:txBody>
      </p:sp>
      <p:sp>
        <p:nvSpPr>
          <p:cNvPr id="14" name="正方形/長方形 13"/>
          <p:cNvSpPr/>
          <p:nvPr/>
        </p:nvSpPr>
        <p:spPr>
          <a:xfrm>
            <a:off x="1947164" y="5506184"/>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p:cNvSpPr/>
          <p:nvPr/>
        </p:nvSpPr>
        <p:spPr>
          <a:xfrm>
            <a:off x="2237528" y="5506184"/>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p:cNvSpPr/>
          <p:nvPr/>
        </p:nvSpPr>
        <p:spPr>
          <a:xfrm>
            <a:off x="2636764" y="5506115"/>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p:cNvSpPr/>
          <p:nvPr/>
        </p:nvSpPr>
        <p:spPr>
          <a:xfrm>
            <a:off x="2927128" y="5506115"/>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p:cNvSpPr/>
          <p:nvPr/>
        </p:nvSpPr>
        <p:spPr>
          <a:xfrm>
            <a:off x="3322936" y="5509612"/>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p:cNvSpPr/>
          <p:nvPr/>
        </p:nvSpPr>
        <p:spPr>
          <a:xfrm>
            <a:off x="3613300" y="5509612"/>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p:cNvSpPr/>
          <p:nvPr/>
        </p:nvSpPr>
        <p:spPr>
          <a:xfrm>
            <a:off x="1488709" y="5860163"/>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p:cNvSpPr/>
          <p:nvPr/>
        </p:nvSpPr>
        <p:spPr>
          <a:xfrm>
            <a:off x="1779073" y="5860163"/>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p:cNvSpPr/>
          <p:nvPr/>
        </p:nvSpPr>
        <p:spPr>
          <a:xfrm>
            <a:off x="2163188" y="5859436"/>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p:cNvSpPr/>
          <p:nvPr/>
        </p:nvSpPr>
        <p:spPr>
          <a:xfrm>
            <a:off x="2453552" y="5859436"/>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p:cNvSpPr/>
          <p:nvPr/>
        </p:nvSpPr>
        <p:spPr>
          <a:xfrm>
            <a:off x="2852788" y="5859367"/>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p:cNvSpPr/>
          <p:nvPr/>
        </p:nvSpPr>
        <p:spPr>
          <a:xfrm>
            <a:off x="3143152" y="5859367"/>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p:cNvSpPr/>
          <p:nvPr/>
        </p:nvSpPr>
        <p:spPr>
          <a:xfrm>
            <a:off x="3538960" y="5862864"/>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p:cNvSpPr/>
          <p:nvPr/>
        </p:nvSpPr>
        <p:spPr>
          <a:xfrm>
            <a:off x="3829324" y="5862864"/>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p:cNvSpPr/>
          <p:nvPr/>
        </p:nvSpPr>
        <p:spPr>
          <a:xfrm>
            <a:off x="1028368" y="6150859"/>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p:cNvSpPr/>
          <p:nvPr/>
        </p:nvSpPr>
        <p:spPr>
          <a:xfrm>
            <a:off x="1318732" y="6150859"/>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30" name="表 29"/>
          <p:cNvGraphicFramePr>
            <a:graphicFrameLocks noGrp="1"/>
          </p:cNvGraphicFramePr>
          <p:nvPr>
            <p:extLst>
              <p:ext uri="{D42A27DB-BD31-4B8C-83A1-F6EECF244321}">
                <p14:modId xmlns:p14="http://schemas.microsoft.com/office/powerpoint/2010/main" val="193136830"/>
              </p:ext>
            </p:extLst>
          </p:nvPr>
        </p:nvGraphicFramePr>
        <p:xfrm>
          <a:off x="900048" y="6095960"/>
          <a:ext cx="4104000" cy="213360"/>
        </p:xfrm>
        <a:graphic>
          <a:graphicData uri="http://schemas.openxmlformats.org/drawingml/2006/table">
            <a:tbl>
              <a:tblPr firstRow="1" bandRow="1">
                <a:tableStyleId>{5940675A-B579-460E-94D1-54222C63F5DA}</a:tableStyleId>
              </a:tblPr>
              <a:tblGrid>
                <a:gridCol w="684000"/>
                <a:gridCol w="684000"/>
                <a:gridCol w="684000"/>
                <a:gridCol w="684000"/>
                <a:gridCol w="684000"/>
                <a:gridCol w="684000"/>
              </a:tblGrid>
              <a:tr h="0">
                <a:tc>
                  <a:txBody>
                    <a:bodyPr/>
                    <a:lstStyle/>
                    <a:p>
                      <a:endParaRPr kumimoji="1" lang="ja-JP" altLang="en-US" sz="800" dirty="0"/>
                    </a:p>
                  </a:txBody>
                  <a:tcPr/>
                </a:tc>
                <a:tc>
                  <a:txBody>
                    <a:bodyPr/>
                    <a:lstStyle/>
                    <a:p>
                      <a:endParaRPr kumimoji="1" lang="ja-JP" altLang="en-US" sz="800" dirty="0"/>
                    </a:p>
                  </a:txBody>
                  <a:tcPr/>
                </a:tc>
                <a:tc>
                  <a:txBody>
                    <a:bodyPr/>
                    <a:lstStyle/>
                    <a:p>
                      <a:endParaRPr kumimoji="1" lang="ja-JP" altLang="en-US" sz="800"/>
                    </a:p>
                  </a:txBody>
                  <a:tcPr/>
                </a:tc>
                <a:tc>
                  <a:txBody>
                    <a:bodyPr/>
                    <a:lstStyle/>
                    <a:p>
                      <a:endParaRPr kumimoji="1" lang="ja-JP" altLang="en-US" sz="800"/>
                    </a:p>
                  </a:txBody>
                  <a:tcPr/>
                </a:tc>
                <a:tc>
                  <a:txBody>
                    <a:bodyPr/>
                    <a:lstStyle/>
                    <a:p>
                      <a:endParaRPr kumimoji="1" lang="ja-JP" altLang="en-US" sz="800"/>
                    </a:p>
                  </a:txBody>
                  <a:tcPr/>
                </a:tc>
                <a:tc>
                  <a:txBody>
                    <a:bodyPr/>
                    <a:lstStyle/>
                    <a:p>
                      <a:endParaRPr kumimoji="1" lang="ja-JP" altLang="en-US" sz="800" dirty="0"/>
                    </a:p>
                  </a:txBody>
                  <a:tcPr/>
                </a:tc>
              </a:tr>
            </a:tbl>
          </a:graphicData>
        </a:graphic>
      </p:graphicFrame>
      <p:sp>
        <p:nvSpPr>
          <p:cNvPr id="31" name="正方形/長方形 30"/>
          <p:cNvSpPr/>
          <p:nvPr/>
        </p:nvSpPr>
        <p:spPr>
          <a:xfrm>
            <a:off x="1702847" y="6150132"/>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p:cNvSpPr/>
          <p:nvPr/>
        </p:nvSpPr>
        <p:spPr>
          <a:xfrm>
            <a:off x="1993211" y="6150132"/>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p:cNvSpPr/>
          <p:nvPr/>
        </p:nvSpPr>
        <p:spPr>
          <a:xfrm>
            <a:off x="3069268" y="6150063"/>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p:cNvSpPr/>
          <p:nvPr/>
        </p:nvSpPr>
        <p:spPr>
          <a:xfrm>
            <a:off x="3359632" y="6150063"/>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p:cNvSpPr/>
          <p:nvPr/>
        </p:nvSpPr>
        <p:spPr>
          <a:xfrm>
            <a:off x="3755440" y="6153560"/>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p:cNvSpPr/>
          <p:nvPr/>
        </p:nvSpPr>
        <p:spPr>
          <a:xfrm>
            <a:off x="4045804" y="6153560"/>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p:cNvSpPr/>
          <p:nvPr/>
        </p:nvSpPr>
        <p:spPr>
          <a:xfrm>
            <a:off x="4429344" y="6154187"/>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p:cNvSpPr/>
          <p:nvPr/>
        </p:nvSpPr>
        <p:spPr>
          <a:xfrm>
            <a:off x="4719708" y="6154187"/>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9" name="直線コネクタ 38"/>
          <p:cNvCxnSpPr/>
          <p:nvPr/>
        </p:nvCxnSpPr>
        <p:spPr>
          <a:xfrm>
            <a:off x="2861810" y="6350848"/>
            <a:ext cx="0" cy="144016"/>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40" name="左中かっこ 39"/>
          <p:cNvSpPr/>
          <p:nvPr/>
        </p:nvSpPr>
        <p:spPr>
          <a:xfrm>
            <a:off x="827584" y="5733256"/>
            <a:ext cx="144016" cy="78213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41" name="テキスト ボックス 40"/>
          <p:cNvSpPr txBox="1"/>
          <p:nvPr/>
        </p:nvSpPr>
        <p:spPr>
          <a:xfrm>
            <a:off x="139740" y="5404905"/>
            <a:ext cx="1011880" cy="307777"/>
          </a:xfrm>
          <a:prstGeom prst="rect">
            <a:avLst/>
          </a:prstGeom>
          <a:noFill/>
        </p:spPr>
        <p:txBody>
          <a:bodyPr wrap="none" rtlCol="0">
            <a:spAutoFit/>
          </a:bodyPr>
          <a:lstStyle/>
          <a:p>
            <a:r>
              <a:rPr kumimoji="1" lang="en-US" altLang="ja-JP" sz="1400" dirty="0" smtClean="0"/>
              <a:t>Serving cell</a:t>
            </a:r>
            <a:endParaRPr kumimoji="1" lang="ja-JP" altLang="en-US" sz="1400" dirty="0"/>
          </a:p>
        </p:txBody>
      </p:sp>
      <p:sp>
        <p:nvSpPr>
          <p:cNvPr id="42" name="テキスト ボックス 41"/>
          <p:cNvSpPr txBox="1"/>
          <p:nvPr/>
        </p:nvSpPr>
        <p:spPr>
          <a:xfrm>
            <a:off x="35496" y="5949280"/>
            <a:ext cx="924632" cy="523220"/>
          </a:xfrm>
          <a:prstGeom prst="rect">
            <a:avLst/>
          </a:prstGeom>
          <a:noFill/>
        </p:spPr>
        <p:txBody>
          <a:bodyPr wrap="square" rtlCol="0">
            <a:spAutoFit/>
          </a:bodyPr>
          <a:lstStyle/>
          <a:p>
            <a:r>
              <a:rPr kumimoji="1" lang="en-US" altLang="ja-JP" sz="1400" dirty="0" smtClean="0"/>
              <a:t>Neighbor cells</a:t>
            </a:r>
            <a:endParaRPr kumimoji="1" lang="ja-JP" altLang="en-US" sz="1400" dirty="0"/>
          </a:p>
        </p:txBody>
      </p:sp>
      <p:graphicFrame>
        <p:nvGraphicFramePr>
          <p:cNvPr id="43" name="表 42"/>
          <p:cNvGraphicFramePr>
            <a:graphicFrameLocks noGrp="1"/>
          </p:cNvGraphicFramePr>
          <p:nvPr>
            <p:extLst>
              <p:ext uri="{D42A27DB-BD31-4B8C-83A1-F6EECF244321}">
                <p14:modId xmlns:p14="http://schemas.microsoft.com/office/powerpoint/2010/main" val="92952131"/>
              </p:ext>
            </p:extLst>
          </p:nvPr>
        </p:nvGraphicFramePr>
        <p:xfrm>
          <a:off x="5472100" y="5452012"/>
          <a:ext cx="3420380" cy="213360"/>
        </p:xfrm>
        <a:graphic>
          <a:graphicData uri="http://schemas.openxmlformats.org/drawingml/2006/table">
            <a:tbl>
              <a:tblPr firstRow="1" bandRow="1">
                <a:tableStyleId>{5940675A-B579-460E-94D1-54222C63F5DA}</a:tableStyleId>
              </a:tblPr>
              <a:tblGrid>
                <a:gridCol w="684076"/>
                <a:gridCol w="684076"/>
                <a:gridCol w="684076"/>
                <a:gridCol w="684076"/>
                <a:gridCol w="684076"/>
              </a:tblGrid>
              <a:tr h="0">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a:p>
                  </a:txBody>
                  <a:tcPr>
                    <a:noFill/>
                  </a:tcPr>
                </a:tc>
                <a:tc>
                  <a:txBody>
                    <a:bodyPr/>
                    <a:lstStyle/>
                    <a:p>
                      <a:endParaRPr kumimoji="1" lang="ja-JP" altLang="en-US" sz="800"/>
                    </a:p>
                  </a:txBody>
                  <a:tcPr>
                    <a:noFill/>
                  </a:tcPr>
                </a:tc>
                <a:tc>
                  <a:txBody>
                    <a:bodyPr/>
                    <a:lstStyle/>
                    <a:p>
                      <a:endParaRPr kumimoji="1" lang="ja-JP" altLang="en-US" sz="800" dirty="0"/>
                    </a:p>
                  </a:txBody>
                  <a:tcPr>
                    <a:noFill/>
                  </a:tcPr>
                </a:tc>
              </a:tr>
            </a:tbl>
          </a:graphicData>
        </a:graphic>
      </p:graphicFrame>
      <p:sp>
        <p:nvSpPr>
          <p:cNvPr id="44" name="正方形/長方形 43"/>
          <p:cNvSpPr/>
          <p:nvPr/>
        </p:nvSpPr>
        <p:spPr>
          <a:xfrm>
            <a:off x="5593165" y="5506911"/>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正方形/長方形 44"/>
          <p:cNvSpPr/>
          <p:nvPr/>
        </p:nvSpPr>
        <p:spPr>
          <a:xfrm>
            <a:off x="5883529" y="5506911"/>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p:cNvSpPr/>
          <p:nvPr/>
        </p:nvSpPr>
        <p:spPr>
          <a:xfrm>
            <a:off x="5470585" y="5445224"/>
            <a:ext cx="2744859" cy="10801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正方形/長方形 46"/>
          <p:cNvSpPr/>
          <p:nvPr/>
        </p:nvSpPr>
        <p:spPr>
          <a:xfrm>
            <a:off x="6267644" y="5506184"/>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正方形/長方形 47"/>
          <p:cNvSpPr/>
          <p:nvPr/>
        </p:nvSpPr>
        <p:spPr>
          <a:xfrm>
            <a:off x="6558008" y="5506184"/>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正方形/長方形 48"/>
          <p:cNvSpPr/>
          <p:nvPr/>
        </p:nvSpPr>
        <p:spPr>
          <a:xfrm>
            <a:off x="6957244" y="5506115"/>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正方形/長方形 49"/>
          <p:cNvSpPr/>
          <p:nvPr/>
        </p:nvSpPr>
        <p:spPr>
          <a:xfrm>
            <a:off x="7247608" y="5506115"/>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正方形/長方形 50"/>
          <p:cNvSpPr/>
          <p:nvPr/>
        </p:nvSpPr>
        <p:spPr>
          <a:xfrm>
            <a:off x="7643416" y="5509612"/>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正方形/長方形 51"/>
          <p:cNvSpPr/>
          <p:nvPr/>
        </p:nvSpPr>
        <p:spPr>
          <a:xfrm>
            <a:off x="7933780" y="5509612"/>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53" name="表 52"/>
          <p:cNvGraphicFramePr>
            <a:graphicFrameLocks noGrp="1"/>
          </p:cNvGraphicFramePr>
          <p:nvPr>
            <p:extLst>
              <p:ext uri="{D42A27DB-BD31-4B8C-83A1-F6EECF244321}">
                <p14:modId xmlns:p14="http://schemas.microsoft.com/office/powerpoint/2010/main" val="2149235130"/>
              </p:ext>
            </p:extLst>
          </p:nvPr>
        </p:nvGraphicFramePr>
        <p:xfrm>
          <a:off x="5472100" y="5807928"/>
          <a:ext cx="3420380" cy="213360"/>
        </p:xfrm>
        <a:graphic>
          <a:graphicData uri="http://schemas.openxmlformats.org/drawingml/2006/table">
            <a:tbl>
              <a:tblPr firstRow="1" bandRow="1">
                <a:tableStyleId>{5940675A-B579-460E-94D1-54222C63F5DA}</a:tableStyleId>
              </a:tblPr>
              <a:tblGrid>
                <a:gridCol w="684076"/>
                <a:gridCol w="684076"/>
                <a:gridCol w="684076"/>
                <a:gridCol w="684076"/>
                <a:gridCol w="684076"/>
              </a:tblGrid>
              <a:tr h="0">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r>
            </a:tbl>
          </a:graphicData>
        </a:graphic>
      </p:graphicFrame>
      <p:sp>
        <p:nvSpPr>
          <p:cNvPr id="54" name="正方形/長方形 53"/>
          <p:cNvSpPr/>
          <p:nvPr/>
        </p:nvSpPr>
        <p:spPr>
          <a:xfrm>
            <a:off x="5593165" y="5862827"/>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正方形/長方形 54"/>
          <p:cNvSpPr/>
          <p:nvPr/>
        </p:nvSpPr>
        <p:spPr>
          <a:xfrm>
            <a:off x="5883529" y="5862827"/>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正方形/長方形 55"/>
          <p:cNvSpPr/>
          <p:nvPr/>
        </p:nvSpPr>
        <p:spPr>
          <a:xfrm>
            <a:off x="6267644" y="5862100"/>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正方形/長方形 56"/>
          <p:cNvSpPr/>
          <p:nvPr/>
        </p:nvSpPr>
        <p:spPr>
          <a:xfrm>
            <a:off x="6558008" y="5862100"/>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8" name="正方形/長方形 57"/>
          <p:cNvSpPr/>
          <p:nvPr/>
        </p:nvSpPr>
        <p:spPr>
          <a:xfrm>
            <a:off x="6957244" y="5862031"/>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正方形/長方形 58"/>
          <p:cNvSpPr/>
          <p:nvPr/>
        </p:nvSpPr>
        <p:spPr>
          <a:xfrm>
            <a:off x="7247608" y="5862031"/>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正方形/長方形 59"/>
          <p:cNvSpPr/>
          <p:nvPr/>
        </p:nvSpPr>
        <p:spPr>
          <a:xfrm>
            <a:off x="7643416" y="5865528"/>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正方形/長方形 60"/>
          <p:cNvSpPr/>
          <p:nvPr/>
        </p:nvSpPr>
        <p:spPr>
          <a:xfrm>
            <a:off x="7933780" y="5865528"/>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62" name="表 61"/>
          <p:cNvGraphicFramePr>
            <a:graphicFrameLocks noGrp="1"/>
          </p:cNvGraphicFramePr>
          <p:nvPr>
            <p:extLst>
              <p:ext uri="{D42A27DB-BD31-4B8C-83A1-F6EECF244321}">
                <p14:modId xmlns:p14="http://schemas.microsoft.com/office/powerpoint/2010/main" val="1742211864"/>
              </p:ext>
            </p:extLst>
          </p:nvPr>
        </p:nvGraphicFramePr>
        <p:xfrm>
          <a:off x="5474196" y="6095960"/>
          <a:ext cx="3420380" cy="213360"/>
        </p:xfrm>
        <a:graphic>
          <a:graphicData uri="http://schemas.openxmlformats.org/drawingml/2006/table">
            <a:tbl>
              <a:tblPr firstRow="1" bandRow="1">
                <a:tableStyleId>{5940675A-B579-460E-94D1-54222C63F5DA}</a:tableStyleId>
              </a:tblPr>
              <a:tblGrid>
                <a:gridCol w="684076"/>
                <a:gridCol w="684076"/>
                <a:gridCol w="684076"/>
                <a:gridCol w="684076"/>
                <a:gridCol w="684076"/>
              </a:tblGrid>
              <a:tr h="0">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a:p>
                  </a:txBody>
                  <a:tcPr>
                    <a:noFill/>
                  </a:tcPr>
                </a:tc>
                <a:tc>
                  <a:txBody>
                    <a:bodyPr/>
                    <a:lstStyle/>
                    <a:p>
                      <a:endParaRPr kumimoji="1" lang="ja-JP" altLang="en-US" sz="800"/>
                    </a:p>
                  </a:txBody>
                  <a:tcPr>
                    <a:noFill/>
                  </a:tcPr>
                </a:tc>
                <a:tc>
                  <a:txBody>
                    <a:bodyPr/>
                    <a:lstStyle/>
                    <a:p>
                      <a:endParaRPr kumimoji="1" lang="ja-JP" altLang="en-US" sz="800" dirty="0"/>
                    </a:p>
                  </a:txBody>
                  <a:tcPr>
                    <a:noFill/>
                  </a:tcPr>
                </a:tc>
              </a:tr>
            </a:tbl>
          </a:graphicData>
        </a:graphic>
      </p:graphicFrame>
      <p:sp>
        <p:nvSpPr>
          <p:cNvPr id="63" name="正方形/長方形 62"/>
          <p:cNvSpPr/>
          <p:nvPr/>
        </p:nvSpPr>
        <p:spPr>
          <a:xfrm>
            <a:off x="5595261" y="6150859"/>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4" name="正方形/長方形 63"/>
          <p:cNvSpPr/>
          <p:nvPr/>
        </p:nvSpPr>
        <p:spPr>
          <a:xfrm>
            <a:off x="5885625" y="6150859"/>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正方形/長方形 64"/>
          <p:cNvSpPr/>
          <p:nvPr/>
        </p:nvSpPr>
        <p:spPr>
          <a:xfrm>
            <a:off x="6269740" y="6150132"/>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6" name="正方形/長方形 65"/>
          <p:cNvSpPr/>
          <p:nvPr/>
        </p:nvSpPr>
        <p:spPr>
          <a:xfrm>
            <a:off x="6560104" y="6150132"/>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7" name="正方形/長方形 66"/>
          <p:cNvSpPr/>
          <p:nvPr/>
        </p:nvSpPr>
        <p:spPr>
          <a:xfrm>
            <a:off x="6959340" y="6150063"/>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8" name="正方形/長方形 67"/>
          <p:cNvSpPr/>
          <p:nvPr/>
        </p:nvSpPr>
        <p:spPr>
          <a:xfrm>
            <a:off x="7249704" y="6150063"/>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9" name="正方形/長方形 68"/>
          <p:cNvSpPr/>
          <p:nvPr/>
        </p:nvSpPr>
        <p:spPr>
          <a:xfrm>
            <a:off x="7645512" y="6153560"/>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0" name="正方形/長方形 69"/>
          <p:cNvSpPr/>
          <p:nvPr/>
        </p:nvSpPr>
        <p:spPr>
          <a:xfrm>
            <a:off x="7935876" y="6153560"/>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71" name="直線コネクタ 70"/>
          <p:cNvCxnSpPr/>
          <p:nvPr/>
        </p:nvCxnSpPr>
        <p:spPr>
          <a:xfrm>
            <a:off x="7236296" y="6343228"/>
            <a:ext cx="0" cy="144016"/>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72" name="テキスト ボックス 71"/>
          <p:cNvSpPr txBox="1"/>
          <p:nvPr/>
        </p:nvSpPr>
        <p:spPr>
          <a:xfrm>
            <a:off x="5940152" y="6525344"/>
            <a:ext cx="1958357" cy="307777"/>
          </a:xfrm>
          <a:prstGeom prst="rect">
            <a:avLst/>
          </a:prstGeom>
          <a:noFill/>
        </p:spPr>
        <p:txBody>
          <a:bodyPr wrap="none" rtlCol="0">
            <a:spAutoFit/>
          </a:bodyPr>
          <a:lstStyle/>
          <a:p>
            <a:r>
              <a:rPr lang="en-US" altLang="ja-JP" sz="1400" dirty="0" smtClean="0">
                <a:solidFill>
                  <a:srgbClr val="FF0000"/>
                </a:solidFill>
              </a:rPr>
              <a:t>e.g., 4</a:t>
            </a:r>
            <a:r>
              <a:rPr kumimoji="1" lang="en-US" altLang="ja-JP" sz="1400" dirty="0" smtClean="0">
                <a:solidFill>
                  <a:srgbClr val="FF0000"/>
                </a:solidFill>
              </a:rPr>
              <a:t> </a:t>
            </a:r>
            <a:r>
              <a:rPr kumimoji="1" lang="en-US" altLang="ja-JP" sz="1400" dirty="0" err="1" smtClean="0">
                <a:solidFill>
                  <a:srgbClr val="FF0000"/>
                </a:solidFill>
              </a:rPr>
              <a:t>ms</a:t>
            </a:r>
            <a:r>
              <a:rPr kumimoji="1" lang="en-US" altLang="ja-JP" sz="1400" dirty="0" smtClean="0">
                <a:solidFill>
                  <a:srgbClr val="FF0000"/>
                </a:solidFill>
              </a:rPr>
              <a:t> SMTC window</a:t>
            </a:r>
            <a:endParaRPr kumimoji="1" lang="ja-JP" altLang="en-US" sz="1400" dirty="0">
              <a:solidFill>
                <a:srgbClr val="FF0000"/>
              </a:solidFill>
            </a:endParaRPr>
          </a:p>
        </p:txBody>
      </p:sp>
      <p:cxnSp>
        <p:nvCxnSpPr>
          <p:cNvPr id="73" name="直線コネクタ 72"/>
          <p:cNvCxnSpPr/>
          <p:nvPr/>
        </p:nvCxnSpPr>
        <p:spPr>
          <a:xfrm flipH="1" flipV="1">
            <a:off x="3969648" y="5365367"/>
            <a:ext cx="146318" cy="15330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4" name="テキスト ボックス 73"/>
          <p:cNvSpPr txBox="1"/>
          <p:nvPr/>
        </p:nvSpPr>
        <p:spPr>
          <a:xfrm>
            <a:off x="2777088" y="5123836"/>
            <a:ext cx="2186432" cy="307777"/>
          </a:xfrm>
          <a:prstGeom prst="rect">
            <a:avLst/>
          </a:prstGeom>
          <a:noFill/>
        </p:spPr>
        <p:txBody>
          <a:bodyPr wrap="none" rtlCol="0">
            <a:spAutoFit/>
          </a:bodyPr>
          <a:lstStyle/>
          <a:p>
            <a:r>
              <a:rPr kumimoji="1" lang="en-US" altLang="ja-JP" sz="1400" dirty="0" smtClean="0">
                <a:solidFill>
                  <a:schemeClr val="tx1">
                    <a:lumMod val="50000"/>
                    <a:lumOff val="50000"/>
                  </a:schemeClr>
                </a:solidFill>
              </a:rPr>
              <a:t>Not available for data/cont.</a:t>
            </a:r>
            <a:endParaRPr kumimoji="1" lang="ja-JP" altLang="en-US" sz="1400" dirty="0">
              <a:solidFill>
                <a:schemeClr val="tx1">
                  <a:lumMod val="50000"/>
                  <a:lumOff val="50000"/>
                </a:schemeClr>
              </a:solidFill>
            </a:endParaRPr>
          </a:p>
        </p:txBody>
      </p:sp>
      <p:cxnSp>
        <p:nvCxnSpPr>
          <p:cNvPr id="75" name="直線コネクタ 74"/>
          <p:cNvCxnSpPr/>
          <p:nvPr/>
        </p:nvCxnSpPr>
        <p:spPr>
          <a:xfrm flipV="1">
            <a:off x="5910052" y="5377645"/>
            <a:ext cx="127837" cy="10391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6" name="テキスト ボックス 75"/>
          <p:cNvSpPr txBox="1"/>
          <p:nvPr/>
        </p:nvSpPr>
        <p:spPr>
          <a:xfrm>
            <a:off x="5814828" y="5123284"/>
            <a:ext cx="2186432" cy="307777"/>
          </a:xfrm>
          <a:prstGeom prst="rect">
            <a:avLst/>
          </a:prstGeom>
          <a:noFill/>
        </p:spPr>
        <p:txBody>
          <a:bodyPr wrap="none" rtlCol="0">
            <a:spAutoFit/>
          </a:bodyPr>
          <a:lstStyle/>
          <a:p>
            <a:r>
              <a:rPr kumimoji="1" lang="en-US" altLang="ja-JP" sz="1400" dirty="0" smtClean="0">
                <a:solidFill>
                  <a:schemeClr val="tx1">
                    <a:lumMod val="50000"/>
                    <a:lumOff val="50000"/>
                  </a:schemeClr>
                </a:solidFill>
              </a:rPr>
              <a:t>Not available for data/cont.</a:t>
            </a:r>
            <a:endParaRPr kumimoji="1" lang="ja-JP" altLang="en-US" sz="1400" dirty="0">
              <a:solidFill>
                <a:schemeClr val="tx1">
                  <a:lumMod val="50000"/>
                  <a:lumOff val="50000"/>
                </a:schemeClr>
              </a:solidFill>
            </a:endParaRPr>
          </a:p>
        </p:txBody>
      </p:sp>
      <p:cxnSp>
        <p:nvCxnSpPr>
          <p:cNvPr id="77" name="直線コネクタ 76"/>
          <p:cNvCxnSpPr/>
          <p:nvPr/>
        </p:nvCxnSpPr>
        <p:spPr>
          <a:xfrm flipV="1">
            <a:off x="6619643" y="5365367"/>
            <a:ext cx="63918" cy="111761"/>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線コネクタ 77"/>
          <p:cNvCxnSpPr/>
          <p:nvPr/>
        </p:nvCxnSpPr>
        <p:spPr>
          <a:xfrm flipH="1" flipV="1">
            <a:off x="7830939" y="5385494"/>
            <a:ext cx="127837" cy="10391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9" name="直線コネクタ 78"/>
          <p:cNvCxnSpPr/>
          <p:nvPr/>
        </p:nvCxnSpPr>
        <p:spPr>
          <a:xfrm flipH="1" flipV="1">
            <a:off x="7236296" y="5373216"/>
            <a:ext cx="63918" cy="111761"/>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0" name="テキスト ボックス 79"/>
          <p:cNvSpPr txBox="1"/>
          <p:nvPr/>
        </p:nvSpPr>
        <p:spPr>
          <a:xfrm>
            <a:off x="1069896" y="4921811"/>
            <a:ext cx="984052" cy="307777"/>
          </a:xfrm>
          <a:prstGeom prst="rect">
            <a:avLst/>
          </a:prstGeom>
          <a:noFill/>
        </p:spPr>
        <p:txBody>
          <a:bodyPr wrap="none" rtlCol="0">
            <a:spAutoFit/>
          </a:bodyPr>
          <a:lstStyle/>
          <a:p>
            <a:r>
              <a:rPr kumimoji="1" lang="en-US" altLang="ja-JP" sz="1400" b="1" u="sng" dirty="0" err="1" smtClean="0"/>
              <a:t>Async</a:t>
            </a:r>
            <a:r>
              <a:rPr kumimoji="1" lang="en-US" altLang="ja-JP" sz="1400" b="1" u="sng" dirty="0" smtClean="0"/>
              <a:t> case</a:t>
            </a:r>
            <a:endParaRPr kumimoji="1" lang="ja-JP" altLang="en-US" sz="1400" b="1" u="sng" dirty="0"/>
          </a:p>
        </p:txBody>
      </p:sp>
      <p:sp>
        <p:nvSpPr>
          <p:cNvPr id="81" name="テキスト ボックス 80"/>
          <p:cNvSpPr txBox="1"/>
          <p:nvPr/>
        </p:nvSpPr>
        <p:spPr>
          <a:xfrm>
            <a:off x="5388148" y="4922500"/>
            <a:ext cx="888000" cy="307777"/>
          </a:xfrm>
          <a:prstGeom prst="rect">
            <a:avLst/>
          </a:prstGeom>
          <a:noFill/>
        </p:spPr>
        <p:txBody>
          <a:bodyPr wrap="none" rtlCol="0">
            <a:spAutoFit/>
          </a:bodyPr>
          <a:lstStyle/>
          <a:p>
            <a:r>
              <a:rPr lang="en-US" altLang="ja-JP" sz="1400" b="1" u="sng" dirty="0"/>
              <a:t>S</a:t>
            </a:r>
            <a:r>
              <a:rPr kumimoji="1" lang="en-US" altLang="ja-JP" sz="1400" b="1" u="sng" dirty="0" smtClean="0"/>
              <a:t>ync case</a:t>
            </a:r>
            <a:endParaRPr kumimoji="1" lang="ja-JP" altLang="en-US" sz="1400" b="1" u="sng" dirty="0"/>
          </a:p>
        </p:txBody>
      </p:sp>
      <p:cxnSp>
        <p:nvCxnSpPr>
          <p:cNvPr id="83" name="直線コネクタ 82"/>
          <p:cNvCxnSpPr/>
          <p:nvPr/>
        </p:nvCxnSpPr>
        <p:spPr>
          <a:xfrm>
            <a:off x="5220072" y="4797152"/>
            <a:ext cx="0" cy="2035969"/>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42569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altLang="ja-JP" dirty="0" smtClean="0"/>
              <a:t>Background</a:t>
            </a:r>
            <a:endParaRPr kumimoji="1" lang="ja-JP" altLang="en-US" dirty="0"/>
          </a:p>
        </p:txBody>
      </p:sp>
      <p:sp>
        <p:nvSpPr>
          <p:cNvPr id="3" name="コンテンツ プレースホルダー 2"/>
          <p:cNvSpPr>
            <a:spLocks noGrp="1"/>
          </p:cNvSpPr>
          <p:nvPr>
            <p:ph idx="1"/>
          </p:nvPr>
        </p:nvSpPr>
        <p:spPr/>
        <p:txBody>
          <a:bodyPr>
            <a:noAutofit/>
          </a:bodyPr>
          <a:lstStyle/>
          <a:p>
            <a:pPr marL="0" indent="0">
              <a:buNone/>
            </a:pPr>
            <a:r>
              <a:rPr lang="en-US" altLang="ja-JP" sz="1600" b="1" u="sng" dirty="0" smtClean="0"/>
              <a:t>Discussion at RAN4#85 (R4-1714288)</a:t>
            </a:r>
            <a:endParaRPr lang="en-US" altLang="ja-JP" sz="1600" dirty="0" smtClean="0"/>
          </a:p>
          <a:p>
            <a:r>
              <a:rPr lang="en-US" altLang="ja-JP" sz="1600" dirty="0" smtClean="0"/>
              <a:t>Following proposals were discussed </a:t>
            </a:r>
          </a:p>
          <a:p>
            <a:pPr lvl="1"/>
            <a:r>
              <a:rPr lang="en-US" altLang="ja-JP" sz="1600" dirty="0" smtClean="0"/>
              <a:t>In </a:t>
            </a:r>
            <a:r>
              <a:rPr lang="en-US" altLang="ja-JP" sz="1600" dirty="0"/>
              <a:t>FR2 intra-frequency SS-RSRP/SINR measurement:</a:t>
            </a:r>
          </a:p>
          <a:p>
            <a:pPr lvl="2"/>
            <a:r>
              <a:rPr lang="en-US" altLang="ja-JP" sz="1600" dirty="0"/>
              <a:t>For UE capable of fast RX beam switching, UE is not expected to transmit PUCCH/PUSCH or receive PDCCH/PDSCH on SSB symbols to be measured within SMTC window duration (if </a:t>
            </a:r>
            <a:r>
              <a:rPr lang="en-US" altLang="ja-JP" sz="1600" dirty="0" err="1"/>
              <a:t>useServingCellTimingForSync</a:t>
            </a:r>
            <a:r>
              <a:rPr lang="en-US" altLang="ja-JP" sz="1600" dirty="0"/>
              <a:t> is enabled)</a:t>
            </a:r>
          </a:p>
          <a:p>
            <a:pPr lvl="2"/>
            <a:r>
              <a:rPr lang="en-US" altLang="ja-JP" sz="1600" dirty="0"/>
              <a:t>For UE not capable of fast RX beam switching, down-select from following two options</a:t>
            </a:r>
          </a:p>
          <a:p>
            <a:pPr lvl="3"/>
            <a:r>
              <a:rPr lang="en-US" altLang="ja-JP" sz="1600" dirty="0"/>
              <a:t>Option 1: UE is not expected to transmit PUCCH/PUSCH or receive PDCCH/PDSCH on all symbols within slots containing SSB symbols to be measured within SMTC window duration (if </a:t>
            </a:r>
            <a:r>
              <a:rPr lang="en-US" altLang="ja-JP" sz="1600" dirty="0" err="1"/>
              <a:t>useServingCellTimingForSync</a:t>
            </a:r>
            <a:r>
              <a:rPr lang="en-US" altLang="ja-JP" sz="1600" dirty="0"/>
              <a:t> is enabled)</a:t>
            </a:r>
          </a:p>
          <a:p>
            <a:pPr lvl="3"/>
            <a:r>
              <a:rPr lang="en-US" altLang="ja-JP" sz="1600" dirty="0"/>
              <a:t>Option 2: UE is not expected to transmit PUCCH/PUSCH or receive PDCCH/PDSCH on SSB symbols to be measured, X symbol(s) before each consecutive SSB symbols and X symbol(s) after each consecutive SSB symbols within SMTC window duration  (if </a:t>
            </a:r>
            <a:r>
              <a:rPr lang="en-US" altLang="ja-JP" sz="1600" dirty="0" err="1"/>
              <a:t>useServingCellTimingForSync</a:t>
            </a:r>
            <a:r>
              <a:rPr lang="en-US" altLang="ja-JP" sz="1600" dirty="0"/>
              <a:t> is enabled)</a:t>
            </a:r>
          </a:p>
          <a:p>
            <a:pPr lvl="4"/>
            <a:r>
              <a:rPr lang="en-US" altLang="ja-JP" sz="1600" dirty="0"/>
              <a:t>X = [1] symbol for 60 kHz SCS and [2] symbols for 120 kHz </a:t>
            </a:r>
            <a:r>
              <a:rPr lang="en-US" altLang="ja-JP" sz="1600" dirty="0" smtClean="0"/>
              <a:t>SCS</a:t>
            </a:r>
            <a:endParaRPr lang="en-US" altLang="ja-JP" sz="1600" dirty="0"/>
          </a:p>
        </p:txBody>
      </p:sp>
    </p:spTree>
    <p:extLst>
      <p:ext uri="{BB962C8B-B14F-4D97-AF65-F5344CB8AC3E}">
        <p14:creationId xmlns:p14="http://schemas.microsoft.com/office/powerpoint/2010/main" val="21049462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[Annex]</a:t>
            </a:r>
            <a:endParaRPr kumimoji="1" lang="ja-JP" altLang="en-US" dirty="0"/>
          </a:p>
        </p:txBody>
      </p:sp>
      <p:sp>
        <p:nvSpPr>
          <p:cNvPr id="122" name="コンテンツ プレースホルダー 121"/>
          <p:cNvSpPr>
            <a:spLocks noGrp="1"/>
          </p:cNvSpPr>
          <p:nvPr>
            <p:ph idx="1"/>
          </p:nvPr>
        </p:nvSpPr>
        <p:spPr>
          <a:xfrm>
            <a:off x="457200" y="1600200"/>
            <a:ext cx="8435280" cy="3770106"/>
          </a:xfrm>
        </p:spPr>
        <p:txBody>
          <a:bodyPr>
            <a:normAutofit/>
          </a:bodyPr>
          <a:lstStyle/>
          <a:p>
            <a:r>
              <a:rPr lang="en-US" altLang="ja-JP" sz="1600" dirty="0"/>
              <a:t>Cells within a carrier are synchronized (only TDD bands in FR2</a:t>
            </a:r>
            <a:r>
              <a:rPr lang="en-US" altLang="ja-JP" sz="1600" dirty="0" smtClean="0"/>
              <a:t>)</a:t>
            </a:r>
          </a:p>
          <a:p>
            <a:endParaRPr lang="en-US" altLang="ja-JP" sz="1600" dirty="0" smtClean="0"/>
          </a:p>
          <a:p>
            <a:pPr marL="342900" lvl="1" indent="-342900">
              <a:buFont typeface="Arial" pitchFamily="34" charset="0"/>
              <a:buChar char="•"/>
            </a:pPr>
            <a:r>
              <a:rPr lang="en-US" altLang="ja-JP" sz="1600" dirty="0" smtClean="0"/>
              <a:t>For </a:t>
            </a:r>
            <a:r>
              <a:rPr lang="en-US" altLang="ja-JP" sz="1600" dirty="0"/>
              <a:t>UE capable of fast RX beam switching, only SSB symbols to be measured within SMTC window duration are not available for </a:t>
            </a:r>
            <a:r>
              <a:rPr lang="en-US" altLang="ja-JP" sz="1600" dirty="0" smtClean="0"/>
              <a:t>PDCCH/PDSCH/PUCCH/PUSCH</a:t>
            </a:r>
          </a:p>
          <a:p>
            <a:pPr marL="342900" lvl="1" indent="-342900">
              <a:buFont typeface="Arial" pitchFamily="34" charset="0"/>
              <a:buChar char="•"/>
            </a:pPr>
            <a:endParaRPr lang="en-US" altLang="ja-JP" sz="1600" dirty="0"/>
          </a:p>
          <a:p>
            <a:pPr marL="342900" lvl="1" indent="-342900">
              <a:buFont typeface="Arial" pitchFamily="34" charset="0"/>
              <a:buChar char="•"/>
            </a:pPr>
            <a:endParaRPr lang="en-US" altLang="ja-JP" sz="1600" dirty="0" smtClean="0"/>
          </a:p>
          <a:p>
            <a:pPr marL="342900" lvl="1" indent="-342900">
              <a:buFont typeface="Arial" pitchFamily="34" charset="0"/>
              <a:buChar char="•"/>
            </a:pPr>
            <a:endParaRPr lang="en-US" altLang="ja-JP" sz="1600" dirty="0"/>
          </a:p>
          <a:p>
            <a:pPr marL="342900" lvl="1" indent="-342900">
              <a:buFont typeface="Arial" pitchFamily="34" charset="0"/>
              <a:buChar char="•"/>
            </a:pPr>
            <a:endParaRPr lang="en-US" altLang="ja-JP" sz="1600" dirty="0" smtClean="0"/>
          </a:p>
          <a:p>
            <a:pPr marL="342900" lvl="1" indent="-342900">
              <a:buFont typeface="Arial" pitchFamily="34" charset="0"/>
              <a:buChar char="•"/>
            </a:pPr>
            <a:endParaRPr lang="en-US" altLang="ja-JP" sz="1600" dirty="0"/>
          </a:p>
          <a:p>
            <a:pPr marL="342900" lvl="1" indent="-342900">
              <a:buFont typeface="Arial" pitchFamily="34" charset="0"/>
              <a:buChar char="•"/>
            </a:pPr>
            <a:endParaRPr lang="en-US" altLang="ja-JP" sz="1600" dirty="0" smtClean="0"/>
          </a:p>
          <a:p>
            <a:pPr marL="342900" lvl="1" indent="-342900">
              <a:buFont typeface="Arial" pitchFamily="34" charset="0"/>
              <a:buChar char="•"/>
            </a:pPr>
            <a:r>
              <a:rPr lang="en-US" altLang="ja-JP" sz="1600" dirty="0"/>
              <a:t>For UE not capable of fast RX beam switching, SSB symbols to be measured and some additional symbols (before/after SSB symbols) </a:t>
            </a:r>
            <a:r>
              <a:rPr lang="en-US" altLang="ja-JP" sz="1600" dirty="0" smtClean="0"/>
              <a:t>would </a:t>
            </a:r>
            <a:r>
              <a:rPr lang="en-US" altLang="ja-JP" sz="1600" dirty="0"/>
              <a:t>not </a:t>
            </a:r>
            <a:r>
              <a:rPr lang="en-US" altLang="ja-JP" sz="1600" dirty="0" smtClean="0"/>
              <a:t>be available </a:t>
            </a:r>
            <a:r>
              <a:rPr lang="en-US" altLang="ja-JP" sz="1600" dirty="0"/>
              <a:t>for </a:t>
            </a:r>
            <a:r>
              <a:rPr lang="en-US" altLang="ja-JP" sz="1600" dirty="0" smtClean="0"/>
              <a:t>PDCCH/PDSCH/PUCCH/PUSCH</a:t>
            </a:r>
            <a:endParaRPr lang="en-US" altLang="ja-JP" sz="1600" dirty="0"/>
          </a:p>
        </p:txBody>
      </p:sp>
      <p:sp>
        <p:nvSpPr>
          <p:cNvPr id="4" name="正方形/長方形 3"/>
          <p:cNvSpPr/>
          <p:nvPr/>
        </p:nvSpPr>
        <p:spPr>
          <a:xfrm>
            <a:off x="804724" y="3091820"/>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p:cNvSpPr/>
          <p:nvPr/>
        </p:nvSpPr>
        <p:spPr>
          <a:xfrm>
            <a:off x="1476233" y="3091820"/>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p:cNvSpPr/>
          <p:nvPr/>
        </p:nvSpPr>
        <p:spPr>
          <a:xfrm>
            <a:off x="2855433" y="3091820"/>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p:cNvSpPr/>
          <p:nvPr/>
        </p:nvSpPr>
        <p:spPr>
          <a:xfrm>
            <a:off x="4909757" y="3091820"/>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p:cNvSpPr/>
          <p:nvPr/>
        </p:nvSpPr>
        <p:spPr>
          <a:xfrm>
            <a:off x="6270289" y="3091820"/>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9" name="表 8"/>
          <p:cNvGraphicFramePr>
            <a:graphicFrameLocks noGrp="1"/>
          </p:cNvGraphicFramePr>
          <p:nvPr>
            <p:extLst>
              <p:ext uri="{D42A27DB-BD31-4B8C-83A1-F6EECF244321}">
                <p14:modId xmlns:p14="http://schemas.microsoft.com/office/powerpoint/2010/main" val="525207809"/>
              </p:ext>
            </p:extLst>
          </p:nvPr>
        </p:nvGraphicFramePr>
        <p:xfrm>
          <a:off x="691188" y="3735173"/>
          <a:ext cx="8208000" cy="213360"/>
        </p:xfrm>
        <a:graphic>
          <a:graphicData uri="http://schemas.openxmlformats.org/drawingml/2006/table">
            <a:tbl>
              <a:tblPr firstRow="1" bandRow="1">
                <a:tableStyleId>{5940675A-B579-460E-94D1-54222C63F5DA}</a:tableStyleId>
              </a:tblPr>
              <a:tblGrid>
                <a:gridCol w="684000"/>
                <a:gridCol w="684000"/>
                <a:gridCol w="684000"/>
                <a:gridCol w="684000"/>
                <a:gridCol w="684000"/>
                <a:gridCol w="684000"/>
                <a:gridCol w="684000"/>
                <a:gridCol w="684000"/>
                <a:gridCol w="684000"/>
                <a:gridCol w="684000"/>
                <a:gridCol w="684000"/>
                <a:gridCol w="684000"/>
              </a:tblGrid>
              <a:tr h="0">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r>
            </a:tbl>
          </a:graphicData>
        </a:graphic>
      </p:graphicFrame>
      <p:graphicFrame>
        <p:nvGraphicFramePr>
          <p:cNvPr id="10" name="表 9"/>
          <p:cNvGraphicFramePr>
            <a:graphicFrameLocks noGrp="1"/>
          </p:cNvGraphicFramePr>
          <p:nvPr>
            <p:extLst>
              <p:ext uri="{D42A27DB-BD31-4B8C-83A1-F6EECF244321}">
                <p14:modId xmlns:p14="http://schemas.microsoft.com/office/powerpoint/2010/main" val="2976567739"/>
              </p:ext>
            </p:extLst>
          </p:nvPr>
        </p:nvGraphicFramePr>
        <p:xfrm>
          <a:off x="691188" y="3454761"/>
          <a:ext cx="8208000" cy="213360"/>
        </p:xfrm>
        <a:graphic>
          <a:graphicData uri="http://schemas.openxmlformats.org/drawingml/2006/table">
            <a:tbl>
              <a:tblPr firstRow="1" bandRow="1">
                <a:tableStyleId>{5940675A-B579-460E-94D1-54222C63F5DA}</a:tableStyleId>
              </a:tblPr>
              <a:tblGrid>
                <a:gridCol w="684000"/>
                <a:gridCol w="684000"/>
                <a:gridCol w="684000"/>
                <a:gridCol w="684000"/>
                <a:gridCol w="684000"/>
                <a:gridCol w="684000"/>
                <a:gridCol w="684000"/>
                <a:gridCol w="684000"/>
                <a:gridCol w="684000"/>
                <a:gridCol w="684000"/>
                <a:gridCol w="684000"/>
                <a:gridCol w="684000"/>
              </a:tblGrid>
              <a:tr h="0">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r>
            </a:tbl>
          </a:graphicData>
        </a:graphic>
      </p:graphicFrame>
      <p:sp>
        <p:nvSpPr>
          <p:cNvPr id="11" name="正方形/長方形 10"/>
          <p:cNvSpPr/>
          <p:nvPr/>
        </p:nvSpPr>
        <p:spPr>
          <a:xfrm>
            <a:off x="3149885" y="3087552"/>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p:cNvSpPr/>
          <p:nvPr/>
        </p:nvSpPr>
        <p:spPr>
          <a:xfrm>
            <a:off x="6558321" y="3087552"/>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p:cNvSpPr/>
          <p:nvPr/>
        </p:nvSpPr>
        <p:spPr>
          <a:xfrm>
            <a:off x="1773182" y="3098600"/>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p:nvSpPr>
        <p:spPr>
          <a:xfrm>
            <a:off x="1095002" y="3091096"/>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15" name="表 14"/>
          <p:cNvGraphicFramePr>
            <a:graphicFrameLocks noGrp="1"/>
          </p:cNvGraphicFramePr>
          <p:nvPr>
            <p:extLst>
              <p:ext uri="{D42A27DB-BD31-4B8C-83A1-F6EECF244321}">
                <p14:modId xmlns:p14="http://schemas.microsoft.com/office/powerpoint/2010/main" val="126403338"/>
              </p:ext>
            </p:extLst>
          </p:nvPr>
        </p:nvGraphicFramePr>
        <p:xfrm>
          <a:off x="695512" y="3094340"/>
          <a:ext cx="8208000" cy="213360"/>
        </p:xfrm>
        <a:graphic>
          <a:graphicData uri="http://schemas.openxmlformats.org/drawingml/2006/table">
            <a:tbl>
              <a:tblPr firstRow="1" bandRow="1">
                <a:tableStyleId>{5940675A-B579-460E-94D1-54222C63F5DA}</a:tableStyleId>
              </a:tblPr>
              <a:tblGrid>
                <a:gridCol w="684000"/>
                <a:gridCol w="684000"/>
                <a:gridCol w="684000"/>
                <a:gridCol w="684000"/>
                <a:gridCol w="684000"/>
                <a:gridCol w="684000"/>
                <a:gridCol w="684000"/>
                <a:gridCol w="684000"/>
                <a:gridCol w="684000"/>
                <a:gridCol w="684000"/>
                <a:gridCol w="684000"/>
                <a:gridCol w="684000"/>
              </a:tblGrid>
              <a:tr h="0">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r>
            </a:tbl>
          </a:graphicData>
        </a:graphic>
      </p:graphicFrame>
      <p:sp>
        <p:nvSpPr>
          <p:cNvPr id="16" name="正方形/長方形 15"/>
          <p:cNvSpPr/>
          <p:nvPr/>
        </p:nvSpPr>
        <p:spPr>
          <a:xfrm>
            <a:off x="816577" y="3149239"/>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p:cNvSpPr/>
          <p:nvPr/>
        </p:nvSpPr>
        <p:spPr>
          <a:xfrm>
            <a:off x="1106941" y="3149239"/>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p:cNvSpPr/>
          <p:nvPr/>
        </p:nvSpPr>
        <p:spPr>
          <a:xfrm>
            <a:off x="1491056" y="3148512"/>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p:cNvSpPr/>
          <p:nvPr/>
        </p:nvSpPr>
        <p:spPr>
          <a:xfrm>
            <a:off x="1781420" y="3148512"/>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p:cNvSpPr/>
          <p:nvPr/>
        </p:nvSpPr>
        <p:spPr>
          <a:xfrm>
            <a:off x="6278692" y="3148443"/>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p:cNvSpPr/>
          <p:nvPr/>
        </p:nvSpPr>
        <p:spPr>
          <a:xfrm>
            <a:off x="6569056" y="3148443"/>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p:cNvSpPr/>
          <p:nvPr/>
        </p:nvSpPr>
        <p:spPr>
          <a:xfrm>
            <a:off x="2866828" y="3151940"/>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p:cNvSpPr/>
          <p:nvPr/>
        </p:nvSpPr>
        <p:spPr>
          <a:xfrm>
            <a:off x="3157192" y="3151940"/>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p:cNvSpPr/>
          <p:nvPr/>
        </p:nvSpPr>
        <p:spPr>
          <a:xfrm>
            <a:off x="816577" y="3505155"/>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p:cNvSpPr/>
          <p:nvPr/>
        </p:nvSpPr>
        <p:spPr>
          <a:xfrm>
            <a:off x="1106941" y="3505155"/>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p:cNvSpPr/>
          <p:nvPr/>
        </p:nvSpPr>
        <p:spPr>
          <a:xfrm>
            <a:off x="1491056" y="3504428"/>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p:cNvSpPr/>
          <p:nvPr/>
        </p:nvSpPr>
        <p:spPr>
          <a:xfrm>
            <a:off x="1781420" y="3504428"/>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p:cNvSpPr/>
          <p:nvPr/>
        </p:nvSpPr>
        <p:spPr>
          <a:xfrm>
            <a:off x="6278692" y="3504359"/>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p:cNvSpPr/>
          <p:nvPr/>
        </p:nvSpPr>
        <p:spPr>
          <a:xfrm>
            <a:off x="6569056" y="3504359"/>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正方形/長方形 29"/>
          <p:cNvSpPr/>
          <p:nvPr/>
        </p:nvSpPr>
        <p:spPr>
          <a:xfrm>
            <a:off x="2866828" y="3507856"/>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p:cNvSpPr/>
          <p:nvPr/>
        </p:nvSpPr>
        <p:spPr>
          <a:xfrm>
            <a:off x="3157192" y="3507856"/>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p:cNvSpPr/>
          <p:nvPr/>
        </p:nvSpPr>
        <p:spPr>
          <a:xfrm>
            <a:off x="818673" y="3793187"/>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p:cNvSpPr/>
          <p:nvPr/>
        </p:nvSpPr>
        <p:spPr>
          <a:xfrm>
            <a:off x="1109037" y="3793187"/>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p:cNvSpPr/>
          <p:nvPr/>
        </p:nvSpPr>
        <p:spPr>
          <a:xfrm>
            <a:off x="1493152" y="3792460"/>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p:cNvSpPr/>
          <p:nvPr/>
        </p:nvSpPr>
        <p:spPr>
          <a:xfrm>
            <a:off x="1783516" y="3792460"/>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p:cNvSpPr/>
          <p:nvPr/>
        </p:nvSpPr>
        <p:spPr>
          <a:xfrm>
            <a:off x="6280788" y="3792391"/>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p:cNvSpPr/>
          <p:nvPr/>
        </p:nvSpPr>
        <p:spPr>
          <a:xfrm>
            <a:off x="6571152" y="3792391"/>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p:cNvSpPr/>
          <p:nvPr/>
        </p:nvSpPr>
        <p:spPr>
          <a:xfrm>
            <a:off x="2868924" y="3795888"/>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p:cNvSpPr/>
          <p:nvPr/>
        </p:nvSpPr>
        <p:spPr>
          <a:xfrm>
            <a:off x="3159288" y="3795888"/>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0" name="直線コネクタ 39"/>
          <p:cNvCxnSpPr/>
          <p:nvPr/>
        </p:nvCxnSpPr>
        <p:spPr>
          <a:xfrm>
            <a:off x="2459708" y="3985556"/>
            <a:ext cx="0" cy="144016"/>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41" name="テキスト ボックス 40"/>
          <p:cNvSpPr txBox="1"/>
          <p:nvPr/>
        </p:nvSpPr>
        <p:spPr>
          <a:xfrm>
            <a:off x="2627784" y="4115409"/>
            <a:ext cx="1958357" cy="307777"/>
          </a:xfrm>
          <a:prstGeom prst="rect">
            <a:avLst/>
          </a:prstGeom>
          <a:noFill/>
        </p:spPr>
        <p:txBody>
          <a:bodyPr wrap="none" rtlCol="0">
            <a:spAutoFit/>
          </a:bodyPr>
          <a:lstStyle/>
          <a:p>
            <a:r>
              <a:rPr lang="en-US" altLang="ja-JP" sz="1400" dirty="0" smtClean="0">
                <a:solidFill>
                  <a:srgbClr val="FF0000"/>
                </a:solidFill>
              </a:rPr>
              <a:t>e.g., 3</a:t>
            </a:r>
            <a:r>
              <a:rPr kumimoji="1" lang="en-US" altLang="ja-JP" sz="1400" dirty="0" smtClean="0">
                <a:solidFill>
                  <a:srgbClr val="FF0000"/>
                </a:solidFill>
              </a:rPr>
              <a:t> </a:t>
            </a:r>
            <a:r>
              <a:rPr kumimoji="1" lang="en-US" altLang="ja-JP" sz="1400" dirty="0" err="1" smtClean="0">
                <a:solidFill>
                  <a:srgbClr val="FF0000"/>
                </a:solidFill>
              </a:rPr>
              <a:t>ms</a:t>
            </a:r>
            <a:r>
              <a:rPr kumimoji="1" lang="en-US" altLang="ja-JP" sz="1400" dirty="0" smtClean="0">
                <a:solidFill>
                  <a:srgbClr val="FF0000"/>
                </a:solidFill>
              </a:rPr>
              <a:t> SMTC window</a:t>
            </a:r>
            <a:endParaRPr kumimoji="1" lang="ja-JP" altLang="en-US" sz="1400" dirty="0">
              <a:solidFill>
                <a:srgbClr val="FF0000"/>
              </a:solidFill>
            </a:endParaRPr>
          </a:p>
        </p:txBody>
      </p:sp>
      <p:cxnSp>
        <p:nvCxnSpPr>
          <p:cNvPr id="42" name="直線コネクタ 41"/>
          <p:cNvCxnSpPr/>
          <p:nvPr/>
        </p:nvCxnSpPr>
        <p:spPr>
          <a:xfrm flipV="1">
            <a:off x="1133464" y="3019973"/>
            <a:ext cx="127837" cy="10391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3" name="テキスト ボックス 42"/>
          <p:cNvSpPr txBox="1"/>
          <p:nvPr/>
        </p:nvSpPr>
        <p:spPr>
          <a:xfrm>
            <a:off x="1115616" y="2780928"/>
            <a:ext cx="2141548" cy="254361"/>
          </a:xfrm>
          <a:prstGeom prst="rect">
            <a:avLst/>
          </a:prstGeom>
          <a:noFill/>
        </p:spPr>
        <p:txBody>
          <a:bodyPr wrap="none" rtlCol="0">
            <a:spAutoFit/>
          </a:bodyPr>
          <a:lstStyle/>
          <a:p>
            <a:r>
              <a:rPr kumimoji="1" lang="en-US" altLang="ja-JP" sz="1400" dirty="0" smtClean="0">
                <a:solidFill>
                  <a:schemeClr val="tx1">
                    <a:lumMod val="50000"/>
                    <a:lumOff val="50000"/>
                  </a:schemeClr>
                </a:solidFill>
              </a:rPr>
              <a:t>Not available for data/</a:t>
            </a:r>
            <a:r>
              <a:rPr kumimoji="1" lang="en-US" altLang="ja-JP" sz="1400" dirty="0" err="1" smtClean="0">
                <a:solidFill>
                  <a:schemeClr val="tx1">
                    <a:lumMod val="50000"/>
                    <a:lumOff val="50000"/>
                  </a:schemeClr>
                </a:solidFill>
              </a:rPr>
              <a:t>cont</a:t>
            </a:r>
            <a:endParaRPr kumimoji="1" lang="ja-JP" altLang="en-US" sz="1400" dirty="0">
              <a:solidFill>
                <a:schemeClr val="tx1">
                  <a:lumMod val="50000"/>
                  <a:lumOff val="50000"/>
                </a:schemeClr>
              </a:solidFill>
            </a:endParaRPr>
          </a:p>
        </p:txBody>
      </p:sp>
      <p:cxnSp>
        <p:nvCxnSpPr>
          <p:cNvPr id="44" name="直線コネクタ 43"/>
          <p:cNvCxnSpPr/>
          <p:nvPr/>
        </p:nvCxnSpPr>
        <p:spPr>
          <a:xfrm flipV="1">
            <a:off x="1843055" y="3007695"/>
            <a:ext cx="63918" cy="111761"/>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5" name="直線コネクタ 44"/>
          <p:cNvCxnSpPr/>
          <p:nvPr/>
        </p:nvCxnSpPr>
        <p:spPr>
          <a:xfrm flipH="1" flipV="1">
            <a:off x="3054351" y="3027822"/>
            <a:ext cx="127837" cy="10391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6" name="直線コネクタ 45"/>
          <p:cNvCxnSpPr/>
          <p:nvPr/>
        </p:nvCxnSpPr>
        <p:spPr>
          <a:xfrm flipH="1" flipV="1">
            <a:off x="6557744" y="3015544"/>
            <a:ext cx="63918" cy="111761"/>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7" name="正方形/長方形 46"/>
          <p:cNvSpPr/>
          <p:nvPr/>
        </p:nvSpPr>
        <p:spPr>
          <a:xfrm>
            <a:off x="5194361" y="3092057"/>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正方形/長方形 47"/>
          <p:cNvSpPr/>
          <p:nvPr/>
        </p:nvSpPr>
        <p:spPr>
          <a:xfrm>
            <a:off x="4914732" y="3152948"/>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正方形/長方形 48"/>
          <p:cNvSpPr/>
          <p:nvPr/>
        </p:nvSpPr>
        <p:spPr>
          <a:xfrm>
            <a:off x="5205096" y="3152948"/>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正方形/長方形 49"/>
          <p:cNvSpPr/>
          <p:nvPr/>
        </p:nvSpPr>
        <p:spPr>
          <a:xfrm>
            <a:off x="4914732" y="3508864"/>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正方形/長方形 50"/>
          <p:cNvSpPr/>
          <p:nvPr/>
        </p:nvSpPr>
        <p:spPr>
          <a:xfrm>
            <a:off x="5205096" y="3508864"/>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正方形/長方形 51"/>
          <p:cNvSpPr/>
          <p:nvPr/>
        </p:nvSpPr>
        <p:spPr>
          <a:xfrm>
            <a:off x="4916828" y="3796896"/>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正方形/長方形 52"/>
          <p:cNvSpPr/>
          <p:nvPr/>
        </p:nvSpPr>
        <p:spPr>
          <a:xfrm>
            <a:off x="5207192" y="3796896"/>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54" name="直線コネクタ 53"/>
          <p:cNvCxnSpPr/>
          <p:nvPr/>
        </p:nvCxnSpPr>
        <p:spPr>
          <a:xfrm flipH="1" flipV="1">
            <a:off x="6277802" y="3020049"/>
            <a:ext cx="63918" cy="111761"/>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5" name="正方形/長方形 54"/>
          <p:cNvSpPr/>
          <p:nvPr/>
        </p:nvSpPr>
        <p:spPr>
          <a:xfrm>
            <a:off x="678757" y="3087552"/>
            <a:ext cx="8213723" cy="10801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56" name="直線コネクタ 55"/>
          <p:cNvCxnSpPr/>
          <p:nvPr/>
        </p:nvCxnSpPr>
        <p:spPr>
          <a:xfrm>
            <a:off x="2203356" y="3202165"/>
            <a:ext cx="360040"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57" name="直線コネクタ 56"/>
          <p:cNvCxnSpPr/>
          <p:nvPr/>
        </p:nvCxnSpPr>
        <p:spPr>
          <a:xfrm>
            <a:off x="2195736" y="3562205"/>
            <a:ext cx="360040"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58" name="直線コネクタ 57"/>
          <p:cNvCxnSpPr/>
          <p:nvPr/>
        </p:nvCxnSpPr>
        <p:spPr>
          <a:xfrm>
            <a:off x="2195736" y="3842617"/>
            <a:ext cx="360040"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線コネクタ 58"/>
          <p:cNvCxnSpPr/>
          <p:nvPr/>
        </p:nvCxnSpPr>
        <p:spPr>
          <a:xfrm>
            <a:off x="5652120" y="3202165"/>
            <a:ext cx="360040"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線コネクタ 59"/>
          <p:cNvCxnSpPr/>
          <p:nvPr/>
        </p:nvCxnSpPr>
        <p:spPr>
          <a:xfrm>
            <a:off x="5644500" y="3562205"/>
            <a:ext cx="360040"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61" name="直線コネクタ 60"/>
          <p:cNvCxnSpPr/>
          <p:nvPr/>
        </p:nvCxnSpPr>
        <p:spPr>
          <a:xfrm>
            <a:off x="5644500" y="3842617"/>
            <a:ext cx="360040"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62" name="直線コネクタ 61"/>
          <p:cNvCxnSpPr/>
          <p:nvPr/>
        </p:nvCxnSpPr>
        <p:spPr>
          <a:xfrm flipV="1">
            <a:off x="888835" y="2977652"/>
            <a:ext cx="226781" cy="10212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3" name="直線コネクタ 62"/>
          <p:cNvCxnSpPr/>
          <p:nvPr/>
        </p:nvCxnSpPr>
        <p:spPr>
          <a:xfrm flipV="1">
            <a:off x="1547664" y="3012192"/>
            <a:ext cx="63918" cy="111761"/>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4" name="直線コネクタ 63"/>
          <p:cNvCxnSpPr/>
          <p:nvPr/>
        </p:nvCxnSpPr>
        <p:spPr>
          <a:xfrm flipH="1" flipV="1">
            <a:off x="2820948" y="3027432"/>
            <a:ext cx="127837" cy="10391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5" name="テキスト ボックス 64"/>
          <p:cNvSpPr txBox="1"/>
          <p:nvPr/>
        </p:nvSpPr>
        <p:spPr>
          <a:xfrm>
            <a:off x="4716016" y="2780928"/>
            <a:ext cx="2141548" cy="254361"/>
          </a:xfrm>
          <a:prstGeom prst="rect">
            <a:avLst/>
          </a:prstGeom>
          <a:noFill/>
        </p:spPr>
        <p:txBody>
          <a:bodyPr wrap="none" rtlCol="0">
            <a:spAutoFit/>
          </a:bodyPr>
          <a:lstStyle/>
          <a:p>
            <a:r>
              <a:rPr kumimoji="1" lang="en-US" altLang="ja-JP" sz="1400" dirty="0" smtClean="0">
                <a:solidFill>
                  <a:schemeClr val="tx1">
                    <a:lumMod val="50000"/>
                    <a:lumOff val="50000"/>
                  </a:schemeClr>
                </a:solidFill>
              </a:rPr>
              <a:t>Not available for data/</a:t>
            </a:r>
            <a:r>
              <a:rPr kumimoji="1" lang="en-US" altLang="ja-JP" sz="1400" dirty="0" err="1" smtClean="0">
                <a:solidFill>
                  <a:schemeClr val="tx1">
                    <a:lumMod val="50000"/>
                    <a:lumOff val="50000"/>
                  </a:schemeClr>
                </a:solidFill>
              </a:rPr>
              <a:t>cont</a:t>
            </a:r>
            <a:endParaRPr kumimoji="1" lang="ja-JP" altLang="en-US" sz="1400" dirty="0">
              <a:solidFill>
                <a:schemeClr val="tx1">
                  <a:lumMod val="50000"/>
                  <a:lumOff val="50000"/>
                </a:schemeClr>
              </a:solidFill>
            </a:endParaRPr>
          </a:p>
        </p:txBody>
      </p:sp>
      <p:cxnSp>
        <p:nvCxnSpPr>
          <p:cNvPr id="66" name="直線コネクタ 65"/>
          <p:cNvCxnSpPr/>
          <p:nvPr/>
        </p:nvCxnSpPr>
        <p:spPr>
          <a:xfrm flipV="1">
            <a:off x="4985850" y="3019812"/>
            <a:ext cx="63918" cy="111761"/>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7" name="直線コネクタ 66"/>
          <p:cNvCxnSpPr/>
          <p:nvPr/>
        </p:nvCxnSpPr>
        <p:spPr>
          <a:xfrm flipV="1">
            <a:off x="5269690" y="3012192"/>
            <a:ext cx="63918" cy="111761"/>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8" name="正方形/長方形 67"/>
          <p:cNvSpPr/>
          <p:nvPr/>
        </p:nvSpPr>
        <p:spPr>
          <a:xfrm>
            <a:off x="809535" y="5396076"/>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9" name="正方形/長方形 68"/>
          <p:cNvSpPr/>
          <p:nvPr/>
        </p:nvSpPr>
        <p:spPr>
          <a:xfrm>
            <a:off x="1481044" y="5396076"/>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0" name="正方形/長方形 69"/>
          <p:cNvSpPr/>
          <p:nvPr/>
        </p:nvSpPr>
        <p:spPr>
          <a:xfrm>
            <a:off x="2860244" y="5396076"/>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1" name="正方形/長方形 70"/>
          <p:cNvSpPr/>
          <p:nvPr/>
        </p:nvSpPr>
        <p:spPr>
          <a:xfrm>
            <a:off x="4914568" y="5396076"/>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 name="正方形/長方形 71"/>
          <p:cNvSpPr/>
          <p:nvPr/>
        </p:nvSpPr>
        <p:spPr>
          <a:xfrm>
            <a:off x="6275100" y="5396076"/>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73" name="表 72"/>
          <p:cNvGraphicFramePr>
            <a:graphicFrameLocks noGrp="1"/>
          </p:cNvGraphicFramePr>
          <p:nvPr>
            <p:extLst>
              <p:ext uri="{D42A27DB-BD31-4B8C-83A1-F6EECF244321}">
                <p14:modId xmlns:p14="http://schemas.microsoft.com/office/powerpoint/2010/main" val="982769173"/>
              </p:ext>
            </p:extLst>
          </p:nvPr>
        </p:nvGraphicFramePr>
        <p:xfrm>
          <a:off x="695999" y="6039429"/>
          <a:ext cx="8208000" cy="213360"/>
        </p:xfrm>
        <a:graphic>
          <a:graphicData uri="http://schemas.openxmlformats.org/drawingml/2006/table">
            <a:tbl>
              <a:tblPr firstRow="1" bandRow="1">
                <a:tableStyleId>{5940675A-B579-460E-94D1-54222C63F5DA}</a:tableStyleId>
              </a:tblPr>
              <a:tblGrid>
                <a:gridCol w="684000"/>
                <a:gridCol w="684000"/>
                <a:gridCol w="684000"/>
                <a:gridCol w="684000"/>
                <a:gridCol w="684000"/>
                <a:gridCol w="684000"/>
                <a:gridCol w="684000"/>
                <a:gridCol w="684000"/>
                <a:gridCol w="684000"/>
                <a:gridCol w="684000"/>
                <a:gridCol w="684000"/>
                <a:gridCol w="684000"/>
              </a:tblGrid>
              <a:tr h="0">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r>
            </a:tbl>
          </a:graphicData>
        </a:graphic>
      </p:graphicFrame>
      <p:graphicFrame>
        <p:nvGraphicFramePr>
          <p:cNvPr id="74" name="表 73"/>
          <p:cNvGraphicFramePr>
            <a:graphicFrameLocks noGrp="1"/>
          </p:cNvGraphicFramePr>
          <p:nvPr>
            <p:extLst>
              <p:ext uri="{D42A27DB-BD31-4B8C-83A1-F6EECF244321}">
                <p14:modId xmlns:p14="http://schemas.microsoft.com/office/powerpoint/2010/main" val="3459432707"/>
              </p:ext>
            </p:extLst>
          </p:nvPr>
        </p:nvGraphicFramePr>
        <p:xfrm>
          <a:off x="695999" y="5759017"/>
          <a:ext cx="8208000" cy="213360"/>
        </p:xfrm>
        <a:graphic>
          <a:graphicData uri="http://schemas.openxmlformats.org/drawingml/2006/table">
            <a:tbl>
              <a:tblPr firstRow="1" bandRow="1">
                <a:tableStyleId>{5940675A-B579-460E-94D1-54222C63F5DA}</a:tableStyleId>
              </a:tblPr>
              <a:tblGrid>
                <a:gridCol w="684000"/>
                <a:gridCol w="684000"/>
                <a:gridCol w="684000"/>
                <a:gridCol w="684000"/>
                <a:gridCol w="684000"/>
                <a:gridCol w="684000"/>
                <a:gridCol w="684000"/>
                <a:gridCol w="684000"/>
                <a:gridCol w="684000"/>
                <a:gridCol w="684000"/>
                <a:gridCol w="684000"/>
                <a:gridCol w="684000"/>
              </a:tblGrid>
              <a:tr h="0">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r>
            </a:tbl>
          </a:graphicData>
        </a:graphic>
      </p:graphicFrame>
      <p:sp>
        <p:nvSpPr>
          <p:cNvPr id="75" name="正方形/長方形 74"/>
          <p:cNvSpPr/>
          <p:nvPr/>
        </p:nvSpPr>
        <p:spPr>
          <a:xfrm>
            <a:off x="3154696" y="5391808"/>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6" name="正方形/長方形 75"/>
          <p:cNvSpPr/>
          <p:nvPr/>
        </p:nvSpPr>
        <p:spPr>
          <a:xfrm>
            <a:off x="6563132" y="5391808"/>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7" name="正方形/長方形 76"/>
          <p:cNvSpPr/>
          <p:nvPr/>
        </p:nvSpPr>
        <p:spPr>
          <a:xfrm>
            <a:off x="1777993" y="5402856"/>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8" name="正方形/長方形 77"/>
          <p:cNvSpPr/>
          <p:nvPr/>
        </p:nvSpPr>
        <p:spPr>
          <a:xfrm>
            <a:off x="1099813" y="5395352"/>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79" name="表 78"/>
          <p:cNvGraphicFramePr>
            <a:graphicFrameLocks noGrp="1"/>
          </p:cNvGraphicFramePr>
          <p:nvPr>
            <p:extLst>
              <p:ext uri="{D42A27DB-BD31-4B8C-83A1-F6EECF244321}">
                <p14:modId xmlns:p14="http://schemas.microsoft.com/office/powerpoint/2010/main" val="359526347"/>
              </p:ext>
            </p:extLst>
          </p:nvPr>
        </p:nvGraphicFramePr>
        <p:xfrm>
          <a:off x="700323" y="5398596"/>
          <a:ext cx="8208000" cy="213360"/>
        </p:xfrm>
        <a:graphic>
          <a:graphicData uri="http://schemas.openxmlformats.org/drawingml/2006/table">
            <a:tbl>
              <a:tblPr firstRow="1" bandRow="1">
                <a:tableStyleId>{5940675A-B579-460E-94D1-54222C63F5DA}</a:tableStyleId>
              </a:tblPr>
              <a:tblGrid>
                <a:gridCol w="684000"/>
                <a:gridCol w="684000"/>
                <a:gridCol w="684000"/>
                <a:gridCol w="684000"/>
                <a:gridCol w="684000"/>
                <a:gridCol w="684000"/>
                <a:gridCol w="684000"/>
                <a:gridCol w="684000"/>
                <a:gridCol w="684000"/>
                <a:gridCol w="684000"/>
                <a:gridCol w="684000"/>
                <a:gridCol w="684000"/>
              </a:tblGrid>
              <a:tr h="0">
                <a:tc>
                  <a:txBody>
                    <a:bodyPr/>
                    <a:lstStyle/>
                    <a:p>
                      <a:endParaRPr kumimoji="1" lang="ja-JP" altLang="en-US" sz="800" dirty="0"/>
                    </a:p>
                  </a:txBody>
                  <a:tcPr>
                    <a:solidFill>
                      <a:schemeClr val="bg1">
                        <a:lumMod val="85000"/>
                      </a:schemeClr>
                    </a:solidFill>
                  </a:tcPr>
                </a:tc>
                <a:tc>
                  <a:txBody>
                    <a:bodyPr/>
                    <a:lstStyle/>
                    <a:p>
                      <a:endParaRPr kumimoji="1" lang="ja-JP" altLang="en-US" sz="800" dirty="0"/>
                    </a:p>
                  </a:txBody>
                  <a:tcPr>
                    <a:solidFill>
                      <a:schemeClr val="bg1">
                        <a:lumMod val="85000"/>
                      </a:schemeClr>
                    </a:solidFill>
                  </a:tcPr>
                </a:tc>
                <a:tc>
                  <a:txBody>
                    <a:bodyPr/>
                    <a:lstStyle/>
                    <a:p>
                      <a:endParaRPr kumimoji="1" lang="ja-JP" altLang="en-US" sz="800" dirty="0"/>
                    </a:p>
                  </a:txBody>
                  <a:tcPr>
                    <a:solidFill>
                      <a:schemeClr val="bg1">
                        <a:lumMod val="85000"/>
                      </a:schemeClr>
                    </a:solidFill>
                  </a:tcPr>
                </a:tc>
                <a:tc>
                  <a:txBody>
                    <a:bodyPr/>
                    <a:lstStyle/>
                    <a:p>
                      <a:endParaRPr kumimoji="1" lang="ja-JP" altLang="en-US" sz="800" dirty="0"/>
                    </a:p>
                  </a:txBody>
                  <a:tcPr>
                    <a:solidFill>
                      <a:schemeClr val="bg1">
                        <a:lumMod val="85000"/>
                      </a:schemeClr>
                    </a:solid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solidFill>
                      <a:schemeClr val="bg1">
                        <a:lumMod val="85000"/>
                      </a:schemeClr>
                    </a:solidFill>
                  </a:tcPr>
                </a:tc>
                <a:tc>
                  <a:txBody>
                    <a:bodyPr/>
                    <a:lstStyle/>
                    <a:p>
                      <a:endParaRPr kumimoji="1" lang="ja-JP" altLang="en-US" sz="800" dirty="0"/>
                    </a:p>
                  </a:txBody>
                  <a:tcPr>
                    <a:solidFill>
                      <a:schemeClr val="bg1">
                        <a:lumMod val="85000"/>
                      </a:schemeClr>
                    </a:solidFill>
                  </a:tcPr>
                </a:tc>
                <a:tc>
                  <a:txBody>
                    <a:bodyPr/>
                    <a:lstStyle/>
                    <a:p>
                      <a:endParaRPr kumimoji="1" lang="ja-JP" altLang="en-US" sz="800" dirty="0"/>
                    </a:p>
                  </a:txBody>
                  <a:tcPr>
                    <a:solidFill>
                      <a:schemeClr val="bg1">
                        <a:lumMod val="85000"/>
                      </a:schemeClr>
                    </a:solid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r>
            </a:tbl>
          </a:graphicData>
        </a:graphic>
      </p:graphicFrame>
      <p:sp>
        <p:nvSpPr>
          <p:cNvPr id="80" name="正方形/長方形 79"/>
          <p:cNvSpPr/>
          <p:nvPr/>
        </p:nvSpPr>
        <p:spPr>
          <a:xfrm>
            <a:off x="821388" y="5453495"/>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1" name="正方形/長方形 80"/>
          <p:cNvSpPr/>
          <p:nvPr/>
        </p:nvSpPr>
        <p:spPr>
          <a:xfrm>
            <a:off x="1111752" y="5453495"/>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2" name="正方形/長方形 81"/>
          <p:cNvSpPr/>
          <p:nvPr/>
        </p:nvSpPr>
        <p:spPr>
          <a:xfrm>
            <a:off x="1495867" y="5452768"/>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3" name="正方形/長方形 82"/>
          <p:cNvSpPr/>
          <p:nvPr/>
        </p:nvSpPr>
        <p:spPr>
          <a:xfrm>
            <a:off x="1786231" y="5452768"/>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4" name="正方形/長方形 83"/>
          <p:cNvSpPr/>
          <p:nvPr/>
        </p:nvSpPr>
        <p:spPr>
          <a:xfrm>
            <a:off x="6283503" y="5452699"/>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5" name="正方形/長方形 84"/>
          <p:cNvSpPr/>
          <p:nvPr/>
        </p:nvSpPr>
        <p:spPr>
          <a:xfrm>
            <a:off x="6573867" y="5452699"/>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6" name="正方形/長方形 85"/>
          <p:cNvSpPr/>
          <p:nvPr/>
        </p:nvSpPr>
        <p:spPr>
          <a:xfrm>
            <a:off x="2871639" y="5456196"/>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7" name="正方形/長方形 86"/>
          <p:cNvSpPr/>
          <p:nvPr/>
        </p:nvSpPr>
        <p:spPr>
          <a:xfrm>
            <a:off x="3162003" y="5456196"/>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8" name="正方形/長方形 87"/>
          <p:cNvSpPr/>
          <p:nvPr/>
        </p:nvSpPr>
        <p:spPr>
          <a:xfrm>
            <a:off x="821388" y="5809411"/>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9" name="正方形/長方形 88"/>
          <p:cNvSpPr/>
          <p:nvPr/>
        </p:nvSpPr>
        <p:spPr>
          <a:xfrm>
            <a:off x="1111752" y="5809411"/>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0" name="正方形/長方形 89"/>
          <p:cNvSpPr/>
          <p:nvPr/>
        </p:nvSpPr>
        <p:spPr>
          <a:xfrm>
            <a:off x="1495867" y="5808684"/>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1" name="正方形/長方形 90"/>
          <p:cNvSpPr/>
          <p:nvPr/>
        </p:nvSpPr>
        <p:spPr>
          <a:xfrm>
            <a:off x="1786231" y="5808684"/>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2" name="正方形/長方形 91"/>
          <p:cNvSpPr/>
          <p:nvPr/>
        </p:nvSpPr>
        <p:spPr>
          <a:xfrm>
            <a:off x="6283503" y="5808615"/>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3" name="正方形/長方形 92"/>
          <p:cNvSpPr/>
          <p:nvPr/>
        </p:nvSpPr>
        <p:spPr>
          <a:xfrm>
            <a:off x="6573867" y="5808615"/>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4" name="正方形/長方形 93"/>
          <p:cNvSpPr/>
          <p:nvPr/>
        </p:nvSpPr>
        <p:spPr>
          <a:xfrm>
            <a:off x="2871639" y="5812112"/>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5" name="正方形/長方形 94"/>
          <p:cNvSpPr/>
          <p:nvPr/>
        </p:nvSpPr>
        <p:spPr>
          <a:xfrm>
            <a:off x="3162003" y="5812112"/>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6" name="正方形/長方形 95"/>
          <p:cNvSpPr/>
          <p:nvPr/>
        </p:nvSpPr>
        <p:spPr>
          <a:xfrm>
            <a:off x="823484" y="6097443"/>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7" name="正方形/長方形 96"/>
          <p:cNvSpPr/>
          <p:nvPr/>
        </p:nvSpPr>
        <p:spPr>
          <a:xfrm>
            <a:off x="1113848" y="6097443"/>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8" name="正方形/長方形 97"/>
          <p:cNvSpPr/>
          <p:nvPr/>
        </p:nvSpPr>
        <p:spPr>
          <a:xfrm>
            <a:off x="1497963" y="6096716"/>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9" name="正方形/長方形 98"/>
          <p:cNvSpPr/>
          <p:nvPr/>
        </p:nvSpPr>
        <p:spPr>
          <a:xfrm>
            <a:off x="1788327" y="6096716"/>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0" name="正方形/長方形 99"/>
          <p:cNvSpPr/>
          <p:nvPr/>
        </p:nvSpPr>
        <p:spPr>
          <a:xfrm>
            <a:off x="6285599" y="6096647"/>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1" name="正方形/長方形 100"/>
          <p:cNvSpPr/>
          <p:nvPr/>
        </p:nvSpPr>
        <p:spPr>
          <a:xfrm>
            <a:off x="6575963" y="6096647"/>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2" name="正方形/長方形 101"/>
          <p:cNvSpPr/>
          <p:nvPr/>
        </p:nvSpPr>
        <p:spPr>
          <a:xfrm>
            <a:off x="2873735" y="6100144"/>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3" name="正方形/長方形 102"/>
          <p:cNvSpPr/>
          <p:nvPr/>
        </p:nvSpPr>
        <p:spPr>
          <a:xfrm>
            <a:off x="3164099" y="6100144"/>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04" name="直線コネクタ 103"/>
          <p:cNvCxnSpPr/>
          <p:nvPr/>
        </p:nvCxnSpPr>
        <p:spPr>
          <a:xfrm>
            <a:off x="2464519" y="6289812"/>
            <a:ext cx="0" cy="144016"/>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05" name="テキスト ボックス 104"/>
          <p:cNvSpPr txBox="1"/>
          <p:nvPr/>
        </p:nvSpPr>
        <p:spPr>
          <a:xfrm>
            <a:off x="2632595" y="6419665"/>
            <a:ext cx="1958357" cy="307777"/>
          </a:xfrm>
          <a:prstGeom prst="rect">
            <a:avLst/>
          </a:prstGeom>
          <a:noFill/>
        </p:spPr>
        <p:txBody>
          <a:bodyPr wrap="none" rtlCol="0">
            <a:spAutoFit/>
          </a:bodyPr>
          <a:lstStyle/>
          <a:p>
            <a:r>
              <a:rPr lang="en-US" altLang="ja-JP" sz="1400" dirty="0" smtClean="0">
                <a:solidFill>
                  <a:srgbClr val="FF0000"/>
                </a:solidFill>
              </a:rPr>
              <a:t>e.g., 3</a:t>
            </a:r>
            <a:r>
              <a:rPr kumimoji="1" lang="en-US" altLang="ja-JP" sz="1400" dirty="0" smtClean="0">
                <a:solidFill>
                  <a:srgbClr val="FF0000"/>
                </a:solidFill>
              </a:rPr>
              <a:t> </a:t>
            </a:r>
            <a:r>
              <a:rPr kumimoji="1" lang="en-US" altLang="ja-JP" sz="1400" dirty="0" err="1" smtClean="0">
                <a:solidFill>
                  <a:srgbClr val="FF0000"/>
                </a:solidFill>
              </a:rPr>
              <a:t>ms</a:t>
            </a:r>
            <a:r>
              <a:rPr kumimoji="1" lang="en-US" altLang="ja-JP" sz="1400" dirty="0" smtClean="0">
                <a:solidFill>
                  <a:srgbClr val="FF0000"/>
                </a:solidFill>
              </a:rPr>
              <a:t> SMTC window</a:t>
            </a:r>
            <a:endParaRPr kumimoji="1" lang="ja-JP" altLang="en-US" sz="1400" dirty="0">
              <a:solidFill>
                <a:srgbClr val="FF0000"/>
              </a:solidFill>
            </a:endParaRPr>
          </a:p>
        </p:txBody>
      </p:sp>
      <p:sp>
        <p:nvSpPr>
          <p:cNvPr id="106" name="テキスト ボックス 105"/>
          <p:cNvSpPr txBox="1"/>
          <p:nvPr/>
        </p:nvSpPr>
        <p:spPr>
          <a:xfrm>
            <a:off x="1120427" y="5085184"/>
            <a:ext cx="2141548" cy="254361"/>
          </a:xfrm>
          <a:prstGeom prst="rect">
            <a:avLst/>
          </a:prstGeom>
          <a:noFill/>
        </p:spPr>
        <p:txBody>
          <a:bodyPr wrap="none" rtlCol="0">
            <a:spAutoFit/>
          </a:bodyPr>
          <a:lstStyle/>
          <a:p>
            <a:r>
              <a:rPr kumimoji="1" lang="en-US" altLang="ja-JP" sz="1400" dirty="0" smtClean="0">
                <a:solidFill>
                  <a:schemeClr val="tx1">
                    <a:lumMod val="50000"/>
                    <a:lumOff val="50000"/>
                  </a:schemeClr>
                </a:solidFill>
              </a:rPr>
              <a:t>Not available for data/</a:t>
            </a:r>
            <a:r>
              <a:rPr kumimoji="1" lang="en-US" altLang="ja-JP" sz="1400" dirty="0" err="1" smtClean="0">
                <a:solidFill>
                  <a:schemeClr val="tx1">
                    <a:lumMod val="50000"/>
                    <a:lumOff val="50000"/>
                  </a:schemeClr>
                </a:solidFill>
              </a:rPr>
              <a:t>cont</a:t>
            </a:r>
            <a:endParaRPr kumimoji="1" lang="ja-JP" altLang="en-US" sz="1400" dirty="0">
              <a:solidFill>
                <a:schemeClr val="tx1">
                  <a:lumMod val="50000"/>
                  <a:lumOff val="50000"/>
                </a:schemeClr>
              </a:solidFill>
            </a:endParaRPr>
          </a:p>
        </p:txBody>
      </p:sp>
      <p:sp>
        <p:nvSpPr>
          <p:cNvPr id="107" name="正方形/長方形 106"/>
          <p:cNvSpPr/>
          <p:nvPr/>
        </p:nvSpPr>
        <p:spPr>
          <a:xfrm>
            <a:off x="5199172" y="5396313"/>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8" name="正方形/長方形 107"/>
          <p:cNvSpPr/>
          <p:nvPr/>
        </p:nvSpPr>
        <p:spPr>
          <a:xfrm>
            <a:off x="4919543" y="5457204"/>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9" name="正方形/長方形 108"/>
          <p:cNvSpPr/>
          <p:nvPr/>
        </p:nvSpPr>
        <p:spPr>
          <a:xfrm>
            <a:off x="5209907" y="5457204"/>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0" name="正方形/長方形 109"/>
          <p:cNvSpPr/>
          <p:nvPr/>
        </p:nvSpPr>
        <p:spPr>
          <a:xfrm>
            <a:off x="4919543" y="5813120"/>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1" name="正方形/長方形 110"/>
          <p:cNvSpPr/>
          <p:nvPr/>
        </p:nvSpPr>
        <p:spPr>
          <a:xfrm>
            <a:off x="5209907" y="5813120"/>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2" name="正方形/長方形 111"/>
          <p:cNvSpPr/>
          <p:nvPr/>
        </p:nvSpPr>
        <p:spPr>
          <a:xfrm>
            <a:off x="4921639" y="6101152"/>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3" name="正方形/長方形 112"/>
          <p:cNvSpPr/>
          <p:nvPr/>
        </p:nvSpPr>
        <p:spPr>
          <a:xfrm>
            <a:off x="5212003" y="6101152"/>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4" name="正方形/長方形 113"/>
          <p:cNvSpPr/>
          <p:nvPr/>
        </p:nvSpPr>
        <p:spPr>
          <a:xfrm>
            <a:off x="683568" y="5391808"/>
            <a:ext cx="8213723" cy="10801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15" name="直線コネクタ 114"/>
          <p:cNvCxnSpPr/>
          <p:nvPr/>
        </p:nvCxnSpPr>
        <p:spPr>
          <a:xfrm>
            <a:off x="2208167" y="5506421"/>
            <a:ext cx="360040"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16" name="直線コネクタ 115"/>
          <p:cNvCxnSpPr/>
          <p:nvPr/>
        </p:nvCxnSpPr>
        <p:spPr>
          <a:xfrm>
            <a:off x="2200547" y="5866461"/>
            <a:ext cx="360040"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17" name="直線コネクタ 116"/>
          <p:cNvCxnSpPr/>
          <p:nvPr/>
        </p:nvCxnSpPr>
        <p:spPr>
          <a:xfrm>
            <a:off x="2200547" y="6146873"/>
            <a:ext cx="360040"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18" name="直線コネクタ 117"/>
          <p:cNvCxnSpPr/>
          <p:nvPr/>
        </p:nvCxnSpPr>
        <p:spPr>
          <a:xfrm>
            <a:off x="5656931" y="5506421"/>
            <a:ext cx="360040"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19" name="直線コネクタ 118"/>
          <p:cNvCxnSpPr/>
          <p:nvPr/>
        </p:nvCxnSpPr>
        <p:spPr>
          <a:xfrm>
            <a:off x="5649311" y="5866461"/>
            <a:ext cx="360040"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20" name="直線コネクタ 119"/>
          <p:cNvCxnSpPr/>
          <p:nvPr/>
        </p:nvCxnSpPr>
        <p:spPr>
          <a:xfrm>
            <a:off x="5649311" y="6146873"/>
            <a:ext cx="360040"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21" name="テキスト ボックス 120"/>
          <p:cNvSpPr txBox="1"/>
          <p:nvPr/>
        </p:nvSpPr>
        <p:spPr>
          <a:xfrm>
            <a:off x="4720827" y="5085184"/>
            <a:ext cx="2141548" cy="254361"/>
          </a:xfrm>
          <a:prstGeom prst="rect">
            <a:avLst/>
          </a:prstGeom>
          <a:noFill/>
        </p:spPr>
        <p:txBody>
          <a:bodyPr wrap="none" rtlCol="0">
            <a:spAutoFit/>
          </a:bodyPr>
          <a:lstStyle/>
          <a:p>
            <a:r>
              <a:rPr kumimoji="1" lang="en-US" altLang="ja-JP" sz="1400" dirty="0" smtClean="0">
                <a:solidFill>
                  <a:schemeClr val="tx1">
                    <a:lumMod val="50000"/>
                    <a:lumOff val="50000"/>
                  </a:schemeClr>
                </a:solidFill>
              </a:rPr>
              <a:t>Not available for data/</a:t>
            </a:r>
            <a:r>
              <a:rPr kumimoji="1" lang="en-US" altLang="ja-JP" sz="1400" dirty="0" err="1" smtClean="0">
                <a:solidFill>
                  <a:schemeClr val="tx1">
                    <a:lumMod val="50000"/>
                    <a:lumOff val="50000"/>
                  </a:schemeClr>
                </a:solidFill>
              </a:rPr>
              <a:t>cont</a:t>
            </a:r>
            <a:endParaRPr kumimoji="1" lang="ja-JP" altLang="en-US" sz="1400" dirty="0">
              <a:solidFill>
                <a:schemeClr val="tx1">
                  <a:lumMod val="50000"/>
                  <a:lumOff val="50000"/>
                </a:schemeClr>
              </a:solidFill>
            </a:endParaRPr>
          </a:p>
        </p:txBody>
      </p:sp>
    </p:spTree>
    <p:extLst>
      <p:ext uri="{BB962C8B-B14F-4D97-AF65-F5344CB8AC3E}">
        <p14:creationId xmlns:p14="http://schemas.microsoft.com/office/powerpoint/2010/main" val="2943185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altLang="ja-JP" dirty="0" smtClean="0"/>
              <a:t>Background</a:t>
            </a:r>
            <a:endParaRPr kumimoji="1" lang="ja-JP" altLang="en-US" dirty="0"/>
          </a:p>
        </p:txBody>
      </p:sp>
      <p:sp>
        <p:nvSpPr>
          <p:cNvPr id="3" name="コンテンツ プレースホルダー 2"/>
          <p:cNvSpPr>
            <a:spLocks noGrp="1"/>
          </p:cNvSpPr>
          <p:nvPr>
            <p:ph idx="1"/>
          </p:nvPr>
        </p:nvSpPr>
        <p:spPr>
          <a:xfrm>
            <a:off x="457200" y="1600200"/>
            <a:ext cx="8435280" cy="4525963"/>
          </a:xfrm>
        </p:spPr>
        <p:txBody>
          <a:bodyPr>
            <a:noAutofit/>
          </a:bodyPr>
          <a:lstStyle/>
          <a:p>
            <a:pPr marL="0" indent="0">
              <a:buNone/>
            </a:pPr>
            <a:r>
              <a:rPr lang="en-US" altLang="ja-JP" sz="1600" b="1" u="sng" dirty="0" smtClean="0"/>
              <a:t>Discussion at RAN4#85 (R4-1714288)</a:t>
            </a:r>
            <a:endParaRPr lang="en-US" altLang="ja-JP" sz="1600" dirty="0" smtClean="0"/>
          </a:p>
          <a:p>
            <a:r>
              <a:rPr lang="en-US" altLang="ja-JP" sz="1600" dirty="0" smtClean="0"/>
              <a:t>Following proposals were discussed </a:t>
            </a:r>
          </a:p>
          <a:p>
            <a:pPr lvl="1"/>
            <a:r>
              <a:rPr lang="en-US" altLang="ja-JP" sz="1600" dirty="0" smtClean="0"/>
              <a:t>In </a:t>
            </a:r>
            <a:r>
              <a:rPr lang="en-US" altLang="ja-JP" sz="1600" dirty="0"/>
              <a:t>FR2 intra-frequency SS-RSRQ measurement:</a:t>
            </a:r>
          </a:p>
          <a:p>
            <a:pPr lvl="2"/>
            <a:r>
              <a:rPr lang="en-US" altLang="ja-JP" sz="1600" dirty="0"/>
              <a:t>For UE capable of fast RX beam switching, UE is not expected to transmit PUCCH/PUSCH or receive PDCCH/PDSCH on SSB symbols to be measured and RSSI measurement symbols within SMTC window duration (if </a:t>
            </a:r>
            <a:r>
              <a:rPr lang="en-US" altLang="ja-JP" sz="1600" dirty="0" err="1"/>
              <a:t>useServingCellTimingForSync</a:t>
            </a:r>
            <a:r>
              <a:rPr lang="en-US" altLang="ja-JP" sz="1600" dirty="0"/>
              <a:t> is enabled)</a:t>
            </a:r>
          </a:p>
          <a:p>
            <a:pPr lvl="2"/>
            <a:r>
              <a:rPr lang="en-US" altLang="ja-JP" sz="1600" dirty="0"/>
              <a:t>For UE not capable of fast RX beam switching, down-select from following two options</a:t>
            </a:r>
          </a:p>
          <a:p>
            <a:pPr lvl="3"/>
            <a:r>
              <a:rPr lang="en-US" altLang="ja-JP" sz="1600" dirty="0"/>
              <a:t>Option 1: UE is not expected to transmit PUCCH/PUSCH or receive PDCCH/PDSCH on all symbols within slots containing SSB symbols to be measured and/or RSSI measurement symbols within SMTC window duration (if </a:t>
            </a:r>
            <a:r>
              <a:rPr lang="en-US" altLang="ja-JP" sz="1600" dirty="0" err="1"/>
              <a:t>useServingCellTimingForSync</a:t>
            </a:r>
            <a:r>
              <a:rPr lang="en-US" altLang="ja-JP" sz="1600" dirty="0"/>
              <a:t> is enabled)</a:t>
            </a:r>
          </a:p>
          <a:p>
            <a:pPr lvl="3"/>
            <a:r>
              <a:rPr lang="en-US" altLang="ja-JP" sz="1600" dirty="0"/>
              <a:t>Option 2: UE is not expected to transmit PUCCH/PUSCH or receive PDCCH/PDSCH on SSB symbols to be measured, RSSI measurement symbols , X symbol(s) before each consecutive SSB/RSSI symbols and X symbol(s) after each consecutive SSB/RSSI symbols within SMTC window duration  (if </a:t>
            </a:r>
            <a:r>
              <a:rPr lang="en-US" altLang="ja-JP" sz="1600" dirty="0" err="1"/>
              <a:t>useServingCellTimingForSync</a:t>
            </a:r>
            <a:r>
              <a:rPr lang="en-US" altLang="ja-JP" sz="1600" dirty="0"/>
              <a:t> is enabled)</a:t>
            </a:r>
          </a:p>
          <a:p>
            <a:pPr lvl="4"/>
            <a:r>
              <a:rPr lang="en-US" altLang="ja-JP" sz="1600" dirty="0"/>
              <a:t>X = [1] symbol for 60 kHz SCS and [2] symbols for 120 kHz </a:t>
            </a:r>
            <a:r>
              <a:rPr lang="en-US" altLang="ja-JP" sz="1600" dirty="0" smtClean="0"/>
              <a:t>SCS</a:t>
            </a:r>
            <a:endParaRPr lang="en-US" altLang="ja-JP" sz="1600" dirty="0"/>
          </a:p>
        </p:txBody>
      </p:sp>
    </p:spTree>
    <p:extLst>
      <p:ext uri="{BB962C8B-B14F-4D97-AF65-F5344CB8AC3E}">
        <p14:creationId xmlns:p14="http://schemas.microsoft.com/office/powerpoint/2010/main" val="21049462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[Annex]</a:t>
            </a:r>
            <a:endParaRPr kumimoji="1" lang="ja-JP" altLang="en-US" dirty="0"/>
          </a:p>
        </p:txBody>
      </p:sp>
      <p:sp>
        <p:nvSpPr>
          <p:cNvPr id="3" name="コンテンツ プレースホルダー 2"/>
          <p:cNvSpPr>
            <a:spLocks noGrp="1"/>
          </p:cNvSpPr>
          <p:nvPr>
            <p:ph idx="1"/>
          </p:nvPr>
        </p:nvSpPr>
        <p:spPr/>
        <p:txBody>
          <a:bodyPr>
            <a:noAutofit/>
          </a:bodyPr>
          <a:lstStyle/>
          <a:p>
            <a:pPr marL="0" indent="0">
              <a:buNone/>
            </a:pPr>
            <a:r>
              <a:rPr kumimoji="1" lang="en-US" altLang="ja-JP" sz="1800" b="1" u="sng" dirty="0" smtClean="0"/>
              <a:t>Agreements on RSSI time resource made at  RAN1#91/RAN4#85</a:t>
            </a:r>
          </a:p>
          <a:p>
            <a:r>
              <a:rPr lang="en-US" altLang="ja-JP" sz="1800" dirty="0"/>
              <a:t>When a set of slots for RSSI time-domain measurement resource can be explicitly configured per frequency carrier for a UE in RRC_CONNECTED mode:</a:t>
            </a:r>
          </a:p>
          <a:p>
            <a:pPr lvl="1"/>
            <a:r>
              <a:rPr lang="en-US" altLang="ja-JP" sz="1800" dirty="0" smtClean="0"/>
              <a:t>Slots </a:t>
            </a:r>
            <a:r>
              <a:rPr lang="en-US" altLang="ja-JP" sz="1800" dirty="0"/>
              <a:t>in the RSSI measurement resource are configured by a bitmap with each bit corresponding to each slot of the slots within the SMTC window duration</a:t>
            </a:r>
          </a:p>
          <a:p>
            <a:pPr lvl="2"/>
            <a:r>
              <a:rPr lang="en-US" altLang="ja-JP" sz="1800" dirty="0" smtClean="0"/>
              <a:t>Here</a:t>
            </a:r>
            <a:r>
              <a:rPr lang="en-US" altLang="ja-JP" sz="1800" dirty="0"/>
              <a:t>, the slots are determined based on the SSB numerology</a:t>
            </a:r>
          </a:p>
          <a:p>
            <a:pPr lvl="1"/>
            <a:r>
              <a:rPr lang="en-US" altLang="ja-JP" sz="1800" dirty="0" smtClean="0"/>
              <a:t>OFDM </a:t>
            </a:r>
            <a:r>
              <a:rPr lang="en-US" altLang="ja-JP" sz="1800" dirty="0"/>
              <a:t>symbol level configuration for the configured slots: </a:t>
            </a:r>
          </a:p>
          <a:p>
            <a:pPr lvl="2"/>
            <a:r>
              <a:rPr lang="en-US" altLang="ja-JP" sz="1800" dirty="0" smtClean="0"/>
              <a:t>Configurable </a:t>
            </a:r>
            <a:r>
              <a:rPr lang="en-US" altLang="ja-JP" sz="1800" dirty="0"/>
              <a:t>with a limited set of ending symbols; the set of symbols in a slot is from symbol 0 to the ending symbol</a:t>
            </a:r>
          </a:p>
          <a:p>
            <a:pPr lvl="3"/>
            <a:r>
              <a:rPr lang="en-US" altLang="ja-JP" sz="1800" dirty="0" smtClean="0"/>
              <a:t>No </a:t>
            </a:r>
            <a:r>
              <a:rPr lang="en-US" altLang="ja-JP" sz="1800" dirty="0"/>
              <a:t>more than 4 values for the end symbol </a:t>
            </a:r>
            <a:endParaRPr lang="en-US" altLang="ja-JP" sz="1800" dirty="0" smtClean="0"/>
          </a:p>
          <a:p>
            <a:pPr lvl="3"/>
            <a:endParaRPr lang="en-US" altLang="ja-JP" sz="1800" dirty="0"/>
          </a:p>
          <a:p>
            <a:r>
              <a:rPr kumimoji="1" lang="en-US" altLang="ja-JP" sz="1800" dirty="0" smtClean="0"/>
              <a:t>For default RSSI evaluation period, </a:t>
            </a:r>
            <a:r>
              <a:rPr lang="en-GB" altLang="ja-JP" sz="1800" dirty="0"/>
              <a:t>t</a:t>
            </a:r>
            <a:r>
              <a:rPr lang="en-GB" altLang="ja-JP" sz="1800" dirty="0" smtClean="0"/>
              <a:t>he </a:t>
            </a:r>
            <a:r>
              <a:rPr lang="en-GB" altLang="ja-JP" sz="1800" dirty="0"/>
              <a:t>time duration, T</a:t>
            </a:r>
            <a:r>
              <a:rPr lang="en-GB" altLang="ja-JP" sz="1800" baseline="-25000" dirty="0"/>
              <a:t>RSSI</a:t>
            </a:r>
            <a:r>
              <a:rPr lang="en-GB" altLang="ja-JP" sz="1800" dirty="0"/>
              <a:t>, is defined as follows</a:t>
            </a:r>
            <a:r>
              <a:rPr lang="en-GB" altLang="ja-JP" sz="1800" dirty="0" smtClean="0"/>
              <a:t>:</a:t>
            </a:r>
            <a:endParaRPr lang="ja-JP" altLang="ja-JP" sz="1800" dirty="0"/>
          </a:p>
          <a:p>
            <a:pPr lvl="1"/>
            <a:r>
              <a:rPr lang="en-US" altLang="ja-JP" sz="1800" dirty="0"/>
              <a:t>T</a:t>
            </a:r>
            <a:r>
              <a:rPr lang="en-US" altLang="ja-JP" sz="1800" baseline="-25000" dirty="0"/>
              <a:t>RSSI</a:t>
            </a:r>
            <a:r>
              <a:rPr lang="en-US" altLang="ja-JP" sz="1800" dirty="0"/>
              <a:t>= </a:t>
            </a:r>
            <a:r>
              <a:rPr lang="en-US" altLang="ja-JP" sz="1800" baseline="-25000" dirty="0"/>
              <a:t> </a:t>
            </a:r>
            <a:r>
              <a:rPr lang="en-US" altLang="ja-JP" sz="1800" dirty="0"/>
              <a:t>Configured SMTC measurement window (if gap is not used)</a:t>
            </a:r>
            <a:endParaRPr lang="ja-JP" altLang="ja-JP" sz="1800" dirty="0"/>
          </a:p>
          <a:p>
            <a:pPr lvl="1"/>
            <a:r>
              <a:rPr lang="en-US" altLang="ja-JP" sz="1800" dirty="0"/>
              <a:t>T</a:t>
            </a:r>
            <a:r>
              <a:rPr lang="en-US" altLang="ja-JP" sz="1800" baseline="-25000" dirty="0"/>
              <a:t>RSSI</a:t>
            </a:r>
            <a:r>
              <a:rPr lang="en-US" altLang="ja-JP" sz="1800" dirty="0"/>
              <a:t>=  Overlapped time span between configured SMTC measurement window and minimum measurement time within measurement gap (if gap is used</a:t>
            </a:r>
            <a:r>
              <a:rPr lang="en-US" altLang="ja-JP" sz="1800" dirty="0" smtClean="0"/>
              <a:t>)</a:t>
            </a:r>
            <a:endParaRPr lang="ja-JP" altLang="ja-JP" sz="1800" dirty="0"/>
          </a:p>
        </p:txBody>
      </p:sp>
    </p:spTree>
    <p:extLst>
      <p:ext uri="{BB962C8B-B14F-4D97-AF65-F5344CB8AC3E}">
        <p14:creationId xmlns:p14="http://schemas.microsoft.com/office/powerpoint/2010/main" val="16613961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Discussion</a:t>
            </a:r>
            <a:endParaRPr kumimoji="1" lang="ja-JP" altLang="en-US" dirty="0"/>
          </a:p>
        </p:txBody>
      </p:sp>
      <p:sp>
        <p:nvSpPr>
          <p:cNvPr id="3" name="コンテンツ プレースホルダー 2"/>
          <p:cNvSpPr>
            <a:spLocks noGrp="1"/>
          </p:cNvSpPr>
          <p:nvPr>
            <p:ph idx="1"/>
          </p:nvPr>
        </p:nvSpPr>
        <p:spPr>
          <a:xfrm>
            <a:off x="457200" y="1600200"/>
            <a:ext cx="8229600" cy="3767499"/>
          </a:xfrm>
        </p:spPr>
        <p:txBody>
          <a:bodyPr>
            <a:normAutofit/>
          </a:bodyPr>
          <a:lstStyle/>
          <a:p>
            <a:r>
              <a:rPr kumimoji="1" lang="en-US" altLang="ja-JP" sz="1800" dirty="0" smtClean="0"/>
              <a:t>Regarding RX beam switching time, basically all UEs capable of FR2 operation should be able to perform fast RX bea</a:t>
            </a:r>
            <a:r>
              <a:rPr lang="en-US" altLang="ja-JP" sz="1800" dirty="0" smtClean="0"/>
              <a:t>m switching</a:t>
            </a:r>
          </a:p>
          <a:p>
            <a:pPr lvl="1"/>
            <a:r>
              <a:rPr lang="en-US" altLang="ja-JP" sz="1600" dirty="0" smtClean="0"/>
              <a:t>Otherwise, PDSCH reception after PDCCH reception does not work in the case where PDCCH beam and PDSCH beam are different (it is not minor case)</a:t>
            </a:r>
            <a:endParaRPr lang="en-US" altLang="ja-JP" sz="600" dirty="0" smtClean="0"/>
          </a:p>
          <a:p>
            <a:r>
              <a:rPr lang="en-US" altLang="ja-JP" sz="1800" dirty="0" smtClean="0"/>
              <a:t>Since the number of cell searchers at UE would be limited, there is a concern on measurement requirements for the case where SMTC window timings across different intra-</a:t>
            </a:r>
            <a:r>
              <a:rPr lang="en-US" altLang="ja-JP" sz="1800" dirty="0" err="1" smtClean="0"/>
              <a:t>freq</a:t>
            </a:r>
            <a:r>
              <a:rPr lang="en-US" altLang="ja-JP" sz="1800" dirty="0" smtClean="0"/>
              <a:t>/inter-</a:t>
            </a:r>
            <a:r>
              <a:rPr lang="en-US" altLang="ja-JP" sz="1800" dirty="0" err="1" smtClean="0"/>
              <a:t>freq</a:t>
            </a:r>
            <a:r>
              <a:rPr lang="en-US" altLang="ja-JP" sz="1800" dirty="0" smtClean="0"/>
              <a:t> carriers to be measured are overlapped.</a:t>
            </a:r>
          </a:p>
          <a:p>
            <a:pPr lvl="1"/>
            <a:r>
              <a:rPr lang="en-US" altLang="ja-JP" sz="1600" dirty="0" smtClean="0"/>
              <a:t>If SMTC on each serving CC is not aligned as in Case 1, measurement can be performed for each CC in corresponding SMTC timing. However, mixed numerology or analog Rx beam restriction would happen even when measuring other CC (e.g., intra-band CC)</a:t>
            </a:r>
          </a:p>
          <a:p>
            <a:pPr lvl="1"/>
            <a:r>
              <a:rPr lang="en-US" altLang="ja-JP" sz="1600" dirty="0" smtClean="0"/>
              <a:t>If SMTC on each serving CC is aligned as in Case 2, measurement would be performed for each CC in different timings. Even in such case</a:t>
            </a:r>
            <a:r>
              <a:rPr lang="en-US" altLang="ja-JP" sz="1600" dirty="0"/>
              <a:t>, mixed numerology or analog Rx beam restriction would </a:t>
            </a:r>
            <a:r>
              <a:rPr lang="en-US" altLang="ja-JP" sz="1600" dirty="0" smtClean="0"/>
              <a:t>happen e.g., across intra-band CCs</a:t>
            </a:r>
          </a:p>
        </p:txBody>
      </p:sp>
      <p:cxnSp>
        <p:nvCxnSpPr>
          <p:cNvPr id="5" name="直線矢印コネクタ 4"/>
          <p:cNvCxnSpPr/>
          <p:nvPr/>
        </p:nvCxnSpPr>
        <p:spPr>
          <a:xfrm>
            <a:off x="1085094" y="5675720"/>
            <a:ext cx="324036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 name="直線矢印コネクタ 5"/>
          <p:cNvCxnSpPr/>
          <p:nvPr/>
        </p:nvCxnSpPr>
        <p:spPr>
          <a:xfrm>
            <a:off x="1085094" y="5963752"/>
            <a:ext cx="324036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直線矢印コネクタ 6"/>
          <p:cNvCxnSpPr/>
          <p:nvPr/>
        </p:nvCxnSpPr>
        <p:spPr>
          <a:xfrm>
            <a:off x="1085094" y="6251784"/>
            <a:ext cx="324036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直線矢印コネクタ 7"/>
          <p:cNvCxnSpPr/>
          <p:nvPr/>
        </p:nvCxnSpPr>
        <p:spPr>
          <a:xfrm>
            <a:off x="1085094" y="6539816"/>
            <a:ext cx="3240360"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9" name="テキスト ボックス 8"/>
          <p:cNvSpPr txBox="1"/>
          <p:nvPr/>
        </p:nvSpPr>
        <p:spPr>
          <a:xfrm>
            <a:off x="365014" y="5254705"/>
            <a:ext cx="591829" cy="276999"/>
          </a:xfrm>
          <a:prstGeom prst="rect">
            <a:avLst/>
          </a:prstGeom>
          <a:noFill/>
        </p:spPr>
        <p:txBody>
          <a:bodyPr wrap="none" rtlCol="0">
            <a:spAutoFit/>
          </a:bodyPr>
          <a:lstStyle/>
          <a:p>
            <a:r>
              <a:rPr kumimoji="1" lang="en-US" altLang="ja-JP" sz="1200" u="sng" dirty="0" smtClean="0"/>
              <a:t>Case 1</a:t>
            </a:r>
            <a:endParaRPr kumimoji="1" lang="ja-JP" altLang="en-US" sz="1200" u="sng" dirty="0"/>
          </a:p>
        </p:txBody>
      </p:sp>
      <p:sp>
        <p:nvSpPr>
          <p:cNvPr id="10" name="テキスト ボックス 9"/>
          <p:cNvSpPr txBox="1"/>
          <p:nvPr/>
        </p:nvSpPr>
        <p:spPr>
          <a:xfrm>
            <a:off x="323528" y="5537220"/>
            <a:ext cx="833690" cy="276999"/>
          </a:xfrm>
          <a:prstGeom prst="rect">
            <a:avLst/>
          </a:prstGeom>
          <a:noFill/>
        </p:spPr>
        <p:txBody>
          <a:bodyPr wrap="none" rtlCol="0">
            <a:spAutoFit/>
          </a:bodyPr>
          <a:lstStyle/>
          <a:p>
            <a:r>
              <a:rPr kumimoji="1" lang="en-US" altLang="ja-JP" sz="1200" dirty="0" smtClean="0"/>
              <a:t>Serving #0</a:t>
            </a:r>
          </a:p>
        </p:txBody>
      </p:sp>
      <p:sp>
        <p:nvSpPr>
          <p:cNvPr id="11" name="テキスト ボックス 10"/>
          <p:cNvSpPr txBox="1"/>
          <p:nvPr/>
        </p:nvSpPr>
        <p:spPr>
          <a:xfrm>
            <a:off x="326459" y="5830769"/>
            <a:ext cx="833690" cy="276999"/>
          </a:xfrm>
          <a:prstGeom prst="rect">
            <a:avLst/>
          </a:prstGeom>
          <a:noFill/>
        </p:spPr>
        <p:txBody>
          <a:bodyPr wrap="none" rtlCol="0">
            <a:spAutoFit/>
          </a:bodyPr>
          <a:lstStyle/>
          <a:p>
            <a:r>
              <a:rPr kumimoji="1" lang="en-US" altLang="ja-JP" sz="1200" dirty="0" smtClean="0"/>
              <a:t>Serving #1</a:t>
            </a:r>
          </a:p>
        </p:txBody>
      </p:sp>
      <p:sp>
        <p:nvSpPr>
          <p:cNvPr id="12" name="テキスト ボックス 11"/>
          <p:cNvSpPr txBox="1"/>
          <p:nvPr/>
        </p:nvSpPr>
        <p:spPr>
          <a:xfrm>
            <a:off x="326459" y="6118801"/>
            <a:ext cx="833690" cy="276999"/>
          </a:xfrm>
          <a:prstGeom prst="rect">
            <a:avLst/>
          </a:prstGeom>
          <a:noFill/>
        </p:spPr>
        <p:txBody>
          <a:bodyPr wrap="none" rtlCol="0">
            <a:spAutoFit/>
          </a:bodyPr>
          <a:lstStyle/>
          <a:p>
            <a:r>
              <a:rPr lang="en-US" altLang="ja-JP" sz="1200" dirty="0" smtClean="0"/>
              <a:t>Serving #2</a:t>
            </a:r>
            <a:endParaRPr kumimoji="1" lang="en-US" altLang="ja-JP" sz="1200" dirty="0" smtClean="0"/>
          </a:p>
        </p:txBody>
      </p:sp>
      <p:sp>
        <p:nvSpPr>
          <p:cNvPr id="13" name="テキスト ボックス 12"/>
          <p:cNvSpPr txBox="1"/>
          <p:nvPr/>
        </p:nvSpPr>
        <p:spPr>
          <a:xfrm>
            <a:off x="331561" y="6393862"/>
            <a:ext cx="782265" cy="276999"/>
          </a:xfrm>
          <a:prstGeom prst="rect">
            <a:avLst/>
          </a:prstGeom>
          <a:noFill/>
        </p:spPr>
        <p:txBody>
          <a:bodyPr wrap="none" rtlCol="0">
            <a:spAutoFit/>
          </a:bodyPr>
          <a:lstStyle/>
          <a:p>
            <a:r>
              <a:rPr lang="en-US" altLang="ja-JP" sz="1200" dirty="0" smtClean="0"/>
              <a:t>Inter-</a:t>
            </a:r>
            <a:r>
              <a:rPr lang="en-US" altLang="ja-JP" sz="1200" dirty="0" err="1" smtClean="0"/>
              <a:t>freq</a:t>
            </a:r>
            <a:endParaRPr kumimoji="1" lang="en-US" altLang="ja-JP" sz="1200" dirty="0" smtClean="0"/>
          </a:p>
        </p:txBody>
      </p:sp>
      <p:sp>
        <p:nvSpPr>
          <p:cNvPr id="14" name="正方形/長方形 13"/>
          <p:cNvSpPr/>
          <p:nvPr/>
        </p:nvSpPr>
        <p:spPr>
          <a:xfrm>
            <a:off x="1229110" y="5675719"/>
            <a:ext cx="36004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p:cNvSpPr/>
          <p:nvPr/>
        </p:nvSpPr>
        <p:spPr>
          <a:xfrm>
            <a:off x="1589150" y="5973082"/>
            <a:ext cx="36004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p:cNvSpPr/>
          <p:nvPr/>
        </p:nvSpPr>
        <p:spPr>
          <a:xfrm>
            <a:off x="1949190" y="6251784"/>
            <a:ext cx="36004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p:cNvSpPr/>
          <p:nvPr/>
        </p:nvSpPr>
        <p:spPr>
          <a:xfrm>
            <a:off x="1949190" y="6539816"/>
            <a:ext cx="360040" cy="45719"/>
          </a:xfrm>
          <a:prstGeom prst="rect">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p:cNvSpPr/>
          <p:nvPr/>
        </p:nvSpPr>
        <p:spPr>
          <a:xfrm>
            <a:off x="2813286" y="5675720"/>
            <a:ext cx="36004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p:cNvSpPr/>
          <p:nvPr/>
        </p:nvSpPr>
        <p:spPr>
          <a:xfrm>
            <a:off x="3173326" y="5973083"/>
            <a:ext cx="36004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p:cNvSpPr/>
          <p:nvPr/>
        </p:nvSpPr>
        <p:spPr>
          <a:xfrm>
            <a:off x="3533366" y="6251785"/>
            <a:ext cx="360040" cy="45719"/>
          </a:xfrm>
          <a:prstGeom prst="rect">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p:cNvSpPr/>
          <p:nvPr/>
        </p:nvSpPr>
        <p:spPr>
          <a:xfrm>
            <a:off x="3533366" y="6539817"/>
            <a:ext cx="36004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3" name="直線コネクタ 22"/>
          <p:cNvCxnSpPr/>
          <p:nvPr/>
        </p:nvCxnSpPr>
        <p:spPr>
          <a:xfrm>
            <a:off x="1944088" y="5531704"/>
            <a:ext cx="0" cy="1053831"/>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4" name="直線コネクタ 23"/>
          <p:cNvCxnSpPr/>
          <p:nvPr/>
        </p:nvCxnSpPr>
        <p:spPr>
          <a:xfrm>
            <a:off x="2298079" y="5531704"/>
            <a:ext cx="0" cy="1053831"/>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5" name="直線コネクタ 24"/>
          <p:cNvCxnSpPr/>
          <p:nvPr/>
        </p:nvCxnSpPr>
        <p:spPr>
          <a:xfrm>
            <a:off x="3528264" y="5531704"/>
            <a:ext cx="0" cy="1053831"/>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6" name="直線コネクタ 25"/>
          <p:cNvCxnSpPr/>
          <p:nvPr/>
        </p:nvCxnSpPr>
        <p:spPr>
          <a:xfrm>
            <a:off x="3882255" y="5531704"/>
            <a:ext cx="0" cy="1053831"/>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7" name="テキスト ボックス 26"/>
          <p:cNvSpPr txBox="1"/>
          <p:nvPr/>
        </p:nvSpPr>
        <p:spPr>
          <a:xfrm>
            <a:off x="1914687" y="5422137"/>
            <a:ext cx="413896" cy="276999"/>
          </a:xfrm>
          <a:prstGeom prst="rect">
            <a:avLst/>
          </a:prstGeom>
          <a:noFill/>
        </p:spPr>
        <p:txBody>
          <a:bodyPr wrap="none" rtlCol="0">
            <a:spAutoFit/>
          </a:bodyPr>
          <a:lstStyle/>
          <a:p>
            <a:r>
              <a:rPr kumimoji="1" lang="en-US" altLang="ja-JP" sz="1200" dirty="0" smtClean="0"/>
              <a:t>MG</a:t>
            </a:r>
          </a:p>
        </p:txBody>
      </p:sp>
      <p:sp>
        <p:nvSpPr>
          <p:cNvPr id="38" name="テキスト ボックス 37"/>
          <p:cNvSpPr txBox="1"/>
          <p:nvPr/>
        </p:nvSpPr>
        <p:spPr>
          <a:xfrm>
            <a:off x="2591363" y="6589542"/>
            <a:ext cx="540597" cy="276999"/>
          </a:xfrm>
          <a:prstGeom prst="rect">
            <a:avLst/>
          </a:prstGeom>
          <a:noFill/>
        </p:spPr>
        <p:txBody>
          <a:bodyPr wrap="none" rtlCol="0">
            <a:spAutoFit/>
          </a:bodyPr>
          <a:lstStyle/>
          <a:p>
            <a:r>
              <a:rPr kumimoji="1" lang="en-US" altLang="ja-JP" sz="1200" dirty="0" smtClean="0"/>
              <a:t>SMTC</a:t>
            </a:r>
          </a:p>
        </p:txBody>
      </p:sp>
      <p:cxnSp>
        <p:nvCxnSpPr>
          <p:cNvPr id="40" name="直線コネクタ 39"/>
          <p:cNvCxnSpPr>
            <a:stCxn id="38" idx="0"/>
            <a:endCxn id="18" idx="2"/>
          </p:cNvCxnSpPr>
          <p:nvPr/>
        </p:nvCxnSpPr>
        <p:spPr>
          <a:xfrm flipV="1">
            <a:off x="2861662" y="5721439"/>
            <a:ext cx="131644" cy="868103"/>
          </a:xfrm>
          <a:prstGeom prst="line">
            <a:avLst/>
          </a:prstGeom>
          <a:ln>
            <a:prstDash val="sysDot"/>
          </a:ln>
        </p:spPr>
        <p:style>
          <a:lnRef idx="1">
            <a:schemeClr val="accent1"/>
          </a:lnRef>
          <a:fillRef idx="0">
            <a:schemeClr val="accent1"/>
          </a:fillRef>
          <a:effectRef idx="0">
            <a:schemeClr val="accent1"/>
          </a:effectRef>
          <a:fontRef idx="minor">
            <a:schemeClr val="tx1"/>
          </a:fontRef>
        </p:style>
      </p:cxnSp>
      <p:cxnSp>
        <p:nvCxnSpPr>
          <p:cNvPr id="41" name="直線コネクタ 40"/>
          <p:cNvCxnSpPr>
            <a:stCxn id="38" idx="0"/>
            <a:endCxn id="19" idx="0"/>
          </p:cNvCxnSpPr>
          <p:nvPr/>
        </p:nvCxnSpPr>
        <p:spPr>
          <a:xfrm flipV="1">
            <a:off x="2861662" y="5973083"/>
            <a:ext cx="491684" cy="616459"/>
          </a:xfrm>
          <a:prstGeom prst="line">
            <a:avLst/>
          </a:prstGeom>
          <a:ln>
            <a:prstDash val="sysDot"/>
          </a:ln>
        </p:spPr>
        <p:style>
          <a:lnRef idx="1">
            <a:schemeClr val="accent1"/>
          </a:lnRef>
          <a:fillRef idx="0">
            <a:schemeClr val="accent1"/>
          </a:fillRef>
          <a:effectRef idx="0">
            <a:schemeClr val="accent1"/>
          </a:effectRef>
          <a:fontRef idx="minor">
            <a:schemeClr val="tx1"/>
          </a:fontRef>
        </p:style>
      </p:cxnSp>
      <p:cxnSp>
        <p:nvCxnSpPr>
          <p:cNvPr id="44" name="直線コネクタ 43"/>
          <p:cNvCxnSpPr>
            <a:stCxn id="38" idx="0"/>
            <a:endCxn id="20" idx="2"/>
          </p:cNvCxnSpPr>
          <p:nvPr/>
        </p:nvCxnSpPr>
        <p:spPr>
          <a:xfrm flipV="1">
            <a:off x="2861662" y="6297504"/>
            <a:ext cx="851724" cy="292038"/>
          </a:xfrm>
          <a:prstGeom prst="line">
            <a:avLst/>
          </a:prstGeom>
          <a:ln>
            <a:prstDash val="sysDot"/>
          </a:ln>
        </p:spPr>
        <p:style>
          <a:lnRef idx="1">
            <a:schemeClr val="accent1"/>
          </a:lnRef>
          <a:fillRef idx="0">
            <a:schemeClr val="accent1"/>
          </a:fillRef>
          <a:effectRef idx="0">
            <a:schemeClr val="accent1"/>
          </a:effectRef>
          <a:fontRef idx="minor">
            <a:schemeClr val="tx1"/>
          </a:fontRef>
        </p:style>
      </p:cxnSp>
      <p:cxnSp>
        <p:nvCxnSpPr>
          <p:cNvPr id="47" name="直線コネクタ 46"/>
          <p:cNvCxnSpPr>
            <a:stCxn id="38" idx="0"/>
            <a:endCxn id="21" idx="1"/>
          </p:cNvCxnSpPr>
          <p:nvPr/>
        </p:nvCxnSpPr>
        <p:spPr>
          <a:xfrm flipV="1">
            <a:off x="2861662" y="6562677"/>
            <a:ext cx="671704" cy="26865"/>
          </a:xfrm>
          <a:prstGeom prst="line">
            <a:avLst/>
          </a:prstGeom>
          <a:ln>
            <a:prstDash val="sysDot"/>
          </a:ln>
        </p:spPr>
        <p:style>
          <a:lnRef idx="1">
            <a:schemeClr val="accent1"/>
          </a:lnRef>
          <a:fillRef idx="0">
            <a:schemeClr val="accent1"/>
          </a:fillRef>
          <a:effectRef idx="0">
            <a:schemeClr val="accent1"/>
          </a:effectRef>
          <a:fontRef idx="minor">
            <a:schemeClr val="tx1"/>
          </a:fontRef>
        </p:style>
      </p:cxnSp>
      <p:sp>
        <p:nvSpPr>
          <p:cNvPr id="50" name="テキスト ボックス 49"/>
          <p:cNvSpPr txBox="1"/>
          <p:nvPr/>
        </p:nvSpPr>
        <p:spPr>
          <a:xfrm>
            <a:off x="1013086" y="6593529"/>
            <a:ext cx="540597" cy="276999"/>
          </a:xfrm>
          <a:prstGeom prst="rect">
            <a:avLst/>
          </a:prstGeom>
          <a:noFill/>
        </p:spPr>
        <p:txBody>
          <a:bodyPr wrap="none" rtlCol="0">
            <a:spAutoFit/>
          </a:bodyPr>
          <a:lstStyle/>
          <a:p>
            <a:r>
              <a:rPr kumimoji="1" lang="en-US" altLang="ja-JP" sz="1200" dirty="0" smtClean="0"/>
              <a:t>SMTC</a:t>
            </a:r>
          </a:p>
        </p:txBody>
      </p:sp>
      <p:cxnSp>
        <p:nvCxnSpPr>
          <p:cNvPr id="51" name="直線コネクタ 50"/>
          <p:cNvCxnSpPr>
            <a:stCxn id="50" idx="0"/>
          </p:cNvCxnSpPr>
          <p:nvPr/>
        </p:nvCxnSpPr>
        <p:spPr>
          <a:xfrm flipV="1">
            <a:off x="1283385" y="5725426"/>
            <a:ext cx="131644" cy="868103"/>
          </a:xfrm>
          <a:prstGeom prst="line">
            <a:avLst/>
          </a:prstGeom>
          <a:ln>
            <a:prstDash val="sysDot"/>
          </a:ln>
        </p:spPr>
        <p:style>
          <a:lnRef idx="1">
            <a:schemeClr val="accent1"/>
          </a:lnRef>
          <a:fillRef idx="0">
            <a:schemeClr val="accent1"/>
          </a:fillRef>
          <a:effectRef idx="0">
            <a:schemeClr val="accent1"/>
          </a:effectRef>
          <a:fontRef idx="minor">
            <a:schemeClr val="tx1"/>
          </a:fontRef>
        </p:style>
      </p:cxnSp>
      <p:cxnSp>
        <p:nvCxnSpPr>
          <p:cNvPr id="52" name="直線コネクタ 51"/>
          <p:cNvCxnSpPr>
            <a:stCxn id="50" idx="0"/>
          </p:cNvCxnSpPr>
          <p:nvPr/>
        </p:nvCxnSpPr>
        <p:spPr>
          <a:xfrm flipV="1">
            <a:off x="1283385" y="5977070"/>
            <a:ext cx="491684" cy="616459"/>
          </a:xfrm>
          <a:prstGeom prst="line">
            <a:avLst/>
          </a:prstGeom>
          <a:ln>
            <a:prstDash val="sysDot"/>
          </a:ln>
        </p:spPr>
        <p:style>
          <a:lnRef idx="1">
            <a:schemeClr val="accent1"/>
          </a:lnRef>
          <a:fillRef idx="0">
            <a:schemeClr val="accent1"/>
          </a:fillRef>
          <a:effectRef idx="0">
            <a:schemeClr val="accent1"/>
          </a:effectRef>
          <a:fontRef idx="minor">
            <a:schemeClr val="tx1"/>
          </a:fontRef>
        </p:style>
      </p:cxnSp>
      <p:cxnSp>
        <p:nvCxnSpPr>
          <p:cNvPr id="53" name="直線コネクタ 52"/>
          <p:cNvCxnSpPr>
            <a:stCxn id="50" idx="0"/>
          </p:cNvCxnSpPr>
          <p:nvPr/>
        </p:nvCxnSpPr>
        <p:spPr>
          <a:xfrm flipV="1">
            <a:off x="1283385" y="6301491"/>
            <a:ext cx="851724" cy="292038"/>
          </a:xfrm>
          <a:prstGeom prst="line">
            <a:avLst/>
          </a:prstGeom>
          <a:ln>
            <a:prstDash val="sysDot"/>
          </a:ln>
        </p:spPr>
        <p:style>
          <a:lnRef idx="1">
            <a:schemeClr val="accent1"/>
          </a:lnRef>
          <a:fillRef idx="0">
            <a:schemeClr val="accent1"/>
          </a:fillRef>
          <a:effectRef idx="0">
            <a:schemeClr val="accent1"/>
          </a:effectRef>
          <a:fontRef idx="minor">
            <a:schemeClr val="tx1"/>
          </a:fontRef>
        </p:style>
      </p:cxnSp>
      <p:cxnSp>
        <p:nvCxnSpPr>
          <p:cNvPr id="54" name="直線コネクタ 53"/>
          <p:cNvCxnSpPr>
            <a:stCxn id="50" idx="0"/>
          </p:cNvCxnSpPr>
          <p:nvPr/>
        </p:nvCxnSpPr>
        <p:spPr>
          <a:xfrm flipV="1">
            <a:off x="1283385" y="6566664"/>
            <a:ext cx="671704" cy="26865"/>
          </a:xfrm>
          <a:prstGeom prst="line">
            <a:avLst/>
          </a:prstGeom>
          <a:ln>
            <a:prstDash val="sysDot"/>
          </a:ln>
        </p:spPr>
        <p:style>
          <a:lnRef idx="1">
            <a:schemeClr val="accent1"/>
          </a:lnRef>
          <a:fillRef idx="0">
            <a:schemeClr val="accent1"/>
          </a:fillRef>
          <a:effectRef idx="0">
            <a:schemeClr val="accent1"/>
          </a:effectRef>
          <a:fontRef idx="minor">
            <a:schemeClr val="tx1"/>
          </a:fontRef>
        </p:style>
      </p:cxnSp>
      <p:sp>
        <p:nvSpPr>
          <p:cNvPr id="55" name="テキスト ボックス 54"/>
          <p:cNvSpPr txBox="1"/>
          <p:nvPr/>
        </p:nvSpPr>
        <p:spPr>
          <a:xfrm>
            <a:off x="1252793" y="5463586"/>
            <a:ext cx="367408" cy="276999"/>
          </a:xfrm>
          <a:prstGeom prst="rect">
            <a:avLst/>
          </a:prstGeom>
          <a:noFill/>
        </p:spPr>
        <p:txBody>
          <a:bodyPr wrap="none" rtlCol="0">
            <a:spAutoFit/>
          </a:bodyPr>
          <a:lstStyle/>
          <a:p>
            <a:r>
              <a:rPr lang="en-US" altLang="ja-JP" sz="1200" dirty="0" smtClean="0">
                <a:solidFill>
                  <a:srgbClr val="FF0000"/>
                </a:solidFill>
              </a:rPr>
              <a:t>OK</a:t>
            </a:r>
            <a:endParaRPr kumimoji="1" lang="en-US" altLang="ja-JP" sz="1200" dirty="0" smtClean="0">
              <a:solidFill>
                <a:srgbClr val="FF0000"/>
              </a:solidFill>
            </a:endParaRPr>
          </a:p>
        </p:txBody>
      </p:sp>
      <p:sp>
        <p:nvSpPr>
          <p:cNvPr id="56" name="テキスト ボックス 55"/>
          <p:cNvSpPr txBox="1"/>
          <p:nvPr/>
        </p:nvSpPr>
        <p:spPr>
          <a:xfrm>
            <a:off x="1592933" y="5769912"/>
            <a:ext cx="367408" cy="276999"/>
          </a:xfrm>
          <a:prstGeom prst="rect">
            <a:avLst/>
          </a:prstGeom>
          <a:noFill/>
        </p:spPr>
        <p:txBody>
          <a:bodyPr wrap="none" rtlCol="0">
            <a:spAutoFit/>
          </a:bodyPr>
          <a:lstStyle/>
          <a:p>
            <a:r>
              <a:rPr lang="en-US" altLang="ja-JP" sz="1200" dirty="0" smtClean="0">
                <a:solidFill>
                  <a:srgbClr val="FF0000"/>
                </a:solidFill>
              </a:rPr>
              <a:t>OK</a:t>
            </a:r>
            <a:endParaRPr kumimoji="1" lang="en-US" altLang="ja-JP" sz="1200" dirty="0" smtClean="0">
              <a:solidFill>
                <a:srgbClr val="FF0000"/>
              </a:solidFill>
            </a:endParaRPr>
          </a:p>
        </p:txBody>
      </p:sp>
      <p:sp>
        <p:nvSpPr>
          <p:cNvPr id="57" name="テキスト ボックス 56"/>
          <p:cNvSpPr txBox="1"/>
          <p:nvPr/>
        </p:nvSpPr>
        <p:spPr>
          <a:xfrm>
            <a:off x="1941822" y="6046793"/>
            <a:ext cx="367408" cy="276999"/>
          </a:xfrm>
          <a:prstGeom prst="rect">
            <a:avLst/>
          </a:prstGeom>
          <a:noFill/>
        </p:spPr>
        <p:txBody>
          <a:bodyPr wrap="none" rtlCol="0">
            <a:spAutoFit/>
          </a:bodyPr>
          <a:lstStyle/>
          <a:p>
            <a:r>
              <a:rPr lang="en-US" altLang="ja-JP" sz="1200" dirty="0" smtClean="0">
                <a:solidFill>
                  <a:srgbClr val="FF0000"/>
                </a:solidFill>
              </a:rPr>
              <a:t>OK</a:t>
            </a:r>
            <a:endParaRPr kumimoji="1" lang="en-US" altLang="ja-JP" sz="1200" dirty="0" smtClean="0">
              <a:solidFill>
                <a:srgbClr val="FF0000"/>
              </a:solidFill>
            </a:endParaRPr>
          </a:p>
        </p:txBody>
      </p:sp>
      <p:sp>
        <p:nvSpPr>
          <p:cNvPr id="58" name="テキスト ボックス 57"/>
          <p:cNvSpPr txBox="1"/>
          <p:nvPr/>
        </p:nvSpPr>
        <p:spPr>
          <a:xfrm>
            <a:off x="2800816" y="5481998"/>
            <a:ext cx="367408" cy="276999"/>
          </a:xfrm>
          <a:prstGeom prst="rect">
            <a:avLst/>
          </a:prstGeom>
          <a:noFill/>
        </p:spPr>
        <p:txBody>
          <a:bodyPr wrap="none" rtlCol="0">
            <a:spAutoFit/>
          </a:bodyPr>
          <a:lstStyle/>
          <a:p>
            <a:r>
              <a:rPr lang="en-US" altLang="ja-JP" sz="1200" dirty="0" smtClean="0">
                <a:solidFill>
                  <a:srgbClr val="FF0000"/>
                </a:solidFill>
              </a:rPr>
              <a:t>OK</a:t>
            </a:r>
            <a:endParaRPr kumimoji="1" lang="en-US" altLang="ja-JP" sz="1200" dirty="0" smtClean="0">
              <a:solidFill>
                <a:srgbClr val="FF0000"/>
              </a:solidFill>
            </a:endParaRPr>
          </a:p>
        </p:txBody>
      </p:sp>
      <p:sp>
        <p:nvSpPr>
          <p:cNvPr id="59" name="テキスト ボックス 58"/>
          <p:cNvSpPr txBox="1"/>
          <p:nvPr/>
        </p:nvSpPr>
        <p:spPr>
          <a:xfrm>
            <a:off x="3165958" y="5758761"/>
            <a:ext cx="367408" cy="276999"/>
          </a:xfrm>
          <a:prstGeom prst="rect">
            <a:avLst/>
          </a:prstGeom>
          <a:noFill/>
        </p:spPr>
        <p:txBody>
          <a:bodyPr wrap="none" rtlCol="0">
            <a:spAutoFit/>
          </a:bodyPr>
          <a:lstStyle/>
          <a:p>
            <a:r>
              <a:rPr lang="en-US" altLang="ja-JP" sz="1200" dirty="0" smtClean="0">
                <a:solidFill>
                  <a:srgbClr val="FF0000"/>
                </a:solidFill>
              </a:rPr>
              <a:t>OK</a:t>
            </a:r>
            <a:endParaRPr kumimoji="1" lang="en-US" altLang="ja-JP" sz="1200" dirty="0" smtClean="0">
              <a:solidFill>
                <a:srgbClr val="FF0000"/>
              </a:solidFill>
            </a:endParaRPr>
          </a:p>
        </p:txBody>
      </p:sp>
      <p:sp>
        <p:nvSpPr>
          <p:cNvPr id="60" name="テキスト ボックス 59"/>
          <p:cNvSpPr txBox="1"/>
          <p:nvPr/>
        </p:nvSpPr>
        <p:spPr>
          <a:xfrm>
            <a:off x="3525998" y="6331735"/>
            <a:ext cx="367408" cy="276999"/>
          </a:xfrm>
          <a:prstGeom prst="rect">
            <a:avLst/>
          </a:prstGeom>
          <a:noFill/>
        </p:spPr>
        <p:txBody>
          <a:bodyPr wrap="none" rtlCol="0">
            <a:spAutoFit/>
          </a:bodyPr>
          <a:lstStyle/>
          <a:p>
            <a:r>
              <a:rPr lang="en-US" altLang="ja-JP" sz="1200" dirty="0" smtClean="0">
                <a:solidFill>
                  <a:srgbClr val="FF0000"/>
                </a:solidFill>
              </a:rPr>
              <a:t>OK</a:t>
            </a:r>
            <a:endParaRPr kumimoji="1" lang="en-US" altLang="ja-JP" sz="1200" dirty="0" smtClean="0">
              <a:solidFill>
                <a:srgbClr val="FF0000"/>
              </a:solidFill>
            </a:endParaRPr>
          </a:p>
        </p:txBody>
      </p:sp>
      <p:cxnSp>
        <p:nvCxnSpPr>
          <p:cNvPr id="61" name="直線矢印コネクタ 60"/>
          <p:cNvCxnSpPr/>
          <p:nvPr/>
        </p:nvCxnSpPr>
        <p:spPr>
          <a:xfrm>
            <a:off x="4611268" y="5664687"/>
            <a:ext cx="431292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2" name="直線矢印コネクタ 61"/>
          <p:cNvCxnSpPr/>
          <p:nvPr/>
        </p:nvCxnSpPr>
        <p:spPr>
          <a:xfrm>
            <a:off x="4611268" y="5952719"/>
            <a:ext cx="431292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3" name="直線矢印コネクタ 62"/>
          <p:cNvCxnSpPr/>
          <p:nvPr/>
        </p:nvCxnSpPr>
        <p:spPr>
          <a:xfrm>
            <a:off x="4611268" y="6240751"/>
            <a:ext cx="431292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4" name="直線矢印コネクタ 63"/>
          <p:cNvCxnSpPr/>
          <p:nvPr/>
        </p:nvCxnSpPr>
        <p:spPr>
          <a:xfrm>
            <a:off x="4611268" y="6528783"/>
            <a:ext cx="4312920"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65" name="テキスト ボックス 64"/>
          <p:cNvSpPr txBox="1"/>
          <p:nvPr/>
        </p:nvSpPr>
        <p:spPr>
          <a:xfrm>
            <a:off x="4510956" y="5243672"/>
            <a:ext cx="591829" cy="276999"/>
          </a:xfrm>
          <a:prstGeom prst="rect">
            <a:avLst/>
          </a:prstGeom>
          <a:noFill/>
        </p:spPr>
        <p:txBody>
          <a:bodyPr wrap="none" rtlCol="0">
            <a:spAutoFit/>
          </a:bodyPr>
          <a:lstStyle/>
          <a:p>
            <a:r>
              <a:rPr kumimoji="1" lang="en-US" altLang="ja-JP" sz="1200" u="sng" dirty="0" smtClean="0"/>
              <a:t>Case 2</a:t>
            </a:r>
            <a:endParaRPr kumimoji="1" lang="ja-JP" altLang="en-US" sz="1200" u="sng" dirty="0"/>
          </a:p>
        </p:txBody>
      </p:sp>
      <p:sp>
        <p:nvSpPr>
          <p:cNvPr id="70" name="正方形/長方形 69"/>
          <p:cNvSpPr/>
          <p:nvPr/>
        </p:nvSpPr>
        <p:spPr>
          <a:xfrm>
            <a:off x="4934442" y="5664686"/>
            <a:ext cx="36004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1" name="正方形/長方形 70"/>
          <p:cNvSpPr/>
          <p:nvPr/>
        </p:nvSpPr>
        <p:spPr>
          <a:xfrm>
            <a:off x="4932040" y="5962049"/>
            <a:ext cx="360040" cy="45719"/>
          </a:xfrm>
          <a:prstGeom prst="rect">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 name="正方形/長方形 71"/>
          <p:cNvSpPr/>
          <p:nvPr/>
        </p:nvSpPr>
        <p:spPr>
          <a:xfrm>
            <a:off x="4939139" y="6240751"/>
            <a:ext cx="360040" cy="45719"/>
          </a:xfrm>
          <a:prstGeom prst="rect">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 name="正方形/長方形 72"/>
          <p:cNvSpPr/>
          <p:nvPr/>
        </p:nvSpPr>
        <p:spPr>
          <a:xfrm>
            <a:off x="5312902" y="6528783"/>
            <a:ext cx="360040" cy="45719"/>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4" name="正方形/長方形 73"/>
          <p:cNvSpPr/>
          <p:nvPr/>
        </p:nvSpPr>
        <p:spPr>
          <a:xfrm>
            <a:off x="6516216" y="5664687"/>
            <a:ext cx="360040" cy="45719"/>
          </a:xfrm>
          <a:prstGeom prst="rect">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5" name="正方形/長方形 74"/>
          <p:cNvSpPr/>
          <p:nvPr/>
        </p:nvSpPr>
        <p:spPr>
          <a:xfrm>
            <a:off x="6516216" y="5962050"/>
            <a:ext cx="36004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6" name="正方形/長方形 75"/>
          <p:cNvSpPr/>
          <p:nvPr/>
        </p:nvSpPr>
        <p:spPr>
          <a:xfrm>
            <a:off x="6523584" y="6240752"/>
            <a:ext cx="360040" cy="45719"/>
          </a:xfrm>
          <a:prstGeom prst="rect">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7" name="正方形/長方形 76"/>
          <p:cNvSpPr/>
          <p:nvPr/>
        </p:nvSpPr>
        <p:spPr>
          <a:xfrm>
            <a:off x="6880825" y="6528784"/>
            <a:ext cx="360040" cy="45719"/>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78" name="直線コネクタ 77"/>
          <p:cNvCxnSpPr/>
          <p:nvPr/>
        </p:nvCxnSpPr>
        <p:spPr>
          <a:xfrm>
            <a:off x="5656689" y="5520671"/>
            <a:ext cx="0" cy="1053831"/>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79" name="直線コネクタ 78"/>
          <p:cNvCxnSpPr/>
          <p:nvPr/>
        </p:nvCxnSpPr>
        <p:spPr>
          <a:xfrm>
            <a:off x="5288028" y="5520671"/>
            <a:ext cx="0" cy="1053831"/>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80" name="直線コネクタ 79"/>
          <p:cNvCxnSpPr/>
          <p:nvPr/>
        </p:nvCxnSpPr>
        <p:spPr>
          <a:xfrm>
            <a:off x="7240865" y="5520671"/>
            <a:ext cx="0" cy="1053831"/>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81" name="直線コネクタ 80"/>
          <p:cNvCxnSpPr/>
          <p:nvPr/>
        </p:nvCxnSpPr>
        <p:spPr>
          <a:xfrm>
            <a:off x="6872473" y="5520671"/>
            <a:ext cx="0" cy="1053831"/>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88" name="テキスト ボックス 87"/>
          <p:cNvSpPr txBox="1"/>
          <p:nvPr/>
        </p:nvSpPr>
        <p:spPr>
          <a:xfrm>
            <a:off x="4355976" y="6582496"/>
            <a:ext cx="540597" cy="276999"/>
          </a:xfrm>
          <a:prstGeom prst="rect">
            <a:avLst/>
          </a:prstGeom>
          <a:noFill/>
        </p:spPr>
        <p:txBody>
          <a:bodyPr wrap="none" rtlCol="0">
            <a:spAutoFit/>
          </a:bodyPr>
          <a:lstStyle/>
          <a:p>
            <a:r>
              <a:rPr kumimoji="1" lang="en-US" altLang="ja-JP" sz="1200" dirty="0" smtClean="0"/>
              <a:t>SMTC</a:t>
            </a:r>
          </a:p>
        </p:txBody>
      </p:sp>
      <p:cxnSp>
        <p:nvCxnSpPr>
          <p:cNvPr id="89" name="直線コネクタ 88"/>
          <p:cNvCxnSpPr>
            <a:endCxn id="70" idx="1"/>
          </p:cNvCxnSpPr>
          <p:nvPr/>
        </p:nvCxnSpPr>
        <p:spPr>
          <a:xfrm flipV="1">
            <a:off x="4626275" y="5687546"/>
            <a:ext cx="308167" cy="894950"/>
          </a:xfrm>
          <a:prstGeom prst="line">
            <a:avLst/>
          </a:prstGeom>
          <a:ln>
            <a:prstDash val="sysDot"/>
          </a:ln>
        </p:spPr>
        <p:style>
          <a:lnRef idx="1">
            <a:schemeClr val="accent1"/>
          </a:lnRef>
          <a:fillRef idx="0">
            <a:schemeClr val="accent1"/>
          </a:fillRef>
          <a:effectRef idx="0">
            <a:schemeClr val="accent1"/>
          </a:effectRef>
          <a:fontRef idx="minor">
            <a:schemeClr val="tx1"/>
          </a:fontRef>
        </p:style>
      </p:cxnSp>
      <p:cxnSp>
        <p:nvCxnSpPr>
          <p:cNvPr id="90" name="直線コネクタ 89"/>
          <p:cNvCxnSpPr>
            <a:endCxn id="71" idx="1"/>
          </p:cNvCxnSpPr>
          <p:nvPr/>
        </p:nvCxnSpPr>
        <p:spPr>
          <a:xfrm flipV="1">
            <a:off x="4626275" y="5984909"/>
            <a:ext cx="305765" cy="597587"/>
          </a:xfrm>
          <a:prstGeom prst="line">
            <a:avLst/>
          </a:prstGeom>
          <a:ln>
            <a:prstDash val="sysDot"/>
          </a:ln>
        </p:spPr>
        <p:style>
          <a:lnRef idx="1">
            <a:schemeClr val="accent1"/>
          </a:lnRef>
          <a:fillRef idx="0">
            <a:schemeClr val="accent1"/>
          </a:fillRef>
          <a:effectRef idx="0">
            <a:schemeClr val="accent1"/>
          </a:effectRef>
          <a:fontRef idx="minor">
            <a:schemeClr val="tx1"/>
          </a:fontRef>
        </p:style>
      </p:cxnSp>
      <p:cxnSp>
        <p:nvCxnSpPr>
          <p:cNvPr id="91" name="直線コネクタ 90"/>
          <p:cNvCxnSpPr>
            <a:endCxn id="72" idx="1"/>
          </p:cNvCxnSpPr>
          <p:nvPr/>
        </p:nvCxnSpPr>
        <p:spPr>
          <a:xfrm flipV="1">
            <a:off x="4626275" y="6263611"/>
            <a:ext cx="312864" cy="318885"/>
          </a:xfrm>
          <a:prstGeom prst="line">
            <a:avLst/>
          </a:prstGeom>
          <a:ln>
            <a:prstDash val="sysDot"/>
          </a:ln>
        </p:spPr>
        <p:style>
          <a:lnRef idx="1">
            <a:schemeClr val="accent1"/>
          </a:lnRef>
          <a:fillRef idx="0">
            <a:schemeClr val="accent1"/>
          </a:fillRef>
          <a:effectRef idx="0">
            <a:schemeClr val="accent1"/>
          </a:effectRef>
          <a:fontRef idx="minor">
            <a:schemeClr val="tx1"/>
          </a:fontRef>
        </p:style>
      </p:cxnSp>
      <p:cxnSp>
        <p:nvCxnSpPr>
          <p:cNvPr id="92" name="直線コネクタ 91"/>
          <p:cNvCxnSpPr>
            <a:stCxn id="88" idx="0"/>
            <a:endCxn id="73" idx="1"/>
          </p:cNvCxnSpPr>
          <p:nvPr/>
        </p:nvCxnSpPr>
        <p:spPr>
          <a:xfrm flipV="1">
            <a:off x="4626275" y="6551643"/>
            <a:ext cx="686627" cy="30853"/>
          </a:xfrm>
          <a:prstGeom prst="line">
            <a:avLst/>
          </a:prstGeom>
          <a:ln>
            <a:prstDash val="sysDot"/>
          </a:ln>
        </p:spPr>
        <p:style>
          <a:lnRef idx="1">
            <a:schemeClr val="accent1"/>
          </a:lnRef>
          <a:fillRef idx="0">
            <a:schemeClr val="accent1"/>
          </a:fillRef>
          <a:effectRef idx="0">
            <a:schemeClr val="accent1"/>
          </a:effectRef>
          <a:fontRef idx="minor">
            <a:schemeClr val="tx1"/>
          </a:fontRef>
        </p:style>
      </p:cxnSp>
      <p:sp>
        <p:nvSpPr>
          <p:cNvPr id="93" name="テキスト ボックス 92"/>
          <p:cNvSpPr txBox="1"/>
          <p:nvPr/>
        </p:nvSpPr>
        <p:spPr>
          <a:xfrm>
            <a:off x="4946974" y="5459578"/>
            <a:ext cx="367408" cy="276999"/>
          </a:xfrm>
          <a:prstGeom prst="rect">
            <a:avLst/>
          </a:prstGeom>
          <a:noFill/>
        </p:spPr>
        <p:txBody>
          <a:bodyPr wrap="none" rtlCol="0">
            <a:spAutoFit/>
          </a:bodyPr>
          <a:lstStyle/>
          <a:p>
            <a:r>
              <a:rPr lang="en-US" altLang="ja-JP" sz="1200" dirty="0" smtClean="0">
                <a:solidFill>
                  <a:srgbClr val="FF0000"/>
                </a:solidFill>
              </a:rPr>
              <a:t>OK</a:t>
            </a:r>
            <a:endParaRPr kumimoji="1" lang="en-US" altLang="ja-JP" sz="1200" dirty="0" smtClean="0">
              <a:solidFill>
                <a:srgbClr val="FF0000"/>
              </a:solidFill>
            </a:endParaRPr>
          </a:p>
        </p:txBody>
      </p:sp>
      <p:sp>
        <p:nvSpPr>
          <p:cNvPr id="97" name="テキスト ボックス 96"/>
          <p:cNvSpPr txBox="1"/>
          <p:nvPr/>
        </p:nvSpPr>
        <p:spPr>
          <a:xfrm>
            <a:off x="6508848" y="5747728"/>
            <a:ext cx="367408" cy="276999"/>
          </a:xfrm>
          <a:prstGeom prst="rect">
            <a:avLst/>
          </a:prstGeom>
          <a:noFill/>
        </p:spPr>
        <p:txBody>
          <a:bodyPr wrap="none" rtlCol="0">
            <a:spAutoFit/>
          </a:bodyPr>
          <a:lstStyle/>
          <a:p>
            <a:r>
              <a:rPr lang="en-US" altLang="ja-JP" sz="1200" dirty="0" smtClean="0">
                <a:solidFill>
                  <a:srgbClr val="FF0000"/>
                </a:solidFill>
              </a:rPr>
              <a:t>OK</a:t>
            </a:r>
            <a:endParaRPr kumimoji="1" lang="en-US" altLang="ja-JP" sz="1200" dirty="0" smtClean="0">
              <a:solidFill>
                <a:srgbClr val="FF0000"/>
              </a:solidFill>
            </a:endParaRPr>
          </a:p>
        </p:txBody>
      </p:sp>
      <p:sp>
        <p:nvSpPr>
          <p:cNvPr id="104" name="テキスト ボックス 103"/>
          <p:cNvSpPr txBox="1"/>
          <p:nvPr/>
        </p:nvSpPr>
        <p:spPr>
          <a:xfrm>
            <a:off x="5940152" y="6581821"/>
            <a:ext cx="540597" cy="276999"/>
          </a:xfrm>
          <a:prstGeom prst="rect">
            <a:avLst/>
          </a:prstGeom>
          <a:noFill/>
        </p:spPr>
        <p:txBody>
          <a:bodyPr wrap="none" rtlCol="0">
            <a:spAutoFit/>
          </a:bodyPr>
          <a:lstStyle/>
          <a:p>
            <a:r>
              <a:rPr kumimoji="1" lang="en-US" altLang="ja-JP" sz="1200" dirty="0" smtClean="0"/>
              <a:t>SMTC</a:t>
            </a:r>
          </a:p>
        </p:txBody>
      </p:sp>
      <p:cxnSp>
        <p:nvCxnSpPr>
          <p:cNvPr id="105" name="直線コネクタ 104"/>
          <p:cNvCxnSpPr/>
          <p:nvPr/>
        </p:nvCxnSpPr>
        <p:spPr>
          <a:xfrm flipV="1">
            <a:off x="6203352" y="5686871"/>
            <a:ext cx="308167" cy="894950"/>
          </a:xfrm>
          <a:prstGeom prst="line">
            <a:avLst/>
          </a:prstGeom>
          <a:ln>
            <a:prstDash val="sysDot"/>
          </a:ln>
        </p:spPr>
        <p:style>
          <a:lnRef idx="1">
            <a:schemeClr val="accent1"/>
          </a:lnRef>
          <a:fillRef idx="0">
            <a:schemeClr val="accent1"/>
          </a:fillRef>
          <a:effectRef idx="0">
            <a:schemeClr val="accent1"/>
          </a:effectRef>
          <a:fontRef idx="minor">
            <a:schemeClr val="tx1"/>
          </a:fontRef>
        </p:style>
      </p:cxnSp>
      <p:cxnSp>
        <p:nvCxnSpPr>
          <p:cNvPr id="106" name="直線コネクタ 105"/>
          <p:cNvCxnSpPr/>
          <p:nvPr/>
        </p:nvCxnSpPr>
        <p:spPr>
          <a:xfrm flipV="1">
            <a:off x="6203352" y="5984234"/>
            <a:ext cx="305765" cy="597587"/>
          </a:xfrm>
          <a:prstGeom prst="line">
            <a:avLst/>
          </a:prstGeom>
          <a:ln>
            <a:prstDash val="sysDot"/>
          </a:ln>
        </p:spPr>
        <p:style>
          <a:lnRef idx="1">
            <a:schemeClr val="accent1"/>
          </a:lnRef>
          <a:fillRef idx="0">
            <a:schemeClr val="accent1"/>
          </a:fillRef>
          <a:effectRef idx="0">
            <a:schemeClr val="accent1"/>
          </a:effectRef>
          <a:fontRef idx="minor">
            <a:schemeClr val="tx1"/>
          </a:fontRef>
        </p:style>
      </p:cxnSp>
      <p:cxnSp>
        <p:nvCxnSpPr>
          <p:cNvPr id="107" name="直線コネクタ 106"/>
          <p:cNvCxnSpPr/>
          <p:nvPr/>
        </p:nvCxnSpPr>
        <p:spPr>
          <a:xfrm flipV="1">
            <a:off x="6203352" y="6262936"/>
            <a:ext cx="312864" cy="318885"/>
          </a:xfrm>
          <a:prstGeom prst="line">
            <a:avLst/>
          </a:prstGeom>
          <a:ln>
            <a:prstDash val="sysDot"/>
          </a:ln>
        </p:spPr>
        <p:style>
          <a:lnRef idx="1">
            <a:schemeClr val="accent1"/>
          </a:lnRef>
          <a:fillRef idx="0">
            <a:schemeClr val="accent1"/>
          </a:fillRef>
          <a:effectRef idx="0">
            <a:schemeClr val="accent1"/>
          </a:effectRef>
          <a:fontRef idx="minor">
            <a:schemeClr val="tx1"/>
          </a:fontRef>
        </p:style>
      </p:cxnSp>
      <p:cxnSp>
        <p:nvCxnSpPr>
          <p:cNvPr id="108" name="直線コネクタ 107"/>
          <p:cNvCxnSpPr>
            <a:endCxn id="77" idx="1"/>
          </p:cNvCxnSpPr>
          <p:nvPr/>
        </p:nvCxnSpPr>
        <p:spPr>
          <a:xfrm flipV="1">
            <a:off x="6203352" y="6551644"/>
            <a:ext cx="677473" cy="30178"/>
          </a:xfrm>
          <a:prstGeom prst="line">
            <a:avLst/>
          </a:prstGeom>
          <a:ln>
            <a:prstDash val="sysDot"/>
          </a:ln>
        </p:spPr>
        <p:style>
          <a:lnRef idx="1">
            <a:schemeClr val="accent1"/>
          </a:lnRef>
          <a:fillRef idx="0">
            <a:schemeClr val="accent1"/>
          </a:fillRef>
          <a:effectRef idx="0">
            <a:schemeClr val="accent1"/>
          </a:effectRef>
          <a:fontRef idx="minor">
            <a:schemeClr val="tx1"/>
          </a:fontRef>
        </p:style>
      </p:cxnSp>
      <p:sp>
        <p:nvSpPr>
          <p:cNvPr id="109" name="正方形/長方形 108"/>
          <p:cNvSpPr/>
          <p:nvPr/>
        </p:nvSpPr>
        <p:spPr>
          <a:xfrm>
            <a:off x="8003283" y="5664569"/>
            <a:ext cx="360040" cy="45719"/>
          </a:xfrm>
          <a:prstGeom prst="rect">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0" name="正方形/長方形 109"/>
          <p:cNvSpPr/>
          <p:nvPr/>
        </p:nvSpPr>
        <p:spPr>
          <a:xfrm>
            <a:off x="8003283" y="5961932"/>
            <a:ext cx="360040" cy="45719"/>
          </a:xfrm>
          <a:prstGeom prst="rect">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1" name="正方形/長方形 110"/>
          <p:cNvSpPr/>
          <p:nvPr/>
        </p:nvSpPr>
        <p:spPr>
          <a:xfrm>
            <a:off x="8010651" y="6240634"/>
            <a:ext cx="36004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2" name="正方形/長方形 111"/>
          <p:cNvSpPr/>
          <p:nvPr/>
        </p:nvSpPr>
        <p:spPr>
          <a:xfrm>
            <a:off x="8370691" y="6528666"/>
            <a:ext cx="360040" cy="45719"/>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13" name="直線コネクタ 112"/>
          <p:cNvCxnSpPr/>
          <p:nvPr/>
        </p:nvCxnSpPr>
        <p:spPr>
          <a:xfrm>
            <a:off x="8730731" y="5520553"/>
            <a:ext cx="0" cy="1053831"/>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4" name="直線コネクタ 113"/>
          <p:cNvCxnSpPr/>
          <p:nvPr/>
        </p:nvCxnSpPr>
        <p:spPr>
          <a:xfrm>
            <a:off x="8359540" y="5520553"/>
            <a:ext cx="0" cy="1053831"/>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15" name="テキスト ボックス 114"/>
          <p:cNvSpPr txBox="1"/>
          <p:nvPr/>
        </p:nvSpPr>
        <p:spPr>
          <a:xfrm>
            <a:off x="7995915" y="6030540"/>
            <a:ext cx="367408" cy="276999"/>
          </a:xfrm>
          <a:prstGeom prst="rect">
            <a:avLst/>
          </a:prstGeom>
          <a:noFill/>
        </p:spPr>
        <p:txBody>
          <a:bodyPr wrap="none" rtlCol="0">
            <a:spAutoFit/>
          </a:bodyPr>
          <a:lstStyle/>
          <a:p>
            <a:r>
              <a:rPr lang="en-US" altLang="ja-JP" sz="1200" dirty="0" smtClean="0">
                <a:solidFill>
                  <a:srgbClr val="FF0000"/>
                </a:solidFill>
              </a:rPr>
              <a:t>OK</a:t>
            </a:r>
            <a:endParaRPr kumimoji="1" lang="en-US" altLang="ja-JP" sz="1200" dirty="0" smtClean="0">
              <a:solidFill>
                <a:srgbClr val="FF0000"/>
              </a:solidFill>
            </a:endParaRPr>
          </a:p>
        </p:txBody>
      </p:sp>
      <p:sp>
        <p:nvSpPr>
          <p:cNvPr id="116" name="テキスト ボックス 115"/>
          <p:cNvSpPr txBox="1"/>
          <p:nvPr/>
        </p:nvSpPr>
        <p:spPr>
          <a:xfrm>
            <a:off x="7452320" y="6581703"/>
            <a:ext cx="540597" cy="276999"/>
          </a:xfrm>
          <a:prstGeom prst="rect">
            <a:avLst/>
          </a:prstGeom>
          <a:noFill/>
        </p:spPr>
        <p:txBody>
          <a:bodyPr wrap="none" rtlCol="0">
            <a:spAutoFit/>
          </a:bodyPr>
          <a:lstStyle/>
          <a:p>
            <a:r>
              <a:rPr kumimoji="1" lang="en-US" altLang="ja-JP" sz="1200" dirty="0" smtClean="0"/>
              <a:t>SMTC</a:t>
            </a:r>
          </a:p>
        </p:txBody>
      </p:sp>
      <p:cxnSp>
        <p:nvCxnSpPr>
          <p:cNvPr id="117" name="直線コネクタ 116"/>
          <p:cNvCxnSpPr/>
          <p:nvPr/>
        </p:nvCxnSpPr>
        <p:spPr>
          <a:xfrm flipV="1">
            <a:off x="7690419" y="5686753"/>
            <a:ext cx="308167" cy="894950"/>
          </a:xfrm>
          <a:prstGeom prst="line">
            <a:avLst/>
          </a:prstGeom>
          <a:ln>
            <a:prstDash val="sysDot"/>
          </a:ln>
        </p:spPr>
        <p:style>
          <a:lnRef idx="1">
            <a:schemeClr val="accent1"/>
          </a:lnRef>
          <a:fillRef idx="0">
            <a:schemeClr val="accent1"/>
          </a:fillRef>
          <a:effectRef idx="0">
            <a:schemeClr val="accent1"/>
          </a:effectRef>
          <a:fontRef idx="minor">
            <a:schemeClr val="tx1"/>
          </a:fontRef>
        </p:style>
      </p:cxnSp>
      <p:cxnSp>
        <p:nvCxnSpPr>
          <p:cNvPr id="118" name="直線コネクタ 117"/>
          <p:cNvCxnSpPr/>
          <p:nvPr/>
        </p:nvCxnSpPr>
        <p:spPr>
          <a:xfrm flipV="1">
            <a:off x="7690419" y="5984116"/>
            <a:ext cx="305765" cy="597587"/>
          </a:xfrm>
          <a:prstGeom prst="line">
            <a:avLst/>
          </a:prstGeom>
          <a:ln>
            <a:prstDash val="sysDot"/>
          </a:ln>
        </p:spPr>
        <p:style>
          <a:lnRef idx="1">
            <a:schemeClr val="accent1"/>
          </a:lnRef>
          <a:fillRef idx="0">
            <a:schemeClr val="accent1"/>
          </a:fillRef>
          <a:effectRef idx="0">
            <a:schemeClr val="accent1"/>
          </a:effectRef>
          <a:fontRef idx="minor">
            <a:schemeClr val="tx1"/>
          </a:fontRef>
        </p:style>
      </p:cxnSp>
      <p:cxnSp>
        <p:nvCxnSpPr>
          <p:cNvPr id="119" name="直線コネクタ 118"/>
          <p:cNvCxnSpPr/>
          <p:nvPr/>
        </p:nvCxnSpPr>
        <p:spPr>
          <a:xfrm flipV="1">
            <a:off x="7690419" y="6262818"/>
            <a:ext cx="312864" cy="318885"/>
          </a:xfrm>
          <a:prstGeom prst="line">
            <a:avLst/>
          </a:prstGeom>
          <a:ln>
            <a:prstDash val="sysDot"/>
          </a:ln>
        </p:spPr>
        <p:style>
          <a:lnRef idx="1">
            <a:schemeClr val="accent1"/>
          </a:lnRef>
          <a:fillRef idx="0">
            <a:schemeClr val="accent1"/>
          </a:fillRef>
          <a:effectRef idx="0">
            <a:schemeClr val="accent1"/>
          </a:effectRef>
          <a:fontRef idx="minor">
            <a:schemeClr val="tx1"/>
          </a:fontRef>
        </p:style>
      </p:cxnSp>
      <p:cxnSp>
        <p:nvCxnSpPr>
          <p:cNvPr id="120" name="直線コネクタ 119"/>
          <p:cNvCxnSpPr>
            <a:endCxn id="112" idx="1"/>
          </p:cNvCxnSpPr>
          <p:nvPr/>
        </p:nvCxnSpPr>
        <p:spPr>
          <a:xfrm flipV="1">
            <a:off x="7690419" y="6551526"/>
            <a:ext cx="680272" cy="30178"/>
          </a:xfrm>
          <a:prstGeom prst="line">
            <a:avLst/>
          </a:prstGeom>
          <a:ln>
            <a:prstDash val="sysDot"/>
          </a:ln>
        </p:spPr>
        <p:style>
          <a:lnRef idx="1">
            <a:schemeClr val="accent1"/>
          </a:lnRef>
          <a:fillRef idx="0">
            <a:schemeClr val="accent1"/>
          </a:fillRef>
          <a:effectRef idx="0">
            <a:schemeClr val="accent1"/>
          </a:effectRef>
          <a:fontRef idx="minor">
            <a:schemeClr val="tx1"/>
          </a:fontRef>
        </p:style>
      </p:cxnSp>
      <p:sp>
        <p:nvSpPr>
          <p:cNvPr id="125" name="テキスト ボックス 124"/>
          <p:cNvSpPr txBox="1"/>
          <p:nvPr/>
        </p:nvSpPr>
        <p:spPr>
          <a:xfrm>
            <a:off x="5301751" y="6314248"/>
            <a:ext cx="367408" cy="276999"/>
          </a:xfrm>
          <a:prstGeom prst="rect">
            <a:avLst/>
          </a:prstGeom>
          <a:noFill/>
        </p:spPr>
        <p:txBody>
          <a:bodyPr wrap="none" rtlCol="0">
            <a:spAutoFit/>
          </a:bodyPr>
          <a:lstStyle/>
          <a:p>
            <a:r>
              <a:rPr lang="en-US" altLang="ja-JP" sz="1200" dirty="0" smtClean="0">
                <a:solidFill>
                  <a:srgbClr val="FF0000"/>
                </a:solidFill>
              </a:rPr>
              <a:t>OK</a:t>
            </a:r>
            <a:endParaRPr kumimoji="1" lang="en-US" altLang="ja-JP" sz="1200" dirty="0" smtClean="0">
              <a:solidFill>
                <a:srgbClr val="FF0000"/>
              </a:solidFill>
            </a:endParaRPr>
          </a:p>
        </p:txBody>
      </p:sp>
      <p:sp>
        <p:nvSpPr>
          <p:cNvPr id="126" name="テキスト ボックス 125"/>
          <p:cNvSpPr txBox="1"/>
          <p:nvPr/>
        </p:nvSpPr>
        <p:spPr>
          <a:xfrm>
            <a:off x="6891976" y="6309433"/>
            <a:ext cx="367408" cy="276999"/>
          </a:xfrm>
          <a:prstGeom prst="rect">
            <a:avLst/>
          </a:prstGeom>
          <a:noFill/>
        </p:spPr>
        <p:txBody>
          <a:bodyPr wrap="none" rtlCol="0">
            <a:spAutoFit/>
          </a:bodyPr>
          <a:lstStyle/>
          <a:p>
            <a:r>
              <a:rPr lang="en-US" altLang="ja-JP" sz="1200" dirty="0" smtClean="0">
                <a:solidFill>
                  <a:srgbClr val="FF0000"/>
                </a:solidFill>
              </a:rPr>
              <a:t>OK</a:t>
            </a:r>
            <a:endParaRPr kumimoji="1" lang="en-US" altLang="ja-JP" sz="1200" dirty="0" smtClean="0">
              <a:solidFill>
                <a:srgbClr val="FF0000"/>
              </a:solidFill>
            </a:endParaRPr>
          </a:p>
        </p:txBody>
      </p:sp>
      <p:sp>
        <p:nvSpPr>
          <p:cNvPr id="127" name="テキスト ボックス 126"/>
          <p:cNvSpPr txBox="1"/>
          <p:nvPr/>
        </p:nvSpPr>
        <p:spPr>
          <a:xfrm>
            <a:off x="8349869" y="6312641"/>
            <a:ext cx="367408" cy="276999"/>
          </a:xfrm>
          <a:prstGeom prst="rect">
            <a:avLst/>
          </a:prstGeom>
          <a:noFill/>
        </p:spPr>
        <p:txBody>
          <a:bodyPr wrap="none" rtlCol="0">
            <a:spAutoFit/>
          </a:bodyPr>
          <a:lstStyle/>
          <a:p>
            <a:r>
              <a:rPr lang="en-US" altLang="ja-JP" sz="1200" dirty="0" smtClean="0">
                <a:solidFill>
                  <a:srgbClr val="FF0000"/>
                </a:solidFill>
              </a:rPr>
              <a:t>OK</a:t>
            </a:r>
            <a:endParaRPr kumimoji="1" lang="en-US" altLang="ja-JP" sz="1200" dirty="0" smtClean="0">
              <a:solidFill>
                <a:srgbClr val="FF0000"/>
              </a:solidFill>
            </a:endParaRPr>
          </a:p>
        </p:txBody>
      </p:sp>
      <p:sp>
        <p:nvSpPr>
          <p:cNvPr id="128" name="テキスト ボックス 127"/>
          <p:cNvSpPr txBox="1"/>
          <p:nvPr/>
        </p:nvSpPr>
        <p:spPr>
          <a:xfrm>
            <a:off x="5278507" y="5409990"/>
            <a:ext cx="413896" cy="276999"/>
          </a:xfrm>
          <a:prstGeom prst="rect">
            <a:avLst/>
          </a:prstGeom>
          <a:noFill/>
        </p:spPr>
        <p:txBody>
          <a:bodyPr wrap="none" rtlCol="0">
            <a:spAutoFit/>
          </a:bodyPr>
          <a:lstStyle/>
          <a:p>
            <a:r>
              <a:rPr kumimoji="1" lang="en-US" altLang="ja-JP" sz="1200" dirty="0" smtClean="0"/>
              <a:t>MG</a:t>
            </a:r>
          </a:p>
        </p:txBody>
      </p:sp>
    </p:spTree>
    <p:extLst>
      <p:ext uri="{BB962C8B-B14F-4D97-AF65-F5344CB8AC3E}">
        <p14:creationId xmlns:p14="http://schemas.microsoft.com/office/powerpoint/2010/main" val="23302766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Discussion</a:t>
            </a:r>
            <a:endParaRPr kumimoji="1" lang="ja-JP" altLang="en-US" dirty="0"/>
          </a:p>
        </p:txBody>
      </p:sp>
      <p:sp>
        <p:nvSpPr>
          <p:cNvPr id="3" name="コンテンツ プレースホルダー 2"/>
          <p:cNvSpPr>
            <a:spLocks noGrp="1"/>
          </p:cNvSpPr>
          <p:nvPr>
            <p:ph idx="1"/>
          </p:nvPr>
        </p:nvSpPr>
        <p:spPr/>
        <p:txBody>
          <a:bodyPr>
            <a:normAutofit/>
          </a:bodyPr>
          <a:lstStyle/>
          <a:p>
            <a:r>
              <a:rPr kumimoji="1" lang="en-US" altLang="ja-JP" sz="2000" dirty="0" smtClean="0"/>
              <a:t>For intra-band CA operation, intra-frequency measurement on only one of serving CCs would be enough in some cases (e.g., co-located CCs)</a:t>
            </a:r>
          </a:p>
          <a:p>
            <a:pPr lvl="1"/>
            <a:r>
              <a:rPr lang="en-US" altLang="ja-JP" sz="1800" dirty="0" smtClean="0"/>
              <a:t>Hence, it should be possible to disable intra-frequency measurement on other serving CCs</a:t>
            </a:r>
          </a:p>
          <a:p>
            <a:pPr lvl="1"/>
            <a:r>
              <a:rPr lang="en-US" altLang="ja-JP" sz="1800" dirty="0" smtClean="0"/>
              <a:t>It is beneficial not only for case with mixed numerology and/or analog BF restriction but also for general measurement delay for overlapped SMTCs</a:t>
            </a:r>
          </a:p>
          <a:p>
            <a:r>
              <a:rPr kumimoji="1" lang="en-US" altLang="ja-JP" sz="2000" dirty="0" smtClean="0"/>
              <a:t>When there are multiple serving CCs with intra-frequency measurement for intra-band CA, UE would not be able to receive PDSCH/PDCCH during measurement on any one of CCs due to mixed numerology and/or analog BF restriction</a:t>
            </a:r>
            <a:endParaRPr kumimoji="1" lang="ja-JP" altLang="en-US" sz="2000" dirty="0"/>
          </a:p>
        </p:txBody>
      </p:sp>
      <p:sp>
        <p:nvSpPr>
          <p:cNvPr id="4" name="正方形/長方形 3"/>
          <p:cNvSpPr/>
          <p:nvPr/>
        </p:nvSpPr>
        <p:spPr>
          <a:xfrm>
            <a:off x="811023" y="5155535"/>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p:cNvSpPr/>
          <p:nvPr/>
        </p:nvSpPr>
        <p:spPr>
          <a:xfrm>
            <a:off x="1483090" y="5152315"/>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p:cNvSpPr/>
          <p:nvPr/>
        </p:nvSpPr>
        <p:spPr>
          <a:xfrm>
            <a:off x="2857867" y="5151137"/>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p:cNvSpPr/>
          <p:nvPr/>
        </p:nvSpPr>
        <p:spPr>
          <a:xfrm>
            <a:off x="5197285" y="5800678"/>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p:cNvSpPr/>
          <p:nvPr/>
        </p:nvSpPr>
        <p:spPr>
          <a:xfrm>
            <a:off x="805301" y="5807821"/>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p:nvSpPr>
        <p:spPr>
          <a:xfrm>
            <a:off x="1483090" y="5807821"/>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p:cNvSpPr/>
          <p:nvPr/>
        </p:nvSpPr>
        <p:spPr>
          <a:xfrm>
            <a:off x="2859394" y="5803607"/>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p:cNvSpPr/>
          <p:nvPr/>
        </p:nvSpPr>
        <p:spPr>
          <a:xfrm>
            <a:off x="3149885" y="5148101"/>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p:cNvSpPr/>
          <p:nvPr/>
        </p:nvSpPr>
        <p:spPr>
          <a:xfrm>
            <a:off x="6558321" y="5148101"/>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p:cNvSpPr/>
          <p:nvPr/>
        </p:nvSpPr>
        <p:spPr>
          <a:xfrm>
            <a:off x="1773182" y="5159149"/>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p:nvSpPr>
        <p:spPr>
          <a:xfrm>
            <a:off x="1095002" y="5151645"/>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15" name="表 14"/>
          <p:cNvGraphicFramePr>
            <a:graphicFrameLocks noGrp="1"/>
          </p:cNvGraphicFramePr>
          <p:nvPr>
            <p:extLst>
              <p:ext uri="{D42A27DB-BD31-4B8C-83A1-F6EECF244321}">
                <p14:modId xmlns:p14="http://schemas.microsoft.com/office/powerpoint/2010/main" val="2658220391"/>
              </p:ext>
            </p:extLst>
          </p:nvPr>
        </p:nvGraphicFramePr>
        <p:xfrm>
          <a:off x="695512" y="5154889"/>
          <a:ext cx="8208000" cy="213360"/>
        </p:xfrm>
        <a:graphic>
          <a:graphicData uri="http://schemas.openxmlformats.org/drawingml/2006/table">
            <a:tbl>
              <a:tblPr firstRow="1" bandRow="1">
                <a:tableStyleId>{5940675A-B579-460E-94D1-54222C63F5DA}</a:tableStyleId>
              </a:tblPr>
              <a:tblGrid>
                <a:gridCol w="684000"/>
                <a:gridCol w="684000"/>
                <a:gridCol w="684000"/>
                <a:gridCol w="684000"/>
                <a:gridCol w="684000"/>
                <a:gridCol w="684000"/>
                <a:gridCol w="684000"/>
                <a:gridCol w="684000"/>
                <a:gridCol w="684000"/>
                <a:gridCol w="684000"/>
                <a:gridCol w="684000"/>
                <a:gridCol w="684000"/>
              </a:tblGrid>
              <a:tr h="0">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r>
            </a:tbl>
          </a:graphicData>
        </a:graphic>
      </p:graphicFrame>
      <p:sp>
        <p:nvSpPr>
          <p:cNvPr id="16" name="正方形/長方形 15"/>
          <p:cNvSpPr/>
          <p:nvPr/>
        </p:nvSpPr>
        <p:spPr>
          <a:xfrm>
            <a:off x="816577" y="5209788"/>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p:cNvSpPr/>
          <p:nvPr/>
        </p:nvSpPr>
        <p:spPr>
          <a:xfrm>
            <a:off x="1106941" y="5209788"/>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p:cNvSpPr/>
          <p:nvPr/>
        </p:nvSpPr>
        <p:spPr>
          <a:xfrm>
            <a:off x="1491056" y="5209061"/>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p:cNvSpPr/>
          <p:nvPr/>
        </p:nvSpPr>
        <p:spPr>
          <a:xfrm>
            <a:off x="1781420" y="5209061"/>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p:cNvSpPr/>
          <p:nvPr/>
        </p:nvSpPr>
        <p:spPr>
          <a:xfrm>
            <a:off x="6278692" y="5208992"/>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p:cNvSpPr/>
          <p:nvPr/>
        </p:nvSpPr>
        <p:spPr>
          <a:xfrm>
            <a:off x="6569056" y="5208992"/>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p:cNvSpPr/>
          <p:nvPr/>
        </p:nvSpPr>
        <p:spPr>
          <a:xfrm>
            <a:off x="2866828" y="5212489"/>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p:cNvSpPr/>
          <p:nvPr/>
        </p:nvSpPr>
        <p:spPr>
          <a:xfrm>
            <a:off x="3157192" y="5212489"/>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p:cNvSpPr/>
          <p:nvPr/>
        </p:nvSpPr>
        <p:spPr>
          <a:xfrm>
            <a:off x="5194361" y="5152606"/>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p:cNvSpPr/>
          <p:nvPr/>
        </p:nvSpPr>
        <p:spPr>
          <a:xfrm>
            <a:off x="4914732" y="5213497"/>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p:cNvSpPr/>
          <p:nvPr/>
        </p:nvSpPr>
        <p:spPr>
          <a:xfrm>
            <a:off x="5205096" y="5213497"/>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7" name="直線コネクタ 26"/>
          <p:cNvCxnSpPr/>
          <p:nvPr/>
        </p:nvCxnSpPr>
        <p:spPr>
          <a:xfrm>
            <a:off x="2203356" y="5262714"/>
            <a:ext cx="360040"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8" name="直線コネクタ 27"/>
          <p:cNvCxnSpPr/>
          <p:nvPr/>
        </p:nvCxnSpPr>
        <p:spPr>
          <a:xfrm>
            <a:off x="5652120" y="5262714"/>
            <a:ext cx="360040"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29" name="正方形/長方形 28"/>
          <p:cNvSpPr/>
          <p:nvPr/>
        </p:nvSpPr>
        <p:spPr>
          <a:xfrm>
            <a:off x="3152809" y="5796173"/>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正方形/長方形 29"/>
          <p:cNvSpPr/>
          <p:nvPr/>
        </p:nvSpPr>
        <p:spPr>
          <a:xfrm>
            <a:off x="6561245" y="5796173"/>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p:cNvSpPr/>
          <p:nvPr/>
        </p:nvSpPr>
        <p:spPr>
          <a:xfrm>
            <a:off x="1776106" y="5807221"/>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p:cNvSpPr/>
          <p:nvPr/>
        </p:nvSpPr>
        <p:spPr>
          <a:xfrm>
            <a:off x="1097926" y="5799717"/>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33" name="表 32"/>
          <p:cNvGraphicFramePr>
            <a:graphicFrameLocks noGrp="1"/>
          </p:cNvGraphicFramePr>
          <p:nvPr>
            <p:extLst>
              <p:ext uri="{D42A27DB-BD31-4B8C-83A1-F6EECF244321}">
                <p14:modId xmlns:p14="http://schemas.microsoft.com/office/powerpoint/2010/main" val="2843863452"/>
              </p:ext>
            </p:extLst>
          </p:nvPr>
        </p:nvGraphicFramePr>
        <p:xfrm>
          <a:off x="698436" y="5802961"/>
          <a:ext cx="8208000" cy="213360"/>
        </p:xfrm>
        <a:graphic>
          <a:graphicData uri="http://schemas.openxmlformats.org/drawingml/2006/table">
            <a:tbl>
              <a:tblPr firstRow="1" bandRow="1">
                <a:tableStyleId>{5940675A-B579-460E-94D1-54222C63F5DA}</a:tableStyleId>
              </a:tblPr>
              <a:tblGrid>
                <a:gridCol w="684000"/>
                <a:gridCol w="684000"/>
                <a:gridCol w="684000"/>
                <a:gridCol w="684000"/>
                <a:gridCol w="684000"/>
                <a:gridCol w="684000"/>
                <a:gridCol w="684000"/>
                <a:gridCol w="684000"/>
                <a:gridCol w="684000"/>
                <a:gridCol w="684000"/>
                <a:gridCol w="684000"/>
                <a:gridCol w="684000"/>
              </a:tblGrid>
              <a:tr h="0">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r>
            </a:tbl>
          </a:graphicData>
        </a:graphic>
      </p:graphicFrame>
      <p:sp>
        <p:nvSpPr>
          <p:cNvPr id="34" name="正方形/長方形 33"/>
          <p:cNvSpPr/>
          <p:nvPr/>
        </p:nvSpPr>
        <p:spPr>
          <a:xfrm>
            <a:off x="819501" y="5857860"/>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p:cNvSpPr/>
          <p:nvPr/>
        </p:nvSpPr>
        <p:spPr>
          <a:xfrm>
            <a:off x="1109865" y="5857860"/>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p:cNvSpPr/>
          <p:nvPr/>
        </p:nvSpPr>
        <p:spPr>
          <a:xfrm>
            <a:off x="1493980" y="5857133"/>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p:cNvSpPr/>
          <p:nvPr/>
        </p:nvSpPr>
        <p:spPr>
          <a:xfrm>
            <a:off x="1784344" y="5857133"/>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p:cNvSpPr/>
          <p:nvPr/>
        </p:nvSpPr>
        <p:spPr>
          <a:xfrm>
            <a:off x="2869752" y="5860561"/>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p:cNvSpPr/>
          <p:nvPr/>
        </p:nvSpPr>
        <p:spPr>
          <a:xfrm>
            <a:off x="3160116" y="5860561"/>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0" name="直線コネクタ 39"/>
          <p:cNvCxnSpPr/>
          <p:nvPr/>
        </p:nvCxnSpPr>
        <p:spPr>
          <a:xfrm>
            <a:off x="2206280" y="5910786"/>
            <a:ext cx="360040"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41" name="直線コネクタ 40"/>
          <p:cNvCxnSpPr/>
          <p:nvPr/>
        </p:nvCxnSpPr>
        <p:spPr>
          <a:xfrm>
            <a:off x="5655044" y="5910786"/>
            <a:ext cx="360040"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42" name="テキスト ボックス 41"/>
          <p:cNvSpPr txBox="1"/>
          <p:nvPr/>
        </p:nvSpPr>
        <p:spPr bwMode="auto">
          <a:xfrm>
            <a:off x="130073" y="5088902"/>
            <a:ext cx="478016" cy="261610"/>
          </a:xfrm>
          <a:prstGeom prst="rect">
            <a:avLst/>
          </a:prstGeom>
          <a:noFill/>
          <a:ln w="9525">
            <a:noFill/>
            <a:miter lim="800000"/>
            <a:headEnd/>
            <a:tailEnd/>
          </a:ln>
        </p:spPr>
        <p:txBody>
          <a:bodyPr wrap="none" rtlCol="0">
            <a:spAutoFit/>
          </a:bodyPr>
          <a:lstStyle/>
          <a:p>
            <a:pPr marR="0" algn="ctr" defTabSz="914400" eaLnBrk="0" fontAlgn="auto" latinLnBrk="0" hangingPunct="0">
              <a:lnSpc>
                <a:spcPct val="100000"/>
              </a:lnSpc>
              <a:spcBef>
                <a:spcPts val="0"/>
              </a:spcBef>
              <a:spcAft>
                <a:spcPts val="0"/>
              </a:spcAft>
              <a:buClrTx/>
              <a:buSzTx/>
              <a:tabLst/>
            </a:pPr>
            <a:r>
              <a:rPr kumimoji="1" lang="en-US" altLang="ja-JP" sz="1100" i="0" strike="noStrike" kern="0" cap="none" spc="0" normalizeH="0" baseline="0" noProof="0" dirty="0" smtClean="0">
                <a:ln>
                  <a:noFill/>
                </a:ln>
                <a:solidFill>
                  <a:srgbClr val="000000"/>
                </a:solidFill>
                <a:effectLst/>
                <a:uLnTx/>
                <a:uFillTx/>
                <a:cs typeface="+mn-cs"/>
              </a:rPr>
              <a:t>CC#1</a:t>
            </a:r>
            <a:endParaRPr kumimoji="1" lang="ja-JP" altLang="en-US" sz="1100" i="0" strike="noStrike" kern="0" cap="none" spc="0" normalizeH="0" baseline="0" noProof="0" dirty="0" smtClean="0">
              <a:ln>
                <a:noFill/>
              </a:ln>
              <a:solidFill>
                <a:srgbClr val="000000"/>
              </a:solidFill>
              <a:effectLst/>
              <a:uLnTx/>
              <a:uFillTx/>
              <a:cs typeface="+mn-cs"/>
            </a:endParaRPr>
          </a:p>
        </p:txBody>
      </p:sp>
      <p:sp>
        <p:nvSpPr>
          <p:cNvPr id="43" name="テキスト ボックス 42"/>
          <p:cNvSpPr txBox="1"/>
          <p:nvPr/>
        </p:nvSpPr>
        <p:spPr bwMode="auto">
          <a:xfrm>
            <a:off x="130073" y="5736974"/>
            <a:ext cx="478016" cy="261610"/>
          </a:xfrm>
          <a:prstGeom prst="rect">
            <a:avLst/>
          </a:prstGeom>
          <a:noFill/>
          <a:ln w="9525">
            <a:noFill/>
            <a:miter lim="800000"/>
            <a:headEnd/>
            <a:tailEnd/>
          </a:ln>
        </p:spPr>
        <p:txBody>
          <a:bodyPr wrap="none" rtlCol="0">
            <a:spAutoFit/>
          </a:bodyPr>
          <a:lstStyle/>
          <a:p>
            <a:pPr marR="0" algn="ctr" defTabSz="914400" eaLnBrk="0" fontAlgn="auto" latinLnBrk="0" hangingPunct="0">
              <a:lnSpc>
                <a:spcPct val="100000"/>
              </a:lnSpc>
              <a:spcBef>
                <a:spcPts val="0"/>
              </a:spcBef>
              <a:spcAft>
                <a:spcPts val="0"/>
              </a:spcAft>
              <a:buClrTx/>
              <a:buSzTx/>
              <a:tabLst/>
            </a:pPr>
            <a:r>
              <a:rPr kumimoji="1" lang="en-US" altLang="ja-JP" sz="1100" i="0" strike="noStrike" kern="0" cap="none" spc="0" normalizeH="0" baseline="0" noProof="0" dirty="0" smtClean="0">
                <a:ln>
                  <a:noFill/>
                </a:ln>
                <a:solidFill>
                  <a:srgbClr val="000000"/>
                </a:solidFill>
                <a:effectLst/>
                <a:uLnTx/>
                <a:uFillTx/>
                <a:cs typeface="+mn-cs"/>
              </a:rPr>
              <a:t>CC#2</a:t>
            </a:r>
            <a:endParaRPr kumimoji="1" lang="ja-JP" altLang="en-US" sz="1100" i="0" strike="noStrike" kern="0" cap="none" spc="0" normalizeH="0" baseline="0" noProof="0" dirty="0" smtClean="0">
              <a:ln>
                <a:noFill/>
              </a:ln>
              <a:solidFill>
                <a:srgbClr val="000000"/>
              </a:solidFill>
              <a:effectLst/>
              <a:uLnTx/>
              <a:uFillTx/>
              <a:cs typeface="+mn-cs"/>
            </a:endParaRPr>
          </a:p>
        </p:txBody>
      </p:sp>
      <p:cxnSp>
        <p:nvCxnSpPr>
          <p:cNvPr id="45" name="直線矢印コネクタ 44"/>
          <p:cNvCxnSpPr/>
          <p:nvPr/>
        </p:nvCxnSpPr>
        <p:spPr>
          <a:xfrm>
            <a:off x="702666" y="6073551"/>
            <a:ext cx="2719406"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46" name="直線矢印コネクタ 45"/>
          <p:cNvCxnSpPr/>
          <p:nvPr/>
        </p:nvCxnSpPr>
        <p:spPr>
          <a:xfrm>
            <a:off x="683568" y="5413868"/>
            <a:ext cx="8204927"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47" name="テキスト ボックス 46"/>
          <p:cNvSpPr txBox="1"/>
          <p:nvPr/>
        </p:nvSpPr>
        <p:spPr>
          <a:xfrm>
            <a:off x="952546" y="5375773"/>
            <a:ext cx="6021072" cy="307777"/>
          </a:xfrm>
          <a:prstGeom prst="rect">
            <a:avLst/>
          </a:prstGeom>
          <a:noFill/>
        </p:spPr>
        <p:txBody>
          <a:bodyPr wrap="none" rtlCol="0">
            <a:spAutoFit/>
          </a:bodyPr>
          <a:lstStyle/>
          <a:p>
            <a:r>
              <a:rPr lang="en-US" altLang="ja-JP" sz="1400" dirty="0" smtClean="0">
                <a:solidFill>
                  <a:schemeClr val="tx2"/>
                </a:solidFill>
              </a:rPr>
              <a:t>e.g., 3</a:t>
            </a:r>
            <a:r>
              <a:rPr kumimoji="1" lang="en-US" altLang="ja-JP" sz="1400" dirty="0" smtClean="0">
                <a:solidFill>
                  <a:schemeClr val="tx2"/>
                </a:solidFill>
              </a:rPr>
              <a:t> </a:t>
            </a:r>
            <a:r>
              <a:rPr kumimoji="1" lang="en-US" altLang="ja-JP" sz="1400" dirty="0" err="1" smtClean="0">
                <a:solidFill>
                  <a:schemeClr val="tx2"/>
                </a:solidFill>
              </a:rPr>
              <a:t>ms</a:t>
            </a:r>
            <a:r>
              <a:rPr kumimoji="1" lang="en-US" altLang="ja-JP" sz="1400" dirty="0" smtClean="0">
                <a:solidFill>
                  <a:schemeClr val="tx2"/>
                </a:solidFill>
              </a:rPr>
              <a:t> SMTC window with actual SSB index {#1, #3, …, #31} for measurement</a:t>
            </a:r>
            <a:endParaRPr kumimoji="1" lang="ja-JP" altLang="en-US" sz="1400" dirty="0">
              <a:solidFill>
                <a:schemeClr val="tx2"/>
              </a:solidFill>
            </a:endParaRPr>
          </a:p>
        </p:txBody>
      </p:sp>
      <p:sp>
        <p:nvSpPr>
          <p:cNvPr id="48" name="テキスト ボックス 47"/>
          <p:cNvSpPr txBox="1"/>
          <p:nvPr/>
        </p:nvSpPr>
        <p:spPr>
          <a:xfrm>
            <a:off x="959825" y="6073551"/>
            <a:ext cx="6021072" cy="307777"/>
          </a:xfrm>
          <a:prstGeom prst="rect">
            <a:avLst/>
          </a:prstGeom>
          <a:noFill/>
        </p:spPr>
        <p:txBody>
          <a:bodyPr wrap="none" rtlCol="0">
            <a:spAutoFit/>
          </a:bodyPr>
          <a:lstStyle/>
          <a:p>
            <a:r>
              <a:rPr lang="en-US" altLang="ja-JP" sz="1400" dirty="0" smtClean="0">
                <a:solidFill>
                  <a:schemeClr val="tx2"/>
                </a:solidFill>
              </a:rPr>
              <a:t>e.g., 1</a:t>
            </a:r>
            <a:r>
              <a:rPr kumimoji="1" lang="en-US" altLang="ja-JP" sz="1400" dirty="0" smtClean="0">
                <a:solidFill>
                  <a:schemeClr val="tx2"/>
                </a:solidFill>
              </a:rPr>
              <a:t> </a:t>
            </a:r>
            <a:r>
              <a:rPr kumimoji="1" lang="en-US" altLang="ja-JP" sz="1400" dirty="0" err="1" smtClean="0">
                <a:solidFill>
                  <a:schemeClr val="tx2"/>
                </a:solidFill>
              </a:rPr>
              <a:t>ms</a:t>
            </a:r>
            <a:r>
              <a:rPr kumimoji="1" lang="en-US" altLang="ja-JP" sz="1400" dirty="0" smtClean="0">
                <a:solidFill>
                  <a:schemeClr val="tx2"/>
                </a:solidFill>
              </a:rPr>
              <a:t> SMTC window with actual SSB index {#0, #1, …, #15} for measurement</a:t>
            </a:r>
            <a:endParaRPr kumimoji="1" lang="ja-JP" altLang="en-US" sz="1400" dirty="0">
              <a:solidFill>
                <a:schemeClr val="tx2"/>
              </a:solidFill>
            </a:endParaRPr>
          </a:p>
        </p:txBody>
      </p:sp>
      <p:cxnSp>
        <p:nvCxnSpPr>
          <p:cNvPr id="50" name="直線矢印コネクタ 49"/>
          <p:cNvCxnSpPr/>
          <p:nvPr/>
        </p:nvCxnSpPr>
        <p:spPr>
          <a:xfrm>
            <a:off x="872451" y="4883448"/>
            <a:ext cx="7433" cy="278941"/>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1" name="直線矢印コネクタ 50"/>
          <p:cNvCxnSpPr/>
          <p:nvPr/>
        </p:nvCxnSpPr>
        <p:spPr>
          <a:xfrm>
            <a:off x="1540231" y="4883448"/>
            <a:ext cx="7433" cy="278941"/>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2" name="直線矢印コネクタ 51"/>
          <p:cNvCxnSpPr/>
          <p:nvPr/>
        </p:nvCxnSpPr>
        <p:spPr>
          <a:xfrm>
            <a:off x="2915816" y="4883448"/>
            <a:ext cx="7433" cy="278941"/>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4" name="直線コネクタ 53"/>
          <p:cNvCxnSpPr/>
          <p:nvPr/>
        </p:nvCxnSpPr>
        <p:spPr>
          <a:xfrm>
            <a:off x="886739" y="4883448"/>
            <a:ext cx="2273377"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5" name="テキスト ボックス 54"/>
          <p:cNvSpPr txBox="1"/>
          <p:nvPr/>
        </p:nvSpPr>
        <p:spPr>
          <a:xfrm>
            <a:off x="3148790" y="4728339"/>
            <a:ext cx="5353068" cy="307777"/>
          </a:xfrm>
          <a:prstGeom prst="rect">
            <a:avLst/>
          </a:prstGeom>
          <a:noFill/>
        </p:spPr>
        <p:txBody>
          <a:bodyPr wrap="none" rtlCol="0">
            <a:spAutoFit/>
          </a:bodyPr>
          <a:lstStyle/>
          <a:p>
            <a:r>
              <a:rPr lang="en-US" altLang="ja-JP" sz="1400" dirty="0" smtClean="0">
                <a:solidFill>
                  <a:schemeClr val="tx1">
                    <a:lumMod val="65000"/>
                    <a:lumOff val="35000"/>
                  </a:schemeClr>
                </a:solidFill>
              </a:rPr>
              <a:t>Not available for data reception on CC#1 due to measurement on CC#2</a:t>
            </a:r>
            <a:endParaRPr kumimoji="1" lang="ja-JP" altLang="en-US" sz="1400" dirty="0">
              <a:solidFill>
                <a:schemeClr val="tx1">
                  <a:lumMod val="65000"/>
                  <a:lumOff val="35000"/>
                </a:schemeClr>
              </a:solidFill>
            </a:endParaRPr>
          </a:p>
        </p:txBody>
      </p:sp>
      <p:cxnSp>
        <p:nvCxnSpPr>
          <p:cNvPr id="57" name="直線矢印コネクタ 56"/>
          <p:cNvCxnSpPr/>
          <p:nvPr/>
        </p:nvCxnSpPr>
        <p:spPr>
          <a:xfrm flipV="1">
            <a:off x="6644394" y="6021288"/>
            <a:ext cx="0" cy="451793"/>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8" name="直線矢印コネクタ 57"/>
          <p:cNvCxnSpPr/>
          <p:nvPr/>
        </p:nvCxnSpPr>
        <p:spPr>
          <a:xfrm flipV="1">
            <a:off x="5292080" y="6021288"/>
            <a:ext cx="0" cy="451793"/>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sp>
        <p:nvSpPr>
          <p:cNvPr id="59" name="テキスト ボックス 58"/>
          <p:cNvSpPr txBox="1"/>
          <p:nvPr/>
        </p:nvSpPr>
        <p:spPr>
          <a:xfrm>
            <a:off x="2857867" y="6470204"/>
            <a:ext cx="5353068" cy="307777"/>
          </a:xfrm>
          <a:prstGeom prst="rect">
            <a:avLst/>
          </a:prstGeom>
          <a:noFill/>
        </p:spPr>
        <p:txBody>
          <a:bodyPr wrap="none" rtlCol="0">
            <a:spAutoFit/>
          </a:bodyPr>
          <a:lstStyle/>
          <a:p>
            <a:r>
              <a:rPr lang="en-US" altLang="ja-JP" sz="1400" dirty="0" smtClean="0">
                <a:solidFill>
                  <a:schemeClr val="tx1">
                    <a:lumMod val="65000"/>
                    <a:lumOff val="35000"/>
                  </a:schemeClr>
                </a:solidFill>
              </a:rPr>
              <a:t>Not available for data reception on CC#2 due to measurement on CC#1</a:t>
            </a:r>
            <a:endParaRPr kumimoji="1" lang="ja-JP" altLang="en-US" sz="1400" dirty="0">
              <a:solidFill>
                <a:schemeClr val="tx1">
                  <a:lumMod val="65000"/>
                  <a:lumOff val="35000"/>
                </a:schemeClr>
              </a:solidFill>
            </a:endParaRPr>
          </a:p>
        </p:txBody>
      </p:sp>
    </p:spTree>
    <p:extLst>
      <p:ext uri="{BB962C8B-B14F-4D97-AF65-F5344CB8AC3E}">
        <p14:creationId xmlns:p14="http://schemas.microsoft.com/office/powerpoint/2010/main" val="2768707337"/>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692</TotalTime>
  <Words>1490</Words>
  <Application>Microsoft Office PowerPoint</Application>
  <PresentationFormat>画面に合わせる (4:3)</PresentationFormat>
  <Paragraphs>134</Paragraphs>
  <Slides>11</Slides>
  <Notes>0</Notes>
  <HiddenSlides>0</HiddenSlides>
  <MMClips>0</MMClips>
  <ScaleCrop>false</ScaleCrop>
  <HeadingPairs>
    <vt:vector size="4" baseType="variant">
      <vt:variant>
        <vt:lpstr>テーマ</vt:lpstr>
      </vt:variant>
      <vt:variant>
        <vt:i4>1</vt:i4>
      </vt:variant>
      <vt:variant>
        <vt:lpstr>スライド タイトル</vt:lpstr>
      </vt:variant>
      <vt:variant>
        <vt:i4>11</vt:i4>
      </vt:variant>
    </vt:vector>
  </HeadingPairs>
  <TitlesOfParts>
    <vt:vector size="12" baseType="lpstr">
      <vt:lpstr>Office テーマ</vt:lpstr>
      <vt:lpstr>Way forward on UE behavior during measurement outside measurement gap</vt:lpstr>
      <vt:lpstr>Background</vt:lpstr>
      <vt:lpstr>Background</vt:lpstr>
      <vt:lpstr>Background</vt:lpstr>
      <vt:lpstr>[Annex]</vt:lpstr>
      <vt:lpstr>Background</vt:lpstr>
      <vt:lpstr>[Annex]</vt:lpstr>
      <vt:lpstr>Discussion</vt:lpstr>
      <vt:lpstr>Discussion</vt:lpstr>
      <vt:lpstr>Proposal</vt:lpstr>
      <vt:lpstr>Proposal</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[Draft] WF on gap for intra-frequency measurement</dc:title>
  <dc:creator>5139473</dc:creator>
  <cp:lastModifiedBy>Hiroki Harada</cp:lastModifiedBy>
  <cp:revision>43</cp:revision>
  <dcterms:created xsi:type="dcterms:W3CDTF">2017-11-29T19:45:07Z</dcterms:created>
  <dcterms:modified xsi:type="dcterms:W3CDTF">2018-01-15T09:30:11Z</dcterms:modified>
</cp:coreProperties>
</file>