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sldIdLst>
    <p:sldId id="256" r:id="rId2"/>
    <p:sldId id="257" r:id="rId3"/>
    <p:sldId id="268" r:id="rId4"/>
    <p:sldId id="267" r:id="rId5"/>
    <p:sldId id="269" r:id="rId6"/>
    <p:sldId id="270" r:id="rId7"/>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7" d="100"/>
          <a:sy n="67" d="100"/>
        </p:scale>
        <p:origin x="-1620" y="-10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422F0E3-6A9F-4B6E-BB65-09961C76950B}" type="datetimeFigureOut">
              <a:rPr kumimoji="1" lang="ja-JP" altLang="en-US" smtClean="0"/>
              <a:t>2018/1/15</a:t>
            </a:fld>
            <a:endParaRPr kumimoji="1" lang="ja-JP" altLang="en-US"/>
          </a:p>
        </p:txBody>
      </p:sp>
      <p:sp>
        <p:nvSpPr>
          <p:cNvPr id="4" name="スライド イメージ プレースホルダー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ー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46AD73B-A765-4A79-BA99-CD790F044981}" type="slidenum">
              <a:rPr kumimoji="1" lang="ja-JP" altLang="en-US" smtClean="0"/>
              <a:t>‹#›</a:t>
            </a:fld>
            <a:endParaRPr kumimoji="1" lang="ja-JP" altLang="en-US"/>
          </a:p>
        </p:txBody>
      </p:sp>
    </p:spTree>
    <p:extLst>
      <p:ext uri="{BB962C8B-B14F-4D97-AF65-F5344CB8AC3E}">
        <p14:creationId xmlns:p14="http://schemas.microsoft.com/office/powerpoint/2010/main" val="164684603"/>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smtClean="0"/>
              <a:t>マスタ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 サブタイトルの書式設定</a:t>
            </a:r>
            <a:endParaRPr kumimoji="1" lang="ja-JP" altLang="en-US"/>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2018/1/15</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縦書きテキスト プレースホルダ 2"/>
          <p:cNvSpPr>
            <a:spLocks noGrp="1"/>
          </p:cNvSpPr>
          <p:nvPr>
            <p:ph type="body" orient="vert" idx="1"/>
          </p:nvPr>
        </p:nvSpPr>
        <p:spPr/>
        <p:txBody>
          <a:bodyPr vert="eaVert"/>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2018/1/15</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smtClean="0"/>
              <a:t>マスタ タイトルの書式設定</a:t>
            </a:r>
            <a:endParaRPr kumimoji="1" lang="ja-JP" altLang="en-US"/>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2018/1/15</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コンテンツ プレースホルダ 2"/>
          <p:cNvSpPr>
            <a:spLocks noGrp="1"/>
          </p:cNvSpPr>
          <p:nvPr>
            <p:ph idx="1"/>
          </p:nvPr>
        </p:nvSpPr>
        <p:spPr/>
        <p:txBody>
          <a:body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2018/1/15</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 テキストの書式設定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2018/1/15</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2018/1/15</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 6"/>
          <p:cNvSpPr>
            <a:spLocks noGrp="1"/>
          </p:cNvSpPr>
          <p:nvPr>
            <p:ph type="dt" sz="half" idx="10"/>
          </p:nvPr>
        </p:nvSpPr>
        <p:spPr/>
        <p:txBody>
          <a:bodyPr/>
          <a:lstStyle/>
          <a:p>
            <a:fld id="{E90ED720-0104-4369-84BC-D37694168613}" type="datetimeFigureOut">
              <a:rPr kumimoji="1" lang="ja-JP" altLang="en-US" smtClean="0"/>
              <a:t>2018/1/15</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日付プレースホルダ 2"/>
          <p:cNvSpPr>
            <a:spLocks noGrp="1"/>
          </p:cNvSpPr>
          <p:nvPr>
            <p:ph type="dt" sz="half" idx="10"/>
          </p:nvPr>
        </p:nvSpPr>
        <p:spPr/>
        <p:txBody>
          <a:bodyPr/>
          <a:lstStyle/>
          <a:p>
            <a:fld id="{E90ED720-0104-4369-84BC-D37694168613}" type="datetimeFigureOut">
              <a:rPr kumimoji="1" lang="ja-JP" altLang="en-US" smtClean="0"/>
              <a:t>2018/1/15</a:t>
            </a:fld>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E90ED720-0104-4369-84BC-D37694168613}" type="datetimeFigureOut">
              <a:rPr kumimoji="1" lang="ja-JP" altLang="en-US" smtClean="0"/>
              <a:t>2018/1/15</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smtClean="0"/>
              <a:t>マスタ タイトルの書式設定</a:t>
            </a:r>
            <a:endParaRPr kumimoji="1" lang="ja-JP" altLang="en-US"/>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2018/1/15</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smtClean="0"/>
              <a:t>マスタ タイトルの書式設定</a:t>
            </a:r>
            <a:endParaRPr kumimoji="1" lang="ja-JP" altLang="en-US"/>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2018/1/15</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0ED720-0104-4369-84BC-D37694168613}" type="datetimeFigureOut">
              <a:rPr kumimoji="1" lang="ja-JP" altLang="en-US" smtClean="0"/>
              <a:t>2018/1/15</a:t>
            </a:fld>
            <a:endParaRPr kumimoji="1" lang="ja-JP" altLang="en-US"/>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D8002D-B5B0-4BAC-B1F6-782DDCCE6D9C}" type="slidenum">
              <a:rPr kumimoji="1" lang="ja-JP" altLang="en-US" smtClean="0"/>
              <a:t>‹#›</a:t>
            </a:fld>
            <a:endParaRPr kumimoji="1"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lang="en-US" altLang="ja-JP" dirty="0"/>
              <a:t>Way forward on measurement gap timing offset</a:t>
            </a:r>
            <a:endParaRPr kumimoji="1" lang="ja-JP" altLang="en-US" dirty="0"/>
          </a:p>
        </p:txBody>
      </p:sp>
      <p:sp>
        <p:nvSpPr>
          <p:cNvPr id="3" name="サブタイトル 2"/>
          <p:cNvSpPr>
            <a:spLocks noGrp="1"/>
          </p:cNvSpPr>
          <p:nvPr>
            <p:ph type="subTitle" idx="1"/>
          </p:nvPr>
        </p:nvSpPr>
        <p:spPr/>
        <p:txBody>
          <a:bodyPr/>
          <a:lstStyle/>
          <a:p>
            <a:r>
              <a:rPr kumimoji="1" lang="en-US" altLang="ja-JP" dirty="0" smtClean="0"/>
              <a:t>NTT DOCOMO</a:t>
            </a:r>
            <a:endParaRPr kumimoji="1" lang="ja-JP" altLang="en-US" dirty="0"/>
          </a:p>
        </p:txBody>
      </p:sp>
      <p:sp>
        <p:nvSpPr>
          <p:cNvPr id="4" name="テキスト ボックス 3"/>
          <p:cNvSpPr txBox="1"/>
          <p:nvPr/>
        </p:nvSpPr>
        <p:spPr>
          <a:xfrm>
            <a:off x="107504" y="188639"/>
            <a:ext cx="4732001" cy="646331"/>
          </a:xfrm>
          <a:prstGeom prst="rect">
            <a:avLst/>
          </a:prstGeom>
          <a:noFill/>
        </p:spPr>
        <p:txBody>
          <a:bodyPr wrap="none" rtlCol="0">
            <a:spAutoFit/>
          </a:bodyPr>
          <a:lstStyle/>
          <a:p>
            <a:r>
              <a:rPr lang="en-US" altLang="ja-JP" b="1" dirty="0"/>
              <a:t>3GPP TSG-RAN WG4 </a:t>
            </a:r>
            <a:r>
              <a:rPr lang="en-US" altLang="ja-JP" b="1" dirty="0" smtClean="0"/>
              <a:t>Meeting AH-1801</a:t>
            </a:r>
            <a:r>
              <a:rPr lang="en-US" altLang="ja-JP" b="1" dirty="0"/>
              <a:t>	</a:t>
            </a:r>
            <a:endParaRPr lang="ja-JP" altLang="ja-JP" dirty="0"/>
          </a:p>
          <a:p>
            <a:r>
              <a:rPr lang="en-GB" altLang="ja-JP" b="1" dirty="0" smtClean="0"/>
              <a:t>San Diego, US, January 22</a:t>
            </a:r>
            <a:r>
              <a:rPr lang="en-GB" altLang="ja-JP" b="1" baseline="30000" dirty="0" smtClean="0"/>
              <a:t>nd</a:t>
            </a:r>
            <a:r>
              <a:rPr lang="en-GB" altLang="ja-JP" b="1" dirty="0" smtClean="0"/>
              <a:t> - January 26</a:t>
            </a:r>
            <a:r>
              <a:rPr lang="en-GB" altLang="ja-JP" b="1" baseline="30000" dirty="0" smtClean="0"/>
              <a:t>th</a:t>
            </a:r>
            <a:r>
              <a:rPr lang="en-GB" altLang="ja-JP" b="1" dirty="0" smtClean="0"/>
              <a:t>, 2018</a:t>
            </a:r>
            <a:endParaRPr lang="ja-JP" altLang="ja-JP" b="1" i="1" dirty="0"/>
          </a:p>
        </p:txBody>
      </p:sp>
      <p:sp>
        <p:nvSpPr>
          <p:cNvPr id="5" name="正方形/長方形 4"/>
          <p:cNvSpPr/>
          <p:nvPr/>
        </p:nvSpPr>
        <p:spPr>
          <a:xfrm>
            <a:off x="5897116" y="116632"/>
            <a:ext cx="3067372" cy="646331"/>
          </a:xfrm>
          <a:prstGeom prst="rect">
            <a:avLst/>
          </a:prstGeom>
        </p:spPr>
        <p:txBody>
          <a:bodyPr wrap="square">
            <a:spAutoFit/>
          </a:bodyPr>
          <a:lstStyle/>
          <a:p>
            <a:pPr algn="r"/>
            <a:r>
              <a:rPr lang="en-US" altLang="ja-JP" b="1" dirty="0" smtClean="0"/>
              <a:t>R4-1800564</a:t>
            </a:r>
            <a:endParaRPr lang="en-US" altLang="ja-JP" b="1" dirty="0"/>
          </a:p>
          <a:p>
            <a:r>
              <a:rPr lang="en-US" altLang="ja-JP" b="1" dirty="0"/>
              <a:t>Document for:</a:t>
            </a:r>
            <a:r>
              <a:rPr lang="en-US" altLang="ja-JP" dirty="0"/>
              <a:t>	Approval</a:t>
            </a:r>
            <a:endParaRPr lang="ja-JP" altLang="en-US" dirty="0"/>
          </a:p>
        </p:txBody>
      </p:sp>
      <p:sp>
        <p:nvSpPr>
          <p:cNvPr id="6" name="TextBox 4"/>
          <p:cNvSpPr txBox="1">
            <a:spLocks noChangeArrowheads="1"/>
          </p:cNvSpPr>
          <p:nvPr/>
        </p:nvSpPr>
        <p:spPr bwMode="auto">
          <a:xfrm>
            <a:off x="107504" y="836712"/>
            <a:ext cx="2743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US" altLang="ko-KR" sz="1800" dirty="0"/>
              <a:t>Agenda item: </a:t>
            </a:r>
            <a:r>
              <a:rPr lang="en-US" altLang="ko-KR" sz="1800" dirty="0" smtClean="0"/>
              <a:t>4.6.4</a:t>
            </a:r>
            <a:endParaRPr lang="en-US" altLang="ko-KR" sz="1800" dirty="0"/>
          </a:p>
        </p:txBody>
      </p:sp>
    </p:spTree>
    <p:extLst>
      <p:ext uri="{BB962C8B-B14F-4D97-AF65-F5344CB8AC3E}">
        <p14:creationId xmlns:p14="http://schemas.microsoft.com/office/powerpoint/2010/main" val="19124284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Background</a:t>
            </a:r>
            <a:endParaRPr kumimoji="1" lang="ja-JP" altLang="en-US" dirty="0"/>
          </a:p>
        </p:txBody>
      </p:sp>
      <p:sp>
        <p:nvSpPr>
          <p:cNvPr id="3" name="コンテンツ プレースホルダー 2"/>
          <p:cNvSpPr>
            <a:spLocks noGrp="1"/>
          </p:cNvSpPr>
          <p:nvPr>
            <p:ph idx="1"/>
          </p:nvPr>
        </p:nvSpPr>
        <p:spPr>
          <a:xfrm>
            <a:off x="457200" y="1600200"/>
            <a:ext cx="8229600" cy="2322983"/>
          </a:xfrm>
        </p:spPr>
        <p:txBody>
          <a:bodyPr>
            <a:normAutofit/>
          </a:bodyPr>
          <a:lstStyle/>
          <a:p>
            <a:pPr marL="0" indent="0">
              <a:buNone/>
            </a:pPr>
            <a:r>
              <a:rPr lang="en-US" altLang="ja-JP" sz="1600" b="1" u="sng" dirty="0" smtClean="0"/>
              <a:t>RAN1#91 agreements:</a:t>
            </a:r>
          </a:p>
          <a:p>
            <a:pPr lvl="0"/>
            <a:r>
              <a:rPr lang="en-GB" altLang="ja-JP" sz="1600" dirty="0"/>
              <a:t>SMTC window duration:</a:t>
            </a:r>
            <a:endParaRPr lang="ja-JP" altLang="ja-JP" sz="1600" dirty="0"/>
          </a:p>
          <a:p>
            <a:pPr lvl="1"/>
            <a:r>
              <a:rPr lang="en-GB" altLang="ja-JP" sz="1400" dirty="0"/>
              <a:t>Both for inter-/intra- frequency measurements, the candidate values are {1,2,3,4,5} </a:t>
            </a:r>
            <a:r>
              <a:rPr lang="en-GB" altLang="ja-JP" sz="1400" dirty="0" err="1"/>
              <a:t>msec</a:t>
            </a:r>
            <a:endParaRPr lang="ja-JP" altLang="ja-JP" sz="1400" dirty="0"/>
          </a:p>
          <a:p>
            <a:pPr lvl="0"/>
            <a:r>
              <a:rPr lang="en-GB" altLang="ja-JP" sz="1600" dirty="0" smtClean="0"/>
              <a:t>SMTC window timing offset:</a:t>
            </a:r>
            <a:endParaRPr lang="ja-JP" altLang="ja-JP" sz="1600" dirty="0" smtClean="0"/>
          </a:p>
          <a:p>
            <a:pPr lvl="1"/>
            <a:r>
              <a:rPr lang="en-GB" altLang="ja-JP" sz="1400" dirty="0" smtClean="0"/>
              <a:t>SMTC </a:t>
            </a:r>
            <a:r>
              <a:rPr lang="en-GB" altLang="ja-JP" sz="1400" dirty="0"/>
              <a:t>window timing reference for the timing offset is SFN#0 of the corresponding serving cell.</a:t>
            </a:r>
            <a:endParaRPr lang="ja-JP" altLang="ja-JP" sz="1400" dirty="0"/>
          </a:p>
          <a:p>
            <a:pPr lvl="2"/>
            <a:r>
              <a:rPr lang="en-GB" altLang="ja-JP" sz="1200" dirty="0"/>
              <a:t>Note: For IDLE mode, the serving cell here implies the cell UE is camped on.</a:t>
            </a:r>
            <a:endParaRPr lang="ja-JP" altLang="ja-JP" sz="1200" dirty="0"/>
          </a:p>
          <a:p>
            <a:pPr lvl="1"/>
            <a:r>
              <a:rPr lang="en-GB" altLang="ja-JP" sz="1400" dirty="0"/>
              <a:t>For intra-frequency measurements, the candidate values are {0, 1, …, SMTC periodicity -1} </a:t>
            </a:r>
            <a:r>
              <a:rPr lang="en-GB" altLang="ja-JP" sz="1400" dirty="0" err="1"/>
              <a:t>ms</a:t>
            </a:r>
            <a:endParaRPr lang="ja-JP" altLang="ja-JP" sz="1400" dirty="0"/>
          </a:p>
          <a:p>
            <a:pPr lvl="1"/>
            <a:r>
              <a:rPr lang="en-GB" altLang="ja-JP" sz="1400" dirty="0"/>
              <a:t>For inter-frequency measurements, the candidate values are {0, 1, …, SMTC periodicity -1} </a:t>
            </a:r>
            <a:r>
              <a:rPr lang="en-GB" altLang="ja-JP" sz="1400" dirty="0" err="1"/>
              <a:t>ms</a:t>
            </a:r>
            <a:r>
              <a:rPr lang="en-GB" altLang="ja-JP" sz="1400" dirty="0"/>
              <a:t>.</a:t>
            </a:r>
            <a:endParaRPr lang="ja-JP" altLang="ja-JP" sz="1400" dirty="0"/>
          </a:p>
          <a:p>
            <a:pPr marL="0" indent="0">
              <a:buNone/>
            </a:pPr>
            <a:endParaRPr lang="en-US" altLang="ja-JP" sz="1600" dirty="0" smtClean="0"/>
          </a:p>
          <a:p>
            <a:endParaRPr lang="en-US" altLang="ja-JP" sz="1600" dirty="0"/>
          </a:p>
        </p:txBody>
      </p:sp>
      <p:graphicFrame>
        <p:nvGraphicFramePr>
          <p:cNvPr id="4" name="表 3"/>
          <p:cNvGraphicFramePr>
            <a:graphicFrameLocks noGrp="1"/>
          </p:cNvGraphicFramePr>
          <p:nvPr>
            <p:extLst>
              <p:ext uri="{D42A27DB-BD31-4B8C-83A1-F6EECF244321}">
                <p14:modId xmlns:p14="http://schemas.microsoft.com/office/powerpoint/2010/main" val="267896307"/>
              </p:ext>
            </p:extLst>
          </p:nvPr>
        </p:nvGraphicFramePr>
        <p:xfrm>
          <a:off x="119079" y="5694271"/>
          <a:ext cx="8920800" cy="216024"/>
        </p:xfrm>
        <a:graphic>
          <a:graphicData uri="http://schemas.openxmlformats.org/drawingml/2006/table">
            <a:tbl>
              <a:tblPr firstRow="1" bandRow="1">
                <a:tableStyleId>{5940675A-B579-460E-94D1-54222C63F5DA}</a:tableStyleId>
              </a:tblPr>
              <a:tblGrid>
                <a:gridCol w="212400"/>
                <a:gridCol w="212400"/>
                <a:gridCol w="212400"/>
                <a:gridCol w="212400"/>
                <a:gridCol w="212400"/>
                <a:gridCol w="212400"/>
                <a:gridCol w="212400"/>
                <a:gridCol w="212400"/>
                <a:gridCol w="212400"/>
                <a:gridCol w="212400"/>
                <a:gridCol w="212400"/>
                <a:gridCol w="212400"/>
                <a:gridCol w="212400"/>
                <a:gridCol w="212400"/>
                <a:gridCol w="212400"/>
                <a:gridCol w="212400"/>
                <a:gridCol w="212400"/>
                <a:gridCol w="212400"/>
                <a:gridCol w="212400"/>
                <a:gridCol w="212400"/>
                <a:gridCol w="212400"/>
                <a:gridCol w="212400"/>
                <a:gridCol w="212400"/>
                <a:gridCol w="212400"/>
                <a:gridCol w="212400"/>
                <a:gridCol w="212400"/>
                <a:gridCol w="212400"/>
                <a:gridCol w="212400"/>
                <a:gridCol w="212400"/>
                <a:gridCol w="212400"/>
                <a:gridCol w="212400"/>
                <a:gridCol w="212400"/>
                <a:gridCol w="212400"/>
                <a:gridCol w="212400"/>
                <a:gridCol w="212400"/>
                <a:gridCol w="212400"/>
                <a:gridCol w="212400"/>
                <a:gridCol w="212400"/>
                <a:gridCol w="212400"/>
                <a:gridCol w="212400"/>
                <a:gridCol w="212400"/>
                <a:gridCol w="212400"/>
              </a:tblGrid>
              <a:tr h="216024">
                <a:tc>
                  <a:txBody>
                    <a:bodyPr/>
                    <a:lstStyle/>
                    <a:p>
                      <a:endParaRPr kumimoji="1" lang="ja-JP" altLang="en-US" sz="500" dirty="0"/>
                    </a:p>
                  </a:txBody>
                  <a:tcPr/>
                </a:tc>
                <a:tc>
                  <a:txBody>
                    <a:bodyPr/>
                    <a:lstStyle/>
                    <a:p>
                      <a:endParaRPr kumimoji="1" lang="ja-JP" altLang="en-US" sz="500" dirty="0"/>
                    </a:p>
                  </a:txBody>
                  <a:tcPr>
                    <a:solidFill>
                      <a:schemeClr val="accent2">
                        <a:lumMod val="40000"/>
                        <a:lumOff val="60000"/>
                      </a:schemeClr>
                    </a:solidFill>
                  </a:tcPr>
                </a:tc>
                <a:tc>
                  <a:txBody>
                    <a:bodyPr/>
                    <a:lstStyle/>
                    <a:p>
                      <a:endParaRPr kumimoji="1" lang="ja-JP" altLang="en-US" sz="500" dirty="0"/>
                    </a:p>
                  </a:txBody>
                  <a:tcPr>
                    <a:solidFill>
                      <a:schemeClr val="accent2">
                        <a:lumMod val="40000"/>
                        <a:lumOff val="60000"/>
                      </a:schemeClr>
                    </a:solidFill>
                  </a:tcPr>
                </a:tc>
                <a:tc>
                  <a:txBody>
                    <a:bodyPr/>
                    <a:lstStyle/>
                    <a:p>
                      <a:endParaRPr kumimoji="1" lang="ja-JP" altLang="en-US" sz="500" dirty="0"/>
                    </a:p>
                  </a:txBody>
                  <a:tcPr>
                    <a:solidFill>
                      <a:schemeClr val="accent2">
                        <a:lumMod val="40000"/>
                        <a:lumOff val="60000"/>
                      </a:schemeClr>
                    </a:solidFill>
                  </a:tcPr>
                </a:tc>
                <a:tc>
                  <a:txBody>
                    <a:bodyPr/>
                    <a:lstStyle/>
                    <a:p>
                      <a:endParaRPr kumimoji="1" lang="ja-JP" altLang="en-US" sz="500" dirty="0"/>
                    </a:p>
                  </a:txBody>
                  <a:tcPr>
                    <a:solidFill>
                      <a:schemeClr val="accent2">
                        <a:lumMod val="40000"/>
                        <a:lumOff val="60000"/>
                      </a:schemeClr>
                    </a:solidFill>
                  </a:tcPr>
                </a:tc>
                <a:tc>
                  <a:txBody>
                    <a:bodyPr/>
                    <a:lstStyle/>
                    <a:p>
                      <a:endParaRPr kumimoji="1" lang="ja-JP" altLang="en-US" sz="500" dirty="0"/>
                    </a:p>
                  </a:txBody>
                  <a:tcPr>
                    <a:solidFill>
                      <a:schemeClr val="accent2">
                        <a:lumMod val="40000"/>
                        <a:lumOff val="60000"/>
                      </a:schemeClr>
                    </a:solidFill>
                  </a:tcPr>
                </a:tc>
                <a:tc>
                  <a:txBody>
                    <a:bodyPr/>
                    <a:lstStyle/>
                    <a:p>
                      <a:endParaRPr kumimoji="1" lang="ja-JP" altLang="en-US" sz="500" dirty="0"/>
                    </a:p>
                  </a:txBody>
                  <a:tcPr>
                    <a:solidFill>
                      <a:schemeClr val="accent2">
                        <a:lumMod val="40000"/>
                        <a:lumOff val="60000"/>
                      </a:schemeClr>
                    </a:solidFill>
                  </a:tcPr>
                </a:tc>
                <a:tc>
                  <a:txBody>
                    <a:bodyPr/>
                    <a:lstStyle/>
                    <a:p>
                      <a:endParaRPr kumimoji="1" lang="ja-JP" altLang="en-US" sz="500" dirty="0"/>
                    </a:p>
                  </a:txBody>
                  <a:tcPr>
                    <a:solidFill>
                      <a:schemeClr val="accent2">
                        <a:lumMod val="40000"/>
                        <a:lumOff val="60000"/>
                      </a:schemeClr>
                    </a:solidFill>
                  </a:tcPr>
                </a:tc>
                <a:tc>
                  <a:txBody>
                    <a:bodyPr/>
                    <a:lstStyle/>
                    <a:p>
                      <a:endParaRPr kumimoji="1" lang="ja-JP" altLang="en-US" sz="500" dirty="0"/>
                    </a:p>
                  </a:txBody>
                  <a:tcPr>
                    <a:solidFill>
                      <a:schemeClr val="accent2">
                        <a:lumMod val="40000"/>
                        <a:lumOff val="60000"/>
                      </a:schemeClr>
                    </a:solidFill>
                  </a:tcPr>
                </a:tc>
                <a:tc>
                  <a:txBody>
                    <a:bodyPr/>
                    <a:lstStyle/>
                    <a:p>
                      <a:endParaRPr kumimoji="1" lang="ja-JP" altLang="en-US" sz="500" dirty="0"/>
                    </a:p>
                  </a:txBody>
                  <a:tcPr>
                    <a:solidFill>
                      <a:schemeClr val="accent2">
                        <a:lumMod val="40000"/>
                        <a:lumOff val="60000"/>
                      </a:schemeClr>
                    </a:solidFill>
                  </a:tcPr>
                </a:tc>
                <a:tc>
                  <a:txBody>
                    <a:bodyPr/>
                    <a:lstStyle/>
                    <a:p>
                      <a:endParaRPr kumimoji="1" lang="ja-JP" altLang="en-US" sz="500" dirty="0"/>
                    </a:p>
                  </a:txBody>
                  <a:tcPr>
                    <a:solidFill>
                      <a:schemeClr val="accent2">
                        <a:lumMod val="40000"/>
                        <a:lumOff val="60000"/>
                      </a:schemeClr>
                    </a:solidFill>
                  </a:tcPr>
                </a:tc>
                <a:tc>
                  <a:txBody>
                    <a:bodyPr/>
                    <a:lstStyle/>
                    <a:p>
                      <a:endParaRPr kumimoji="1" lang="ja-JP" altLang="en-US" sz="500" dirty="0"/>
                    </a:p>
                  </a:txBody>
                  <a:tcPr>
                    <a:solidFill>
                      <a:schemeClr val="accent2">
                        <a:lumMod val="40000"/>
                        <a:lumOff val="60000"/>
                      </a:schemeClr>
                    </a:solidFill>
                  </a:tcPr>
                </a:tc>
                <a:tc>
                  <a:txBody>
                    <a:bodyPr/>
                    <a:lstStyle/>
                    <a:p>
                      <a:endParaRPr kumimoji="1" lang="ja-JP" altLang="en-US" sz="500" dirty="0"/>
                    </a:p>
                  </a:txBody>
                  <a:tcPr>
                    <a:solidFill>
                      <a:schemeClr val="accent2">
                        <a:lumMod val="40000"/>
                        <a:lumOff val="60000"/>
                      </a:schemeClr>
                    </a:solidFill>
                  </a:tcPr>
                </a:tc>
                <a:tc>
                  <a:txBody>
                    <a:bodyPr/>
                    <a:lstStyle/>
                    <a:p>
                      <a:endParaRPr kumimoji="1" lang="ja-JP" altLang="en-US" sz="500" dirty="0"/>
                    </a:p>
                  </a:txBody>
                  <a:tcPr>
                    <a:solidFill>
                      <a:schemeClr val="accent2">
                        <a:lumMod val="40000"/>
                        <a:lumOff val="60000"/>
                      </a:schemeClr>
                    </a:solidFill>
                  </a:tcPr>
                </a:tc>
                <a:tc>
                  <a:txBody>
                    <a:bodyPr/>
                    <a:lstStyle/>
                    <a:p>
                      <a:endParaRPr kumimoji="1" lang="ja-JP" altLang="en-US" sz="500" dirty="0"/>
                    </a:p>
                  </a:txBody>
                  <a:tcPr>
                    <a:solidFill>
                      <a:schemeClr val="accent2">
                        <a:lumMod val="40000"/>
                        <a:lumOff val="60000"/>
                      </a:schemeClr>
                    </a:solidFill>
                  </a:tcPr>
                </a:tc>
                <a:tc>
                  <a:txBody>
                    <a:bodyPr/>
                    <a:lstStyle/>
                    <a:p>
                      <a:endParaRPr kumimoji="1" lang="ja-JP" altLang="en-US" sz="500" dirty="0"/>
                    </a:p>
                  </a:txBody>
                  <a:tcPr>
                    <a:solidFill>
                      <a:schemeClr val="accent2">
                        <a:lumMod val="40000"/>
                        <a:lumOff val="60000"/>
                      </a:schemeClr>
                    </a:solidFill>
                  </a:tcPr>
                </a:tc>
                <a:tc>
                  <a:txBody>
                    <a:bodyPr/>
                    <a:lstStyle/>
                    <a:p>
                      <a:endParaRPr kumimoji="1" lang="ja-JP" altLang="en-US" sz="500" dirty="0"/>
                    </a:p>
                  </a:txBody>
                  <a:tcPr>
                    <a:solidFill>
                      <a:schemeClr val="accent2">
                        <a:lumMod val="40000"/>
                        <a:lumOff val="60000"/>
                      </a:schemeClr>
                    </a:solidFill>
                  </a:tcPr>
                </a:tc>
                <a:tc>
                  <a:txBody>
                    <a:bodyPr/>
                    <a:lstStyle/>
                    <a:p>
                      <a:endParaRPr kumimoji="1" lang="ja-JP" altLang="en-US" sz="500" dirty="0"/>
                    </a:p>
                  </a:txBody>
                  <a:tcPr>
                    <a:solidFill>
                      <a:schemeClr val="accent2">
                        <a:lumMod val="40000"/>
                        <a:lumOff val="60000"/>
                      </a:schemeClr>
                    </a:solidFill>
                  </a:tcPr>
                </a:tc>
                <a:tc>
                  <a:txBody>
                    <a:bodyPr/>
                    <a:lstStyle/>
                    <a:p>
                      <a:endParaRPr kumimoji="1" lang="ja-JP" altLang="en-US" sz="500" dirty="0"/>
                    </a:p>
                  </a:txBody>
                  <a:tcPr>
                    <a:solidFill>
                      <a:schemeClr val="accent2">
                        <a:lumMod val="40000"/>
                        <a:lumOff val="60000"/>
                      </a:schemeClr>
                    </a:solidFill>
                  </a:tcPr>
                </a:tc>
                <a:tc>
                  <a:txBody>
                    <a:bodyPr/>
                    <a:lstStyle/>
                    <a:p>
                      <a:endParaRPr kumimoji="1" lang="ja-JP" altLang="en-US" sz="500" dirty="0"/>
                    </a:p>
                  </a:txBody>
                  <a:tcPr>
                    <a:solidFill>
                      <a:schemeClr val="accent2">
                        <a:lumMod val="40000"/>
                        <a:lumOff val="60000"/>
                      </a:schemeClr>
                    </a:solidFill>
                  </a:tcPr>
                </a:tc>
                <a:tc>
                  <a:txBody>
                    <a:bodyPr/>
                    <a:lstStyle/>
                    <a:p>
                      <a:endParaRPr kumimoji="1" lang="ja-JP" altLang="en-US" sz="500" dirty="0"/>
                    </a:p>
                  </a:txBody>
                  <a:tcPr>
                    <a:solidFill>
                      <a:schemeClr val="accent2">
                        <a:lumMod val="40000"/>
                        <a:lumOff val="60000"/>
                      </a:schemeClr>
                    </a:solidFill>
                  </a:tcPr>
                </a:tc>
                <a:tc>
                  <a:txBody>
                    <a:bodyPr/>
                    <a:lstStyle/>
                    <a:p>
                      <a:endParaRPr kumimoji="1" lang="ja-JP" altLang="en-US" sz="500" dirty="0"/>
                    </a:p>
                  </a:txBody>
                  <a:tcPr>
                    <a:solidFill>
                      <a:schemeClr val="accent2">
                        <a:lumMod val="40000"/>
                        <a:lumOff val="60000"/>
                      </a:schemeClr>
                    </a:solidFill>
                  </a:tcPr>
                </a:tc>
                <a:tc>
                  <a:txBody>
                    <a:bodyPr/>
                    <a:lstStyle/>
                    <a:p>
                      <a:endParaRPr kumimoji="1" lang="ja-JP" altLang="en-US" sz="500" dirty="0"/>
                    </a:p>
                  </a:txBody>
                  <a:tcPr>
                    <a:solidFill>
                      <a:schemeClr val="accent2">
                        <a:lumMod val="40000"/>
                        <a:lumOff val="60000"/>
                      </a:schemeClr>
                    </a:solidFill>
                  </a:tcPr>
                </a:tc>
                <a:tc>
                  <a:txBody>
                    <a:bodyPr/>
                    <a:lstStyle/>
                    <a:p>
                      <a:endParaRPr kumimoji="1" lang="ja-JP" altLang="en-US" sz="500" dirty="0"/>
                    </a:p>
                  </a:txBody>
                  <a:tcPr>
                    <a:solidFill>
                      <a:schemeClr val="accent2">
                        <a:lumMod val="40000"/>
                        <a:lumOff val="60000"/>
                      </a:schemeClr>
                    </a:solidFill>
                  </a:tcPr>
                </a:tc>
                <a:tc>
                  <a:txBody>
                    <a:bodyPr/>
                    <a:lstStyle/>
                    <a:p>
                      <a:endParaRPr kumimoji="1" lang="ja-JP" altLang="en-US" sz="500" dirty="0"/>
                    </a:p>
                  </a:txBody>
                  <a:tcPr>
                    <a:solidFill>
                      <a:schemeClr val="accent2">
                        <a:lumMod val="40000"/>
                        <a:lumOff val="60000"/>
                      </a:schemeClr>
                    </a:solidFill>
                  </a:tcPr>
                </a:tc>
                <a:tc>
                  <a:txBody>
                    <a:bodyPr/>
                    <a:lstStyle/>
                    <a:p>
                      <a:endParaRPr kumimoji="1" lang="ja-JP" altLang="en-US" sz="500" dirty="0"/>
                    </a:p>
                  </a:txBody>
                  <a:tcPr>
                    <a:solidFill>
                      <a:schemeClr val="accent2">
                        <a:lumMod val="40000"/>
                        <a:lumOff val="60000"/>
                      </a:schemeClr>
                    </a:solidFill>
                  </a:tcPr>
                </a:tc>
                <a:tc>
                  <a:txBody>
                    <a:bodyPr/>
                    <a:lstStyle/>
                    <a:p>
                      <a:endParaRPr kumimoji="1" lang="ja-JP" altLang="en-US" sz="500" dirty="0"/>
                    </a:p>
                  </a:txBody>
                  <a:tcPr>
                    <a:solidFill>
                      <a:schemeClr val="accent2">
                        <a:lumMod val="40000"/>
                        <a:lumOff val="60000"/>
                      </a:schemeClr>
                    </a:solidFill>
                  </a:tcPr>
                </a:tc>
                <a:tc>
                  <a:txBody>
                    <a:bodyPr/>
                    <a:lstStyle/>
                    <a:p>
                      <a:endParaRPr kumimoji="1" lang="ja-JP" altLang="en-US" sz="500" dirty="0"/>
                    </a:p>
                  </a:txBody>
                  <a:tcPr>
                    <a:solidFill>
                      <a:schemeClr val="accent2">
                        <a:lumMod val="40000"/>
                        <a:lumOff val="60000"/>
                      </a:schemeClr>
                    </a:solidFill>
                  </a:tcPr>
                </a:tc>
                <a:tc>
                  <a:txBody>
                    <a:bodyPr/>
                    <a:lstStyle/>
                    <a:p>
                      <a:endParaRPr kumimoji="1" lang="ja-JP" altLang="en-US" sz="500" dirty="0"/>
                    </a:p>
                  </a:txBody>
                  <a:tcPr>
                    <a:solidFill>
                      <a:schemeClr val="accent2">
                        <a:lumMod val="40000"/>
                        <a:lumOff val="60000"/>
                      </a:schemeClr>
                    </a:solidFill>
                  </a:tcPr>
                </a:tc>
                <a:tc>
                  <a:txBody>
                    <a:bodyPr/>
                    <a:lstStyle/>
                    <a:p>
                      <a:endParaRPr kumimoji="1" lang="ja-JP" altLang="en-US" sz="500" dirty="0"/>
                    </a:p>
                  </a:txBody>
                  <a:tcPr>
                    <a:solidFill>
                      <a:schemeClr val="accent2">
                        <a:lumMod val="40000"/>
                        <a:lumOff val="60000"/>
                      </a:schemeClr>
                    </a:solidFill>
                  </a:tcPr>
                </a:tc>
                <a:tc>
                  <a:txBody>
                    <a:bodyPr/>
                    <a:lstStyle/>
                    <a:p>
                      <a:endParaRPr kumimoji="1" lang="ja-JP" altLang="en-US" sz="500" dirty="0"/>
                    </a:p>
                  </a:txBody>
                  <a:tcPr>
                    <a:solidFill>
                      <a:schemeClr val="accent2">
                        <a:lumMod val="40000"/>
                        <a:lumOff val="60000"/>
                      </a:schemeClr>
                    </a:solidFill>
                  </a:tcPr>
                </a:tc>
                <a:tc>
                  <a:txBody>
                    <a:bodyPr/>
                    <a:lstStyle/>
                    <a:p>
                      <a:endParaRPr kumimoji="1" lang="ja-JP" altLang="en-US" sz="500" dirty="0"/>
                    </a:p>
                  </a:txBody>
                  <a:tcPr>
                    <a:solidFill>
                      <a:schemeClr val="accent2">
                        <a:lumMod val="40000"/>
                        <a:lumOff val="60000"/>
                      </a:schemeClr>
                    </a:solidFill>
                  </a:tcPr>
                </a:tc>
                <a:tc>
                  <a:txBody>
                    <a:bodyPr/>
                    <a:lstStyle/>
                    <a:p>
                      <a:endParaRPr kumimoji="1" lang="ja-JP" altLang="en-US" sz="500" dirty="0"/>
                    </a:p>
                  </a:txBody>
                  <a:tcPr>
                    <a:solidFill>
                      <a:schemeClr val="accent2">
                        <a:lumMod val="40000"/>
                        <a:lumOff val="60000"/>
                      </a:schemeClr>
                    </a:solidFill>
                  </a:tcPr>
                </a:tc>
                <a:tc>
                  <a:txBody>
                    <a:bodyPr/>
                    <a:lstStyle/>
                    <a:p>
                      <a:endParaRPr kumimoji="1" lang="ja-JP" altLang="en-US" sz="500" dirty="0"/>
                    </a:p>
                  </a:txBody>
                  <a:tcPr>
                    <a:solidFill>
                      <a:schemeClr val="accent2">
                        <a:lumMod val="40000"/>
                        <a:lumOff val="60000"/>
                      </a:schemeClr>
                    </a:solidFill>
                  </a:tcPr>
                </a:tc>
                <a:tc>
                  <a:txBody>
                    <a:bodyPr/>
                    <a:lstStyle/>
                    <a:p>
                      <a:endParaRPr kumimoji="1" lang="ja-JP" altLang="en-US" sz="500" dirty="0"/>
                    </a:p>
                  </a:txBody>
                  <a:tcPr>
                    <a:solidFill>
                      <a:schemeClr val="accent2">
                        <a:lumMod val="40000"/>
                        <a:lumOff val="60000"/>
                      </a:schemeClr>
                    </a:solidFill>
                  </a:tcPr>
                </a:tc>
                <a:tc>
                  <a:txBody>
                    <a:bodyPr/>
                    <a:lstStyle/>
                    <a:p>
                      <a:endParaRPr kumimoji="1" lang="ja-JP" altLang="en-US" sz="500" dirty="0"/>
                    </a:p>
                  </a:txBody>
                  <a:tcPr>
                    <a:solidFill>
                      <a:schemeClr val="accent2">
                        <a:lumMod val="40000"/>
                        <a:lumOff val="60000"/>
                      </a:schemeClr>
                    </a:solidFill>
                  </a:tcPr>
                </a:tc>
                <a:tc>
                  <a:txBody>
                    <a:bodyPr/>
                    <a:lstStyle/>
                    <a:p>
                      <a:endParaRPr kumimoji="1" lang="ja-JP" altLang="en-US" sz="500" dirty="0"/>
                    </a:p>
                  </a:txBody>
                  <a:tcPr>
                    <a:solidFill>
                      <a:schemeClr val="accent2">
                        <a:lumMod val="40000"/>
                        <a:lumOff val="60000"/>
                      </a:schemeClr>
                    </a:solidFill>
                  </a:tcPr>
                </a:tc>
                <a:tc>
                  <a:txBody>
                    <a:bodyPr/>
                    <a:lstStyle/>
                    <a:p>
                      <a:endParaRPr kumimoji="1" lang="ja-JP" altLang="en-US" sz="500" dirty="0"/>
                    </a:p>
                  </a:txBody>
                  <a:tcPr>
                    <a:solidFill>
                      <a:schemeClr val="accent2">
                        <a:lumMod val="40000"/>
                        <a:lumOff val="60000"/>
                      </a:schemeClr>
                    </a:solidFill>
                  </a:tcPr>
                </a:tc>
                <a:tc>
                  <a:txBody>
                    <a:bodyPr/>
                    <a:lstStyle/>
                    <a:p>
                      <a:endParaRPr kumimoji="1" lang="ja-JP" altLang="en-US" sz="500" dirty="0"/>
                    </a:p>
                  </a:txBody>
                  <a:tcPr>
                    <a:solidFill>
                      <a:schemeClr val="accent2">
                        <a:lumMod val="40000"/>
                        <a:lumOff val="60000"/>
                      </a:schemeClr>
                    </a:solidFill>
                  </a:tcPr>
                </a:tc>
                <a:tc>
                  <a:txBody>
                    <a:bodyPr/>
                    <a:lstStyle/>
                    <a:p>
                      <a:endParaRPr kumimoji="1" lang="ja-JP" altLang="en-US" sz="500" dirty="0"/>
                    </a:p>
                  </a:txBody>
                  <a:tcPr>
                    <a:solidFill>
                      <a:schemeClr val="accent2">
                        <a:lumMod val="40000"/>
                        <a:lumOff val="60000"/>
                      </a:schemeClr>
                    </a:solidFill>
                  </a:tcPr>
                </a:tc>
                <a:tc>
                  <a:txBody>
                    <a:bodyPr/>
                    <a:lstStyle/>
                    <a:p>
                      <a:endParaRPr kumimoji="1" lang="ja-JP" altLang="en-US" sz="500" dirty="0"/>
                    </a:p>
                  </a:txBody>
                  <a:tcPr>
                    <a:solidFill>
                      <a:schemeClr val="accent2">
                        <a:lumMod val="40000"/>
                        <a:lumOff val="60000"/>
                      </a:schemeClr>
                    </a:solidFill>
                  </a:tcPr>
                </a:tc>
                <a:tc>
                  <a:txBody>
                    <a:bodyPr/>
                    <a:lstStyle/>
                    <a:p>
                      <a:endParaRPr kumimoji="1" lang="ja-JP" altLang="en-US" sz="500" dirty="0"/>
                    </a:p>
                  </a:txBody>
                  <a:tcPr/>
                </a:tc>
              </a:tr>
            </a:tbl>
          </a:graphicData>
        </a:graphic>
      </p:graphicFrame>
      <p:cxnSp>
        <p:nvCxnSpPr>
          <p:cNvPr id="7" name="直線矢印コネクタ 6"/>
          <p:cNvCxnSpPr/>
          <p:nvPr/>
        </p:nvCxnSpPr>
        <p:spPr>
          <a:xfrm>
            <a:off x="323528" y="4158953"/>
            <a:ext cx="8496944" cy="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graphicFrame>
        <p:nvGraphicFramePr>
          <p:cNvPr id="8" name="表 7"/>
          <p:cNvGraphicFramePr>
            <a:graphicFrameLocks noGrp="1"/>
          </p:cNvGraphicFramePr>
          <p:nvPr>
            <p:extLst>
              <p:ext uri="{D42A27DB-BD31-4B8C-83A1-F6EECF244321}">
                <p14:modId xmlns:p14="http://schemas.microsoft.com/office/powerpoint/2010/main" val="3372046057"/>
              </p:ext>
            </p:extLst>
          </p:nvPr>
        </p:nvGraphicFramePr>
        <p:xfrm>
          <a:off x="-517418" y="4994783"/>
          <a:ext cx="10195200" cy="216024"/>
        </p:xfrm>
        <a:graphic>
          <a:graphicData uri="http://schemas.openxmlformats.org/drawingml/2006/table">
            <a:tbl>
              <a:tblPr firstRow="1" bandRow="1">
                <a:tableStyleId>{5940675A-B579-460E-94D1-54222C63F5DA}</a:tableStyleId>
              </a:tblPr>
              <a:tblGrid>
                <a:gridCol w="849600"/>
                <a:gridCol w="849600"/>
                <a:gridCol w="849600"/>
                <a:gridCol w="849600"/>
                <a:gridCol w="849600"/>
                <a:gridCol w="849600"/>
                <a:gridCol w="849600"/>
                <a:gridCol w="849600"/>
                <a:gridCol w="849600"/>
                <a:gridCol w="849600"/>
                <a:gridCol w="849600"/>
                <a:gridCol w="849600"/>
              </a:tblGrid>
              <a:tr h="216024">
                <a:tc>
                  <a:txBody>
                    <a:bodyPr/>
                    <a:lstStyle/>
                    <a:p>
                      <a:endParaRPr kumimoji="1" lang="ja-JP" altLang="en-US" sz="500" dirty="0"/>
                    </a:p>
                  </a:txBody>
                  <a:tcPr/>
                </a:tc>
                <a:tc>
                  <a:txBody>
                    <a:bodyPr/>
                    <a:lstStyle/>
                    <a:p>
                      <a:endParaRPr kumimoji="1" lang="ja-JP" altLang="en-US" sz="500" dirty="0"/>
                    </a:p>
                  </a:txBody>
                  <a:tcPr>
                    <a:solidFill>
                      <a:schemeClr val="accent2">
                        <a:lumMod val="40000"/>
                        <a:lumOff val="60000"/>
                      </a:schemeClr>
                    </a:solidFill>
                  </a:tcPr>
                </a:tc>
                <a:tc>
                  <a:txBody>
                    <a:bodyPr/>
                    <a:lstStyle/>
                    <a:p>
                      <a:endParaRPr kumimoji="1" lang="ja-JP" altLang="en-US" sz="500" dirty="0"/>
                    </a:p>
                  </a:txBody>
                  <a:tcPr>
                    <a:solidFill>
                      <a:schemeClr val="accent2">
                        <a:lumMod val="40000"/>
                        <a:lumOff val="60000"/>
                      </a:schemeClr>
                    </a:solidFill>
                  </a:tcPr>
                </a:tc>
                <a:tc>
                  <a:txBody>
                    <a:bodyPr/>
                    <a:lstStyle/>
                    <a:p>
                      <a:endParaRPr kumimoji="1" lang="ja-JP" altLang="en-US" sz="500" dirty="0"/>
                    </a:p>
                  </a:txBody>
                  <a:tcPr>
                    <a:solidFill>
                      <a:schemeClr val="accent2">
                        <a:lumMod val="40000"/>
                        <a:lumOff val="60000"/>
                      </a:schemeClr>
                    </a:solidFill>
                  </a:tcPr>
                </a:tc>
                <a:tc>
                  <a:txBody>
                    <a:bodyPr/>
                    <a:lstStyle/>
                    <a:p>
                      <a:endParaRPr kumimoji="1" lang="ja-JP" altLang="en-US" sz="500" dirty="0"/>
                    </a:p>
                  </a:txBody>
                  <a:tcPr>
                    <a:solidFill>
                      <a:schemeClr val="accent2">
                        <a:lumMod val="40000"/>
                        <a:lumOff val="60000"/>
                      </a:schemeClr>
                    </a:solidFill>
                  </a:tcPr>
                </a:tc>
                <a:tc>
                  <a:txBody>
                    <a:bodyPr/>
                    <a:lstStyle/>
                    <a:p>
                      <a:endParaRPr kumimoji="1" lang="ja-JP" altLang="en-US" sz="500" dirty="0"/>
                    </a:p>
                  </a:txBody>
                  <a:tcPr>
                    <a:solidFill>
                      <a:schemeClr val="accent2">
                        <a:lumMod val="40000"/>
                        <a:lumOff val="60000"/>
                      </a:schemeClr>
                    </a:solidFill>
                  </a:tcPr>
                </a:tc>
                <a:tc>
                  <a:txBody>
                    <a:bodyPr/>
                    <a:lstStyle/>
                    <a:p>
                      <a:endParaRPr kumimoji="1" lang="ja-JP" altLang="en-US" sz="500" dirty="0"/>
                    </a:p>
                  </a:txBody>
                  <a:tcPr>
                    <a:solidFill>
                      <a:schemeClr val="accent2">
                        <a:lumMod val="40000"/>
                        <a:lumOff val="60000"/>
                      </a:schemeClr>
                    </a:solidFill>
                  </a:tcPr>
                </a:tc>
                <a:tc>
                  <a:txBody>
                    <a:bodyPr/>
                    <a:lstStyle/>
                    <a:p>
                      <a:endParaRPr kumimoji="1" lang="ja-JP" altLang="en-US" sz="500" dirty="0"/>
                    </a:p>
                  </a:txBody>
                  <a:tcPr>
                    <a:solidFill>
                      <a:schemeClr val="accent2">
                        <a:lumMod val="40000"/>
                        <a:lumOff val="60000"/>
                      </a:schemeClr>
                    </a:solidFill>
                  </a:tcPr>
                </a:tc>
                <a:tc>
                  <a:txBody>
                    <a:bodyPr/>
                    <a:lstStyle/>
                    <a:p>
                      <a:endParaRPr kumimoji="1" lang="ja-JP" altLang="en-US" sz="500" dirty="0"/>
                    </a:p>
                  </a:txBody>
                  <a:tcPr>
                    <a:solidFill>
                      <a:schemeClr val="accent2">
                        <a:lumMod val="40000"/>
                        <a:lumOff val="60000"/>
                      </a:schemeClr>
                    </a:solidFill>
                  </a:tcPr>
                </a:tc>
                <a:tc>
                  <a:txBody>
                    <a:bodyPr/>
                    <a:lstStyle/>
                    <a:p>
                      <a:endParaRPr kumimoji="1" lang="ja-JP" altLang="en-US" sz="500" dirty="0"/>
                    </a:p>
                  </a:txBody>
                  <a:tcPr>
                    <a:solidFill>
                      <a:schemeClr val="accent2">
                        <a:lumMod val="40000"/>
                        <a:lumOff val="60000"/>
                      </a:schemeClr>
                    </a:solidFill>
                  </a:tcPr>
                </a:tc>
                <a:tc>
                  <a:txBody>
                    <a:bodyPr/>
                    <a:lstStyle/>
                    <a:p>
                      <a:endParaRPr kumimoji="1" lang="ja-JP" altLang="en-US" sz="500" dirty="0"/>
                    </a:p>
                  </a:txBody>
                  <a:tcPr>
                    <a:solidFill>
                      <a:schemeClr val="accent2">
                        <a:lumMod val="40000"/>
                        <a:lumOff val="60000"/>
                      </a:schemeClr>
                    </a:solidFill>
                  </a:tcPr>
                </a:tc>
                <a:tc>
                  <a:txBody>
                    <a:bodyPr/>
                    <a:lstStyle/>
                    <a:p>
                      <a:endParaRPr kumimoji="1" lang="ja-JP" altLang="en-US" sz="500" dirty="0"/>
                    </a:p>
                  </a:txBody>
                  <a:tcPr/>
                </a:tc>
              </a:tr>
            </a:tbl>
          </a:graphicData>
        </a:graphic>
      </p:graphicFrame>
      <p:graphicFrame>
        <p:nvGraphicFramePr>
          <p:cNvPr id="9" name="表 8"/>
          <p:cNvGraphicFramePr>
            <a:graphicFrameLocks noGrp="1"/>
          </p:cNvGraphicFramePr>
          <p:nvPr>
            <p:extLst>
              <p:ext uri="{D42A27DB-BD31-4B8C-83A1-F6EECF244321}">
                <p14:modId xmlns:p14="http://schemas.microsoft.com/office/powerpoint/2010/main" val="2951193389"/>
              </p:ext>
            </p:extLst>
          </p:nvPr>
        </p:nvGraphicFramePr>
        <p:xfrm>
          <a:off x="-1368886" y="4302969"/>
          <a:ext cx="11894400" cy="216024"/>
        </p:xfrm>
        <a:graphic>
          <a:graphicData uri="http://schemas.openxmlformats.org/drawingml/2006/table">
            <a:tbl>
              <a:tblPr firstRow="1" bandRow="1">
                <a:tableStyleId>{5940675A-B579-460E-94D1-54222C63F5DA}</a:tableStyleId>
              </a:tblPr>
              <a:tblGrid>
                <a:gridCol w="1699200"/>
                <a:gridCol w="1699200"/>
                <a:gridCol w="1699200"/>
                <a:gridCol w="1699200"/>
                <a:gridCol w="1699200"/>
                <a:gridCol w="1699200"/>
                <a:gridCol w="1699200"/>
              </a:tblGrid>
              <a:tr h="216024">
                <a:tc>
                  <a:txBody>
                    <a:bodyPr/>
                    <a:lstStyle/>
                    <a:p>
                      <a:endParaRPr kumimoji="1" lang="ja-JP" altLang="en-US" sz="500" dirty="0"/>
                    </a:p>
                  </a:txBody>
                  <a:tcPr/>
                </a:tc>
                <a:tc>
                  <a:txBody>
                    <a:bodyPr/>
                    <a:lstStyle/>
                    <a:p>
                      <a:endParaRPr kumimoji="1" lang="ja-JP" altLang="en-US" sz="500" dirty="0"/>
                    </a:p>
                  </a:txBody>
                  <a:tcPr>
                    <a:solidFill>
                      <a:schemeClr val="accent2">
                        <a:lumMod val="40000"/>
                        <a:lumOff val="60000"/>
                      </a:schemeClr>
                    </a:solidFill>
                  </a:tcPr>
                </a:tc>
                <a:tc>
                  <a:txBody>
                    <a:bodyPr/>
                    <a:lstStyle/>
                    <a:p>
                      <a:endParaRPr kumimoji="1" lang="ja-JP" altLang="en-US" sz="500" dirty="0"/>
                    </a:p>
                  </a:txBody>
                  <a:tcPr>
                    <a:solidFill>
                      <a:schemeClr val="accent2">
                        <a:lumMod val="40000"/>
                        <a:lumOff val="60000"/>
                      </a:schemeClr>
                    </a:solidFill>
                  </a:tcPr>
                </a:tc>
                <a:tc>
                  <a:txBody>
                    <a:bodyPr/>
                    <a:lstStyle/>
                    <a:p>
                      <a:endParaRPr kumimoji="1" lang="ja-JP" altLang="en-US" sz="500" dirty="0"/>
                    </a:p>
                  </a:txBody>
                  <a:tcPr>
                    <a:solidFill>
                      <a:schemeClr val="accent2">
                        <a:lumMod val="40000"/>
                        <a:lumOff val="60000"/>
                      </a:schemeClr>
                    </a:solidFill>
                  </a:tcPr>
                </a:tc>
                <a:tc>
                  <a:txBody>
                    <a:bodyPr/>
                    <a:lstStyle/>
                    <a:p>
                      <a:endParaRPr kumimoji="1" lang="ja-JP" altLang="en-US" sz="500" dirty="0"/>
                    </a:p>
                  </a:txBody>
                  <a:tcPr>
                    <a:solidFill>
                      <a:schemeClr val="accent2">
                        <a:lumMod val="40000"/>
                        <a:lumOff val="60000"/>
                      </a:schemeClr>
                    </a:solidFill>
                  </a:tcPr>
                </a:tc>
                <a:tc>
                  <a:txBody>
                    <a:bodyPr/>
                    <a:lstStyle/>
                    <a:p>
                      <a:endParaRPr kumimoji="1" lang="ja-JP" altLang="en-US" sz="500" dirty="0"/>
                    </a:p>
                  </a:txBody>
                  <a:tcPr>
                    <a:solidFill>
                      <a:schemeClr val="accent2">
                        <a:lumMod val="40000"/>
                        <a:lumOff val="60000"/>
                      </a:schemeClr>
                    </a:solidFill>
                  </a:tcPr>
                </a:tc>
                <a:tc>
                  <a:txBody>
                    <a:bodyPr/>
                    <a:lstStyle/>
                    <a:p>
                      <a:endParaRPr kumimoji="1" lang="ja-JP" altLang="en-US" sz="500" dirty="0"/>
                    </a:p>
                  </a:txBody>
                  <a:tcPr/>
                </a:tc>
              </a:tr>
            </a:tbl>
          </a:graphicData>
        </a:graphic>
      </p:graphicFrame>
      <p:cxnSp>
        <p:nvCxnSpPr>
          <p:cNvPr id="12" name="直線コネクタ 11"/>
          <p:cNvCxnSpPr/>
          <p:nvPr/>
        </p:nvCxnSpPr>
        <p:spPr>
          <a:xfrm>
            <a:off x="323528" y="4014937"/>
            <a:ext cx="0" cy="2232248"/>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直線コネクタ 12"/>
          <p:cNvCxnSpPr/>
          <p:nvPr/>
        </p:nvCxnSpPr>
        <p:spPr>
          <a:xfrm>
            <a:off x="8820472" y="4014937"/>
            <a:ext cx="0" cy="2232248"/>
          </a:xfrm>
          <a:prstGeom prst="line">
            <a:avLst/>
          </a:prstGeom>
        </p:spPr>
        <p:style>
          <a:lnRef idx="1">
            <a:schemeClr val="accent1"/>
          </a:lnRef>
          <a:fillRef idx="0">
            <a:schemeClr val="accent1"/>
          </a:fillRef>
          <a:effectRef idx="0">
            <a:schemeClr val="accent1"/>
          </a:effectRef>
          <a:fontRef idx="minor">
            <a:schemeClr val="tx1"/>
          </a:fontRef>
        </p:style>
      </p:cxnSp>
      <p:sp>
        <p:nvSpPr>
          <p:cNvPr id="14" name="テキスト ボックス 13"/>
          <p:cNvSpPr txBox="1"/>
          <p:nvPr/>
        </p:nvSpPr>
        <p:spPr>
          <a:xfrm>
            <a:off x="323528" y="3861048"/>
            <a:ext cx="971741" cy="307777"/>
          </a:xfrm>
          <a:prstGeom prst="rect">
            <a:avLst/>
          </a:prstGeom>
          <a:noFill/>
        </p:spPr>
        <p:txBody>
          <a:bodyPr wrap="none" rtlCol="0">
            <a:spAutoFit/>
          </a:bodyPr>
          <a:lstStyle/>
          <a:p>
            <a:r>
              <a:rPr kumimoji="1" lang="en-US" altLang="ja-JP" sz="1400" dirty="0" smtClean="0"/>
              <a:t>15 kHz SCS</a:t>
            </a:r>
            <a:endParaRPr kumimoji="1" lang="ja-JP" altLang="en-US" sz="1400" dirty="0"/>
          </a:p>
        </p:txBody>
      </p:sp>
      <p:sp>
        <p:nvSpPr>
          <p:cNvPr id="15" name="テキスト ボックス 14"/>
          <p:cNvSpPr txBox="1"/>
          <p:nvPr/>
        </p:nvSpPr>
        <p:spPr>
          <a:xfrm>
            <a:off x="323528" y="4663009"/>
            <a:ext cx="971741" cy="307777"/>
          </a:xfrm>
          <a:prstGeom prst="rect">
            <a:avLst/>
          </a:prstGeom>
          <a:noFill/>
        </p:spPr>
        <p:txBody>
          <a:bodyPr wrap="none" rtlCol="0">
            <a:spAutoFit/>
          </a:bodyPr>
          <a:lstStyle/>
          <a:p>
            <a:r>
              <a:rPr lang="en-US" altLang="ja-JP" sz="1400" dirty="0" smtClean="0"/>
              <a:t>30</a:t>
            </a:r>
            <a:r>
              <a:rPr kumimoji="1" lang="en-US" altLang="ja-JP" sz="1400" dirty="0" smtClean="0"/>
              <a:t> kHz SCS</a:t>
            </a:r>
            <a:endParaRPr kumimoji="1" lang="ja-JP" altLang="en-US" sz="1400" dirty="0"/>
          </a:p>
        </p:txBody>
      </p:sp>
      <p:sp>
        <p:nvSpPr>
          <p:cNvPr id="16" name="テキスト ボックス 15"/>
          <p:cNvSpPr txBox="1"/>
          <p:nvPr/>
        </p:nvSpPr>
        <p:spPr>
          <a:xfrm>
            <a:off x="323528" y="5383089"/>
            <a:ext cx="1063112" cy="307777"/>
          </a:xfrm>
          <a:prstGeom prst="rect">
            <a:avLst/>
          </a:prstGeom>
          <a:noFill/>
        </p:spPr>
        <p:txBody>
          <a:bodyPr wrap="none" rtlCol="0">
            <a:spAutoFit/>
          </a:bodyPr>
          <a:lstStyle/>
          <a:p>
            <a:r>
              <a:rPr lang="en-US" altLang="ja-JP" sz="1400" dirty="0" smtClean="0"/>
              <a:t>120</a:t>
            </a:r>
            <a:r>
              <a:rPr kumimoji="1" lang="en-US" altLang="ja-JP" sz="1400" dirty="0" smtClean="0"/>
              <a:t> kHz SCS</a:t>
            </a:r>
            <a:endParaRPr kumimoji="1" lang="ja-JP" altLang="en-US" sz="1400" dirty="0"/>
          </a:p>
        </p:txBody>
      </p:sp>
      <p:sp>
        <p:nvSpPr>
          <p:cNvPr id="17" name="テキスト ボックス 16"/>
          <p:cNvSpPr txBox="1"/>
          <p:nvPr/>
        </p:nvSpPr>
        <p:spPr>
          <a:xfrm>
            <a:off x="3779912" y="3888459"/>
            <a:ext cx="1606978" cy="307777"/>
          </a:xfrm>
          <a:prstGeom prst="rect">
            <a:avLst/>
          </a:prstGeom>
          <a:noFill/>
        </p:spPr>
        <p:txBody>
          <a:bodyPr wrap="none" rtlCol="0">
            <a:spAutoFit/>
          </a:bodyPr>
          <a:lstStyle/>
          <a:p>
            <a:r>
              <a:rPr kumimoji="1" lang="en-US" altLang="ja-JP" sz="1400" dirty="0" smtClean="0">
                <a:solidFill>
                  <a:schemeClr val="tx2"/>
                </a:solidFill>
              </a:rPr>
              <a:t>5 </a:t>
            </a:r>
            <a:r>
              <a:rPr kumimoji="1" lang="en-US" altLang="ja-JP" sz="1400" dirty="0" err="1" smtClean="0">
                <a:solidFill>
                  <a:schemeClr val="tx2"/>
                </a:solidFill>
              </a:rPr>
              <a:t>ms</a:t>
            </a:r>
            <a:r>
              <a:rPr lang="ja-JP" altLang="en-US" sz="1400" dirty="0" smtClean="0">
                <a:solidFill>
                  <a:schemeClr val="tx2"/>
                </a:solidFill>
              </a:rPr>
              <a:t> </a:t>
            </a:r>
            <a:r>
              <a:rPr lang="en-US" altLang="ja-JP" sz="1400" dirty="0" smtClean="0">
                <a:solidFill>
                  <a:schemeClr val="tx2"/>
                </a:solidFill>
              </a:rPr>
              <a:t>SMTC window</a:t>
            </a:r>
            <a:endParaRPr kumimoji="1" lang="ja-JP" altLang="en-US" sz="1400" dirty="0">
              <a:solidFill>
                <a:schemeClr val="tx2"/>
              </a:solidFill>
            </a:endParaRPr>
          </a:p>
        </p:txBody>
      </p:sp>
      <p:cxnSp>
        <p:nvCxnSpPr>
          <p:cNvPr id="18" name="直線コネクタ 17"/>
          <p:cNvCxnSpPr/>
          <p:nvPr/>
        </p:nvCxnSpPr>
        <p:spPr>
          <a:xfrm>
            <a:off x="2026012" y="4302969"/>
            <a:ext cx="0" cy="1944216"/>
          </a:xfrm>
          <a:prstGeom prst="line">
            <a:avLst/>
          </a:prstGeom>
          <a:ln>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 name="直線コネクタ 19"/>
          <p:cNvCxnSpPr/>
          <p:nvPr/>
        </p:nvCxnSpPr>
        <p:spPr>
          <a:xfrm>
            <a:off x="3731054" y="4302969"/>
            <a:ext cx="0" cy="1944216"/>
          </a:xfrm>
          <a:prstGeom prst="line">
            <a:avLst/>
          </a:prstGeom>
          <a:ln>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直線コネクタ 20"/>
          <p:cNvCxnSpPr/>
          <p:nvPr/>
        </p:nvCxnSpPr>
        <p:spPr>
          <a:xfrm>
            <a:off x="5424521" y="4302969"/>
            <a:ext cx="0" cy="1944216"/>
          </a:xfrm>
          <a:prstGeom prst="line">
            <a:avLst/>
          </a:prstGeom>
          <a:ln>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 name="直線コネクタ 21"/>
          <p:cNvCxnSpPr/>
          <p:nvPr/>
        </p:nvCxnSpPr>
        <p:spPr>
          <a:xfrm>
            <a:off x="7115430" y="4302969"/>
            <a:ext cx="0" cy="1944216"/>
          </a:xfrm>
          <a:prstGeom prst="line">
            <a:avLst/>
          </a:prstGeom>
          <a:ln>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直線矢印コネクタ 23"/>
          <p:cNvCxnSpPr/>
          <p:nvPr/>
        </p:nvCxnSpPr>
        <p:spPr>
          <a:xfrm>
            <a:off x="323528" y="6103169"/>
            <a:ext cx="1702484" cy="0"/>
          </a:xfrm>
          <a:prstGeom prst="straightConnector1">
            <a:avLst/>
          </a:prstGeom>
          <a:ln>
            <a:solidFill>
              <a:schemeClr val="accent3">
                <a:lumMod val="75000"/>
              </a:schemeClr>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26" name="直線矢印コネクタ 25"/>
          <p:cNvCxnSpPr/>
          <p:nvPr/>
        </p:nvCxnSpPr>
        <p:spPr>
          <a:xfrm>
            <a:off x="2028570" y="6103169"/>
            <a:ext cx="1702484" cy="0"/>
          </a:xfrm>
          <a:prstGeom prst="straightConnector1">
            <a:avLst/>
          </a:prstGeom>
          <a:ln>
            <a:solidFill>
              <a:schemeClr val="accent3">
                <a:lumMod val="75000"/>
              </a:schemeClr>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27" name="直線矢印コネクタ 26"/>
          <p:cNvCxnSpPr/>
          <p:nvPr/>
        </p:nvCxnSpPr>
        <p:spPr>
          <a:xfrm>
            <a:off x="3722037" y="6103169"/>
            <a:ext cx="1702484" cy="0"/>
          </a:xfrm>
          <a:prstGeom prst="straightConnector1">
            <a:avLst/>
          </a:prstGeom>
          <a:ln>
            <a:solidFill>
              <a:schemeClr val="accent3">
                <a:lumMod val="75000"/>
              </a:schemeClr>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28" name="直線矢印コネクタ 27"/>
          <p:cNvCxnSpPr/>
          <p:nvPr/>
        </p:nvCxnSpPr>
        <p:spPr>
          <a:xfrm>
            <a:off x="5424521" y="6103169"/>
            <a:ext cx="1702484" cy="0"/>
          </a:xfrm>
          <a:prstGeom prst="straightConnector1">
            <a:avLst/>
          </a:prstGeom>
          <a:ln>
            <a:solidFill>
              <a:schemeClr val="accent3">
                <a:lumMod val="75000"/>
              </a:schemeClr>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29" name="直線矢印コネクタ 28"/>
          <p:cNvCxnSpPr/>
          <p:nvPr/>
        </p:nvCxnSpPr>
        <p:spPr>
          <a:xfrm>
            <a:off x="7117988" y="6103169"/>
            <a:ext cx="1702484" cy="0"/>
          </a:xfrm>
          <a:prstGeom prst="straightConnector1">
            <a:avLst/>
          </a:prstGeom>
          <a:ln>
            <a:solidFill>
              <a:schemeClr val="accent3">
                <a:lumMod val="75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30" name="テキスト ボックス 29"/>
          <p:cNvSpPr txBox="1"/>
          <p:nvPr/>
        </p:nvSpPr>
        <p:spPr>
          <a:xfrm>
            <a:off x="910114" y="6083424"/>
            <a:ext cx="529312" cy="307777"/>
          </a:xfrm>
          <a:prstGeom prst="rect">
            <a:avLst/>
          </a:prstGeom>
          <a:noFill/>
        </p:spPr>
        <p:txBody>
          <a:bodyPr wrap="none" rtlCol="0">
            <a:spAutoFit/>
          </a:bodyPr>
          <a:lstStyle/>
          <a:p>
            <a:r>
              <a:rPr kumimoji="1" lang="en-US" altLang="ja-JP" sz="1400" dirty="0" smtClean="0">
                <a:solidFill>
                  <a:schemeClr val="accent3">
                    <a:lumMod val="50000"/>
                  </a:schemeClr>
                </a:solidFill>
              </a:rPr>
              <a:t>1 </a:t>
            </a:r>
            <a:r>
              <a:rPr kumimoji="1" lang="en-US" altLang="ja-JP" sz="1400" dirty="0" err="1" smtClean="0">
                <a:solidFill>
                  <a:schemeClr val="accent3">
                    <a:lumMod val="50000"/>
                  </a:schemeClr>
                </a:solidFill>
              </a:rPr>
              <a:t>ms</a:t>
            </a:r>
            <a:endParaRPr kumimoji="1" lang="ja-JP" altLang="en-US" sz="1400" dirty="0">
              <a:solidFill>
                <a:schemeClr val="accent3">
                  <a:lumMod val="50000"/>
                </a:schemeClr>
              </a:solidFill>
            </a:endParaRPr>
          </a:p>
        </p:txBody>
      </p:sp>
      <p:sp>
        <p:nvSpPr>
          <p:cNvPr id="31" name="コンテンツ プレースホルダー 2"/>
          <p:cNvSpPr txBox="1">
            <a:spLocks/>
          </p:cNvSpPr>
          <p:nvPr/>
        </p:nvSpPr>
        <p:spPr>
          <a:xfrm>
            <a:off x="467544" y="6453336"/>
            <a:ext cx="8229600" cy="306759"/>
          </a:xfrm>
          <a:prstGeom prst="rect">
            <a:avLst/>
          </a:prstGeom>
          <a:ln>
            <a:solidFill>
              <a:srgbClr val="FF0000"/>
            </a:solidFill>
          </a:ln>
        </p:spPr>
        <p:txBody>
          <a:bodyPr vert="horz" lIns="91440" tIns="45720" rIns="91440" bIns="45720" rtlCol="0">
            <a:normAutofit fontScale="92500" lnSpcReduction="10000"/>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indent="0">
              <a:buFont typeface="Arial" pitchFamily="34" charset="0"/>
              <a:buNone/>
            </a:pPr>
            <a:r>
              <a:rPr lang="en-US" altLang="ja-JP" sz="1600" b="1" u="sng" dirty="0" smtClean="0"/>
              <a:t>Observation:</a:t>
            </a:r>
            <a:r>
              <a:rPr lang="en-US" altLang="ja-JP" sz="1600" b="1" dirty="0" smtClean="0"/>
              <a:t> </a:t>
            </a:r>
            <a:r>
              <a:rPr lang="en-US" altLang="ja-JP" sz="1600" dirty="0" smtClean="0"/>
              <a:t>SMTC window timing offset has 1 </a:t>
            </a:r>
            <a:r>
              <a:rPr lang="en-US" altLang="ja-JP" sz="1600" dirty="0" err="1" smtClean="0"/>
              <a:t>ms</a:t>
            </a:r>
            <a:r>
              <a:rPr lang="en-US" altLang="ja-JP" sz="1600" dirty="0" smtClean="0"/>
              <a:t> granularity irrespective of FR1/FR2 and SSB SCS</a:t>
            </a:r>
          </a:p>
          <a:p>
            <a:endParaRPr lang="en-US" altLang="ja-JP" sz="1600" dirty="0"/>
          </a:p>
        </p:txBody>
      </p:sp>
    </p:spTree>
    <p:extLst>
      <p:ext uri="{BB962C8B-B14F-4D97-AF65-F5344CB8AC3E}">
        <p14:creationId xmlns:p14="http://schemas.microsoft.com/office/powerpoint/2010/main" val="28342049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Problem</a:t>
            </a:r>
            <a:endParaRPr kumimoji="1" lang="ja-JP" altLang="en-US" dirty="0"/>
          </a:p>
        </p:txBody>
      </p:sp>
      <p:sp>
        <p:nvSpPr>
          <p:cNvPr id="3" name="コンテンツ プレースホルダー 2"/>
          <p:cNvSpPr>
            <a:spLocks noGrp="1"/>
          </p:cNvSpPr>
          <p:nvPr>
            <p:ph idx="1"/>
          </p:nvPr>
        </p:nvSpPr>
        <p:spPr>
          <a:xfrm>
            <a:off x="457200" y="1600200"/>
            <a:ext cx="8229600" cy="2322983"/>
          </a:xfrm>
        </p:spPr>
        <p:txBody>
          <a:bodyPr>
            <a:normAutofit/>
          </a:bodyPr>
          <a:lstStyle/>
          <a:p>
            <a:r>
              <a:rPr lang="en-US" altLang="ja-JP" sz="1600" dirty="0" smtClean="0"/>
              <a:t>UE is not required to perform measurement outside SMTC window</a:t>
            </a:r>
          </a:p>
          <a:p>
            <a:r>
              <a:rPr lang="en-US" altLang="ja-JP" sz="1600" dirty="0" smtClean="0"/>
              <a:t>For RRM measurement with measurement gap, UE can perform measurement only in effective measurement duration within measurement gap</a:t>
            </a:r>
          </a:p>
          <a:p>
            <a:r>
              <a:rPr lang="en-US" altLang="ja-JP" sz="1600" dirty="0" smtClean="0"/>
              <a:t>For SSB-based measurement with measurement gap, if effective measurement duration within measurement gap and SMTC window duration are not aligned, only overlapped duration is available for measurement and some SSBs in non-overlapped part may be missed</a:t>
            </a:r>
          </a:p>
          <a:p>
            <a:r>
              <a:rPr lang="en-US" altLang="ja-JP" sz="1600" dirty="0" smtClean="0"/>
              <a:t>This issue may happen if measurement gap timing offset has 1 </a:t>
            </a:r>
            <a:r>
              <a:rPr lang="en-US" altLang="ja-JP" sz="1600" dirty="0" err="1" smtClean="0"/>
              <a:t>ms</a:t>
            </a:r>
            <a:r>
              <a:rPr lang="en-US" altLang="ja-JP" sz="1600" dirty="0" smtClean="0"/>
              <a:t> granularity as in LTE</a:t>
            </a:r>
          </a:p>
        </p:txBody>
      </p:sp>
      <p:cxnSp>
        <p:nvCxnSpPr>
          <p:cNvPr id="6" name="直線矢印コネクタ 5"/>
          <p:cNvCxnSpPr/>
          <p:nvPr/>
        </p:nvCxnSpPr>
        <p:spPr>
          <a:xfrm>
            <a:off x="2364755" y="4209937"/>
            <a:ext cx="4248472" cy="0"/>
          </a:xfrm>
          <a:prstGeom prst="straightConnector1">
            <a:avLst/>
          </a:prstGeom>
          <a:ln>
            <a:solidFill>
              <a:schemeClr val="accent2">
                <a:lumMod val="75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1" name="テキスト ボックス 10"/>
          <p:cNvSpPr txBox="1"/>
          <p:nvPr/>
        </p:nvSpPr>
        <p:spPr>
          <a:xfrm>
            <a:off x="3320168" y="3933056"/>
            <a:ext cx="2113527" cy="307777"/>
          </a:xfrm>
          <a:prstGeom prst="rect">
            <a:avLst/>
          </a:prstGeom>
          <a:noFill/>
        </p:spPr>
        <p:txBody>
          <a:bodyPr wrap="none" rtlCol="0">
            <a:spAutoFit/>
          </a:bodyPr>
          <a:lstStyle/>
          <a:p>
            <a:r>
              <a:rPr kumimoji="1" lang="en-US" altLang="ja-JP" sz="1400" dirty="0" smtClean="0"/>
              <a:t>5 </a:t>
            </a:r>
            <a:r>
              <a:rPr kumimoji="1" lang="en-US" altLang="ja-JP" sz="1400" dirty="0" err="1" smtClean="0"/>
              <a:t>ms</a:t>
            </a:r>
            <a:r>
              <a:rPr kumimoji="1" lang="en-US" altLang="ja-JP" sz="1400" dirty="0" smtClean="0"/>
              <a:t> SMTC window timing</a:t>
            </a:r>
            <a:endParaRPr kumimoji="1" lang="ja-JP" altLang="en-US" sz="1400" dirty="0"/>
          </a:p>
        </p:txBody>
      </p:sp>
      <p:graphicFrame>
        <p:nvGraphicFramePr>
          <p:cNvPr id="32" name="表 31"/>
          <p:cNvGraphicFramePr>
            <a:graphicFrameLocks noGrp="1"/>
          </p:cNvGraphicFramePr>
          <p:nvPr>
            <p:extLst>
              <p:ext uri="{D42A27DB-BD31-4B8C-83A1-F6EECF244321}">
                <p14:modId xmlns:p14="http://schemas.microsoft.com/office/powerpoint/2010/main" val="4004505550"/>
              </p:ext>
            </p:extLst>
          </p:nvPr>
        </p:nvGraphicFramePr>
        <p:xfrm>
          <a:off x="670016" y="4301690"/>
          <a:ext cx="7646400" cy="216024"/>
        </p:xfrm>
        <a:graphic>
          <a:graphicData uri="http://schemas.openxmlformats.org/drawingml/2006/table">
            <a:tbl>
              <a:tblPr firstRow="1" bandRow="1">
                <a:tableStyleId>{5940675A-B579-460E-94D1-54222C63F5DA}</a:tableStyleId>
              </a:tblPr>
              <a:tblGrid>
                <a:gridCol w="849600"/>
                <a:gridCol w="849600"/>
                <a:gridCol w="849600"/>
                <a:gridCol w="849600"/>
                <a:gridCol w="849600"/>
                <a:gridCol w="849600"/>
                <a:gridCol w="849600"/>
                <a:gridCol w="849600"/>
                <a:gridCol w="849600"/>
              </a:tblGrid>
              <a:tr h="216024">
                <a:tc>
                  <a:txBody>
                    <a:bodyPr/>
                    <a:lstStyle/>
                    <a:p>
                      <a:endParaRPr kumimoji="1" lang="ja-JP" altLang="en-US" sz="500" dirty="0"/>
                    </a:p>
                  </a:txBody>
                  <a:tcPr/>
                </a:tc>
                <a:tc>
                  <a:txBody>
                    <a:bodyPr/>
                    <a:lstStyle/>
                    <a:p>
                      <a:endParaRPr kumimoji="1" lang="ja-JP" altLang="en-US" sz="500" dirty="0"/>
                    </a:p>
                  </a:txBody>
                  <a:tcPr>
                    <a:noFill/>
                  </a:tcPr>
                </a:tc>
                <a:tc>
                  <a:txBody>
                    <a:bodyPr/>
                    <a:lstStyle/>
                    <a:p>
                      <a:endParaRPr kumimoji="1" lang="ja-JP" altLang="en-US" sz="500" dirty="0"/>
                    </a:p>
                  </a:txBody>
                  <a:tcPr>
                    <a:solidFill>
                      <a:schemeClr val="accent2">
                        <a:lumMod val="40000"/>
                        <a:lumOff val="60000"/>
                      </a:schemeClr>
                    </a:solidFill>
                  </a:tcPr>
                </a:tc>
                <a:tc>
                  <a:txBody>
                    <a:bodyPr/>
                    <a:lstStyle/>
                    <a:p>
                      <a:endParaRPr kumimoji="1" lang="ja-JP" altLang="en-US" sz="500" dirty="0"/>
                    </a:p>
                  </a:txBody>
                  <a:tcPr>
                    <a:solidFill>
                      <a:schemeClr val="accent2">
                        <a:lumMod val="40000"/>
                        <a:lumOff val="60000"/>
                      </a:schemeClr>
                    </a:solidFill>
                  </a:tcPr>
                </a:tc>
                <a:tc>
                  <a:txBody>
                    <a:bodyPr/>
                    <a:lstStyle/>
                    <a:p>
                      <a:endParaRPr kumimoji="1" lang="ja-JP" altLang="en-US" sz="500" dirty="0"/>
                    </a:p>
                  </a:txBody>
                  <a:tcPr>
                    <a:solidFill>
                      <a:schemeClr val="accent2">
                        <a:lumMod val="40000"/>
                        <a:lumOff val="60000"/>
                      </a:schemeClr>
                    </a:solidFill>
                  </a:tcPr>
                </a:tc>
                <a:tc>
                  <a:txBody>
                    <a:bodyPr/>
                    <a:lstStyle/>
                    <a:p>
                      <a:endParaRPr kumimoji="1" lang="ja-JP" altLang="en-US" sz="500" dirty="0"/>
                    </a:p>
                  </a:txBody>
                  <a:tcPr>
                    <a:solidFill>
                      <a:schemeClr val="accent2">
                        <a:lumMod val="40000"/>
                        <a:lumOff val="60000"/>
                      </a:schemeClr>
                    </a:solidFill>
                  </a:tcPr>
                </a:tc>
                <a:tc>
                  <a:txBody>
                    <a:bodyPr/>
                    <a:lstStyle/>
                    <a:p>
                      <a:endParaRPr kumimoji="1" lang="ja-JP" altLang="en-US" sz="500" dirty="0"/>
                    </a:p>
                  </a:txBody>
                  <a:tcPr>
                    <a:solidFill>
                      <a:schemeClr val="accent2">
                        <a:lumMod val="40000"/>
                        <a:lumOff val="60000"/>
                      </a:schemeClr>
                    </a:solidFill>
                  </a:tcPr>
                </a:tc>
                <a:tc>
                  <a:txBody>
                    <a:bodyPr/>
                    <a:lstStyle/>
                    <a:p>
                      <a:endParaRPr kumimoji="1" lang="ja-JP" altLang="en-US" sz="500" dirty="0"/>
                    </a:p>
                  </a:txBody>
                  <a:tcPr>
                    <a:noFill/>
                  </a:tcPr>
                </a:tc>
                <a:tc>
                  <a:txBody>
                    <a:bodyPr/>
                    <a:lstStyle/>
                    <a:p>
                      <a:endParaRPr kumimoji="1" lang="ja-JP" altLang="en-US" sz="500" dirty="0"/>
                    </a:p>
                  </a:txBody>
                  <a:tcPr>
                    <a:noFill/>
                  </a:tcPr>
                </a:tc>
              </a:tr>
            </a:tbl>
          </a:graphicData>
        </a:graphic>
      </p:graphicFrame>
      <p:sp>
        <p:nvSpPr>
          <p:cNvPr id="33" name="テキスト ボックス 32"/>
          <p:cNvSpPr txBox="1"/>
          <p:nvPr/>
        </p:nvSpPr>
        <p:spPr>
          <a:xfrm>
            <a:off x="539552" y="3645024"/>
            <a:ext cx="7490064" cy="307777"/>
          </a:xfrm>
          <a:prstGeom prst="rect">
            <a:avLst/>
          </a:prstGeom>
          <a:noFill/>
        </p:spPr>
        <p:txBody>
          <a:bodyPr wrap="none" rtlCol="0">
            <a:spAutoFit/>
          </a:bodyPr>
          <a:lstStyle/>
          <a:p>
            <a:r>
              <a:rPr kumimoji="1" lang="en-US" altLang="ja-JP" sz="1400" u="sng" dirty="0" smtClean="0"/>
              <a:t>Example 1</a:t>
            </a:r>
            <a:r>
              <a:rPr kumimoji="1" lang="en-US" altLang="ja-JP" sz="1400" dirty="0" smtClean="0"/>
              <a:t>: Measurement gap with 6 </a:t>
            </a:r>
            <a:r>
              <a:rPr kumimoji="1" lang="en-US" altLang="ja-JP" sz="1400" dirty="0" err="1" smtClean="0"/>
              <a:t>ms</a:t>
            </a:r>
            <a:r>
              <a:rPr kumimoji="1" lang="en-US" altLang="ja-JP" sz="1400" dirty="0" smtClean="0"/>
              <a:t> length is starting at the same timing with SMTC window</a:t>
            </a:r>
            <a:endParaRPr kumimoji="1" lang="ja-JP" altLang="en-US" sz="1400" dirty="0"/>
          </a:p>
        </p:txBody>
      </p:sp>
      <p:sp>
        <p:nvSpPr>
          <p:cNvPr id="34" name="テキスト ボックス 33"/>
          <p:cNvSpPr txBox="1"/>
          <p:nvPr/>
        </p:nvSpPr>
        <p:spPr>
          <a:xfrm>
            <a:off x="561014" y="4910272"/>
            <a:ext cx="7107330" cy="307777"/>
          </a:xfrm>
          <a:prstGeom prst="rect">
            <a:avLst/>
          </a:prstGeom>
          <a:noFill/>
        </p:spPr>
        <p:txBody>
          <a:bodyPr wrap="none" rtlCol="0">
            <a:spAutoFit/>
          </a:bodyPr>
          <a:lstStyle/>
          <a:p>
            <a:r>
              <a:rPr kumimoji="1" lang="en-US" altLang="ja-JP" sz="1400" u="sng" dirty="0" smtClean="0"/>
              <a:t>Example 2</a:t>
            </a:r>
            <a:r>
              <a:rPr kumimoji="1" lang="en-US" altLang="ja-JP" sz="1400" dirty="0" smtClean="0"/>
              <a:t>: Measurement gap with 6 </a:t>
            </a:r>
            <a:r>
              <a:rPr kumimoji="1" lang="en-US" altLang="ja-JP" sz="1400" dirty="0" err="1" smtClean="0"/>
              <a:t>ms</a:t>
            </a:r>
            <a:r>
              <a:rPr kumimoji="1" lang="en-US" altLang="ja-JP" sz="1400" dirty="0" smtClean="0"/>
              <a:t> length is starting from 1 </a:t>
            </a:r>
            <a:r>
              <a:rPr kumimoji="1" lang="en-US" altLang="ja-JP" sz="1400" dirty="0" err="1" smtClean="0"/>
              <a:t>ms</a:t>
            </a:r>
            <a:r>
              <a:rPr kumimoji="1" lang="en-US" altLang="ja-JP" sz="1400" dirty="0" smtClean="0"/>
              <a:t> earlier than SMTC window</a:t>
            </a:r>
            <a:endParaRPr kumimoji="1" lang="ja-JP" altLang="en-US" sz="1400" dirty="0"/>
          </a:p>
        </p:txBody>
      </p:sp>
      <p:sp>
        <p:nvSpPr>
          <p:cNvPr id="19" name="角丸四角形 18"/>
          <p:cNvSpPr/>
          <p:nvPr/>
        </p:nvSpPr>
        <p:spPr>
          <a:xfrm>
            <a:off x="2387057" y="4268237"/>
            <a:ext cx="5074013" cy="299183"/>
          </a:xfrm>
          <a:prstGeom prst="roundRect">
            <a:avLst/>
          </a:prstGeom>
          <a:noFill/>
          <a:ln>
            <a:solidFill>
              <a:srgbClr val="7030A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41" name="直線矢印コネクタ 40"/>
          <p:cNvCxnSpPr/>
          <p:nvPr/>
        </p:nvCxnSpPr>
        <p:spPr>
          <a:xfrm>
            <a:off x="2378307" y="4653136"/>
            <a:ext cx="5082763" cy="0"/>
          </a:xfrm>
          <a:prstGeom prst="straightConnector1">
            <a:avLst/>
          </a:prstGeom>
          <a:ln>
            <a:solidFill>
              <a:srgbClr val="7030A0"/>
            </a:solidFill>
            <a:prstDash val="sysDot"/>
            <a:headEnd type="arrow"/>
            <a:tailEnd type="arrow"/>
          </a:ln>
        </p:spPr>
        <p:style>
          <a:lnRef idx="1">
            <a:schemeClr val="accent1"/>
          </a:lnRef>
          <a:fillRef idx="0">
            <a:schemeClr val="accent1"/>
          </a:fillRef>
          <a:effectRef idx="0">
            <a:schemeClr val="accent1"/>
          </a:effectRef>
          <a:fontRef idx="minor">
            <a:schemeClr val="tx1"/>
          </a:fontRef>
        </p:style>
      </p:cxnSp>
      <p:sp>
        <p:nvSpPr>
          <p:cNvPr id="43" name="テキスト ボックス 42"/>
          <p:cNvSpPr txBox="1"/>
          <p:nvPr/>
        </p:nvSpPr>
        <p:spPr>
          <a:xfrm>
            <a:off x="2612796" y="4603084"/>
            <a:ext cx="1343638" cy="307777"/>
          </a:xfrm>
          <a:prstGeom prst="rect">
            <a:avLst/>
          </a:prstGeom>
          <a:noFill/>
        </p:spPr>
        <p:txBody>
          <a:bodyPr wrap="none" rtlCol="0">
            <a:spAutoFit/>
          </a:bodyPr>
          <a:lstStyle/>
          <a:p>
            <a:r>
              <a:rPr kumimoji="1" lang="en-US" altLang="ja-JP" sz="1400" dirty="0" smtClean="0"/>
              <a:t>6 </a:t>
            </a:r>
            <a:r>
              <a:rPr kumimoji="1" lang="en-US" altLang="ja-JP" sz="1400" dirty="0" err="1" smtClean="0"/>
              <a:t>ms</a:t>
            </a:r>
            <a:r>
              <a:rPr kumimoji="1" lang="en-US" altLang="ja-JP" sz="1400" dirty="0" smtClean="0"/>
              <a:t> MG timing</a:t>
            </a:r>
            <a:endParaRPr kumimoji="1" lang="ja-JP" altLang="en-US" sz="1400" dirty="0"/>
          </a:p>
        </p:txBody>
      </p:sp>
      <p:sp>
        <p:nvSpPr>
          <p:cNvPr id="47" name="角丸四角形 46"/>
          <p:cNvSpPr/>
          <p:nvPr/>
        </p:nvSpPr>
        <p:spPr>
          <a:xfrm>
            <a:off x="2810355" y="4305666"/>
            <a:ext cx="4248472" cy="207736"/>
          </a:xfrm>
          <a:prstGeom prst="roundRect">
            <a:avLst/>
          </a:prstGeom>
          <a:no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48" name="直線矢印コネクタ 47"/>
          <p:cNvCxnSpPr/>
          <p:nvPr/>
        </p:nvCxnSpPr>
        <p:spPr>
          <a:xfrm>
            <a:off x="2790454" y="4420685"/>
            <a:ext cx="4257222" cy="0"/>
          </a:xfrm>
          <a:prstGeom prst="straightConnector1">
            <a:avLst/>
          </a:prstGeom>
          <a:ln w="19050">
            <a:solidFill>
              <a:srgbClr val="7030A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51" name="テキスト ボックス 50"/>
          <p:cNvSpPr txBox="1"/>
          <p:nvPr/>
        </p:nvSpPr>
        <p:spPr>
          <a:xfrm>
            <a:off x="4283968" y="4633391"/>
            <a:ext cx="4625625" cy="307777"/>
          </a:xfrm>
          <a:prstGeom prst="rect">
            <a:avLst/>
          </a:prstGeom>
          <a:noFill/>
        </p:spPr>
        <p:txBody>
          <a:bodyPr wrap="none" rtlCol="0">
            <a:spAutoFit/>
          </a:bodyPr>
          <a:lstStyle/>
          <a:p>
            <a:r>
              <a:rPr kumimoji="1" lang="en-US" altLang="ja-JP" sz="1400" dirty="0" smtClean="0">
                <a:solidFill>
                  <a:srgbClr val="7030A0"/>
                </a:solidFill>
              </a:rPr>
              <a:t>Effective measurement duration (excluding RF retuning time)</a:t>
            </a:r>
            <a:endParaRPr kumimoji="1" lang="ja-JP" altLang="en-US" sz="1400" dirty="0">
              <a:solidFill>
                <a:srgbClr val="7030A0"/>
              </a:solidFill>
            </a:endParaRPr>
          </a:p>
        </p:txBody>
      </p:sp>
      <p:cxnSp>
        <p:nvCxnSpPr>
          <p:cNvPr id="53" name="直線コネクタ 52"/>
          <p:cNvCxnSpPr>
            <a:endCxn id="51" idx="1"/>
          </p:cNvCxnSpPr>
          <p:nvPr/>
        </p:nvCxnSpPr>
        <p:spPr>
          <a:xfrm>
            <a:off x="3923928" y="4409534"/>
            <a:ext cx="360040" cy="377746"/>
          </a:xfrm>
          <a:prstGeom prst="line">
            <a:avLst/>
          </a:prstGeom>
          <a:ln>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4" name="直線矢印コネクタ 53"/>
          <p:cNvCxnSpPr/>
          <p:nvPr/>
        </p:nvCxnSpPr>
        <p:spPr>
          <a:xfrm>
            <a:off x="2367156" y="5434073"/>
            <a:ext cx="4248472" cy="0"/>
          </a:xfrm>
          <a:prstGeom prst="straightConnector1">
            <a:avLst/>
          </a:prstGeom>
          <a:ln>
            <a:solidFill>
              <a:schemeClr val="accent2">
                <a:lumMod val="75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55" name="テキスト ボックス 54"/>
          <p:cNvSpPr txBox="1"/>
          <p:nvPr/>
        </p:nvSpPr>
        <p:spPr>
          <a:xfrm>
            <a:off x="3322569" y="5157192"/>
            <a:ext cx="2113527" cy="307777"/>
          </a:xfrm>
          <a:prstGeom prst="rect">
            <a:avLst/>
          </a:prstGeom>
          <a:noFill/>
        </p:spPr>
        <p:txBody>
          <a:bodyPr wrap="none" rtlCol="0">
            <a:spAutoFit/>
          </a:bodyPr>
          <a:lstStyle/>
          <a:p>
            <a:r>
              <a:rPr kumimoji="1" lang="en-US" altLang="ja-JP" sz="1400" dirty="0" smtClean="0"/>
              <a:t>5 </a:t>
            </a:r>
            <a:r>
              <a:rPr kumimoji="1" lang="en-US" altLang="ja-JP" sz="1400" dirty="0" err="1" smtClean="0"/>
              <a:t>ms</a:t>
            </a:r>
            <a:r>
              <a:rPr kumimoji="1" lang="en-US" altLang="ja-JP" sz="1400" dirty="0" smtClean="0"/>
              <a:t> SMTC window timing</a:t>
            </a:r>
            <a:endParaRPr kumimoji="1" lang="ja-JP" altLang="en-US" sz="1400" dirty="0"/>
          </a:p>
        </p:txBody>
      </p:sp>
      <p:graphicFrame>
        <p:nvGraphicFramePr>
          <p:cNvPr id="56" name="表 55"/>
          <p:cNvGraphicFramePr>
            <a:graphicFrameLocks noGrp="1"/>
          </p:cNvGraphicFramePr>
          <p:nvPr>
            <p:extLst>
              <p:ext uri="{D42A27DB-BD31-4B8C-83A1-F6EECF244321}">
                <p14:modId xmlns:p14="http://schemas.microsoft.com/office/powerpoint/2010/main" val="4072565469"/>
              </p:ext>
            </p:extLst>
          </p:nvPr>
        </p:nvGraphicFramePr>
        <p:xfrm>
          <a:off x="672417" y="5525826"/>
          <a:ext cx="7646400" cy="216024"/>
        </p:xfrm>
        <a:graphic>
          <a:graphicData uri="http://schemas.openxmlformats.org/drawingml/2006/table">
            <a:tbl>
              <a:tblPr firstRow="1" bandRow="1">
                <a:tableStyleId>{5940675A-B579-460E-94D1-54222C63F5DA}</a:tableStyleId>
              </a:tblPr>
              <a:tblGrid>
                <a:gridCol w="849600"/>
                <a:gridCol w="849600"/>
                <a:gridCol w="849600"/>
                <a:gridCol w="849600"/>
                <a:gridCol w="849600"/>
                <a:gridCol w="849600"/>
                <a:gridCol w="849600"/>
                <a:gridCol w="849600"/>
                <a:gridCol w="849600"/>
              </a:tblGrid>
              <a:tr h="216024">
                <a:tc>
                  <a:txBody>
                    <a:bodyPr/>
                    <a:lstStyle/>
                    <a:p>
                      <a:endParaRPr kumimoji="1" lang="ja-JP" altLang="en-US" sz="500" dirty="0"/>
                    </a:p>
                  </a:txBody>
                  <a:tcPr/>
                </a:tc>
                <a:tc>
                  <a:txBody>
                    <a:bodyPr/>
                    <a:lstStyle/>
                    <a:p>
                      <a:endParaRPr kumimoji="1" lang="ja-JP" altLang="en-US" sz="500" dirty="0"/>
                    </a:p>
                  </a:txBody>
                  <a:tcPr>
                    <a:noFill/>
                  </a:tcPr>
                </a:tc>
                <a:tc>
                  <a:txBody>
                    <a:bodyPr/>
                    <a:lstStyle/>
                    <a:p>
                      <a:endParaRPr kumimoji="1" lang="ja-JP" altLang="en-US" sz="500" dirty="0"/>
                    </a:p>
                  </a:txBody>
                  <a:tcPr>
                    <a:solidFill>
                      <a:schemeClr val="accent2">
                        <a:lumMod val="40000"/>
                        <a:lumOff val="60000"/>
                      </a:schemeClr>
                    </a:solidFill>
                  </a:tcPr>
                </a:tc>
                <a:tc>
                  <a:txBody>
                    <a:bodyPr/>
                    <a:lstStyle/>
                    <a:p>
                      <a:endParaRPr kumimoji="1" lang="ja-JP" altLang="en-US" sz="500" dirty="0"/>
                    </a:p>
                  </a:txBody>
                  <a:tcPr>
                    <a:solidFill>
                      <a:schemeClr val="accent2">
                        <a:lumMod val="40000"/>
                        <a:lumOff val="60000"/>
                      </a:schemeClr>
                    </a:solidFill>
                  </a:tcPr>
                </a:tc>
                <a:tc>
                  <a:txBody>
                    <a:bodyPr/>
                    <a:lstStyle/>
                    <a:p>
                      <a:endParaRPr kumimoji="1" lang="ja-JP" altLang="en-US" sz="500" dirty="0"/>
                    </a:p>
                  </a:txBody>
                  <a:tcPr>
                    <a:solidFill>
                      <a:schemeClr val="accent2">
                        <a:lumMod val="40000"/>
                        <a:lumOff val="60000"/>
                      </a:schemeClr>
                    </a:solidFill>
                  </a:tcPr>
                </a:tc>
                <a:tc>
                  <a:txBody>
                    <a:bodyPr/>
                    <a:lstStyle/>
                    <a:p>
                      <a:endParaRPr kumimoji="1" lang="ja-JP" altLang="en-US" sz="500" dirty="0"/>
                    </a:p>
                  </a:txBody>
                  <a:tcPr>
                    <a:solidFill>
                      <a:schemeClr val="accent2">
                        <a:lumMod val="40000"/>
                        <a:lumOff val="60000"/>
                      </a:schemeClr>
                    </a:solidFill>
                  </a:tcPr>
                </a:tc>
                <a:tc>
                  <a:txBody>
                    <a:bodyPr/>
                    <a:lstStyle/>
                    <a:p>
                      <a:endParaRPr kumimoji="1" lang="ja-JP" altLang="en-US" sz="500" dirty="0"/>
                    </a:p>
                  </a:txBody>
                  <a:tcPr>
                    <a:solidFill>
                      <a:schemeClr val="accent2">
                        <a:lumMod val="40000"/>
                        <a:lumOff val="60000"/>
                      </a:schemeClr>
                    </a:solidFill>
                  </a:tcPr>
                </a:tc>
                <a:tc>
                  <a:txBody>
                    <a:bodyPr/>
                    <a:lstStyle/>
                    <a:p>
                      <a:endParaRPr kumimoji="1" lang="ja-JP" altLang="en-US" sz="500" dirty="0"/>
                    </a:p>
                  </a:txBody>
                  <a:tcPr>
                    <a:noFill/>
                  </a:tcPr>
                </a:tc>
                <a:tc>
                  <a:txBody>
                    <a:bodyPr/>
                    <a:lstStyle/>
                    <a:p>
                      <a:endParaRPr kumimoji="1" lang="ja-JP" altLang="en-US" sz="500" dirty="0"/>
                    </a:p>
                  </a:txBody>
                  <a:tcPr>
                    <a:noFill/>
                  </a:tcPr>
                </a:tc>
              </a:tr>
            </a:tbl>
          </a:graphicData>
        </a:graphic>
      </p:graphicFrame>
      <p:sp>
        <p:nvSpPr>
          <p:cNvPr id="57" name="角丸四角形 56"/>
          <p:cNvSpPr/>
          <p:nvPr/>
        </p:nvSpPr>
        <p:spPr>
          <a:xfrm>
            <a:off x="1525362" y="5492373"/>
            <a:ext cx="5074013" cy="299183"/>
          </a:xfrm>
          <a:prstGeom prst="roundRect">
            <a:avLst/>
          </a:prstGeom>
          <a:noFill/>
          <a:ln>
            <a:solidFill>
              <a:srgbClr val="7030A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58" name="直線矢印コネクタ 57"/>
          <p:cNvCxnSpPr/>
          <p:nvPr/>
        </p:nvCxnSpPr>
        <p:spPr>
          <a:xfrm>
            <a:off x="1525362" y="5877272"/>
            <a:ext cx="5082763" cy="0"/>
          </a:xfrm>
          <a:prstGeom prst="straightConnector1">
            <a:avLst/>
          </a:prstGeom>
          <a:ln>
            <a:solidFill>
              <a:srgbClr val="7030A0"/>
            </a:solidFill>
            <a:prstDash val="sysDot"/>
            <a:headEnd type="arrow"/>
            <a:tailEnd type="arrow"/>
          </a:ln>
        </p:spPr>
        <p:style>
          <a:lnRef idx="1">
            <a:schemeClr val="accent1"/>
          </a:lnRef>
          <a:fillRef idx="0">
            <a:schemeClr val="accent1"/>
          </a:fillRef>
          <a:effectRef idx="0">
            <a:schemeClr val="accent1"/>
          </a:effectRef>
          <a:fontRef idx="minor">
            <a:schemeClr val="tx1"/>
          </a:fontRef>
        </p:style>
      </p:cxnSp>
      <p:sp>
        <p:nvSpPr>
          <p:cNvPr id="59" name="テキスト ボックス 58"/>
          <p:cNvSpPr txBox="1"/>
          <p:nvPr/>
        </p:nvSpPr>
        <p:spPr>
          <a:xfrm>
            <a:off x="2339752" y="5827220"/>
            <a:ext cx="1343638" cy="307777"/>
          </a:xfrm>
          <a:prstGeom prst="rect">
            <a:avLst/>
          </a:prstGeom>
          <a:noFill/>
        </p:spPr>
        <p:txBody>
          <a:bodyPr wrap="none" rtlCol="0">
            <a:spAutoFit/>
          </a:bodyPr>
          <a:lstStyle/>
          <a:p>
            <a:r>
              <a:rPr kumimoji="1" lang="en-US" altLang="ja-JP" sz="1400" dirty="0" smtClean="0"/>
              <a:t>6 </a:t>
            </a:r>
            <a:r>
              <a:rPr kumimoji="1" lang="en-US" altLang="ja-JP" sz="1400" dirty="0" err="1" smtClean="0"/>
              <a:t>ms</a:t>
            </a:r>
            <a:r>
              <a:rPr kumimoji="1" lang="en-US" altLang="ja-JP" sz="1400" dirty="0" smtClean="0"/>
              <a:t> MG timing</a:t>
            </a:r>
            <a:endParaRPr kumimoji="1" lang="ja-JP" altLang="en-US" sz="1400" dirty="0"/>
          </a:p>
        </p:txBody>
      </p:sp>
      <p:sp>
        <p:nvSpPr>
          <p:cNvPr id="60" name="角丸四角形 59"/>
          <p:cNvSpPr/>
          <p:nvPr/>
        </p:nvSpPr>
        <p:spPr>
          <a:xfrm>
            <a:off x="1948660" y="5529802"/>
            <a:ext cx="4248472" cy="207736"/>
          </a:xfrm>
          <a:prstGeom prst="roundRect">
            <a:avLst/>
          </a:prstGeom>
          <a:no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61" name="直線矢印コネクタ 60"/>
          <p:cNvCxnSpPr/>
          <p:nvPr/>
        </p:nvCxnSpPr>
        <p:spPr>
          <a:xfrm>
            <a:off x="1928759" y="5644821"/>
            <a:ext cx="4257222" cy="0"/>
          </a:xfrm>
          <a:prstGeom prst="straightConnector1">
            <a:avLst/>
          </a:prstGeom>
          <a:ln w="19050">
            <a:solidFill>
              <a:srgbClr val="7030A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62" name="テキスト ボックス 61"/>
          <p:cNvSpPr txBox="1"/>
          <p:nvPr/>
        </p:nvSpPr>
        <p:spPr>
          <a:xfrm>
            <a:off x="4286369" y="5857527"/>
            <a:ext cx="4625625" cy="307777"/>
          </a:xfrm>
          <a:prstGeom prst="rect">
            <a:avLst/>
          </a:prstGeom>
          <a:noFill/>
        </p:spPr>
        <p:txBody>
          <a:bodyPr wrap="none" rtlCol="0">
            <a:spAutoFit/>
          </a:bodyPr>
          <a:lstStyle/>
          <a:p>
            <a:r>
              <a:rPr kumimoji="1" lang="en-US" altLang="ja-JP" sz="1400" dirty="0" smtClean="0">
                <a:solidFill>
                  <a:srgbClr val="7030A0"/>
                </a:solidFill>
              </a:rPr>
              <a:t>Effective measurement duration (excluding RF retuning time)</a:t>
            </a:r>
            <a:endParaRPr kumimoji="1" lang="ja-JP" altLang="en-US" sz="1400" dirty="0">
              <a:solidFill>
                <a:srgbClr val="7030A0"/>
              </a:solidFill>
            </a:endParaRPr>
          </a:p>
        </p:txBody>
      </p:sp>
      <p:cxnSp>
        <p:nvCxnSpPr>
          <p:cNvPr id="63" name="直線コネクタ 62"/>
          <p:cNvCxnSpPr>
            <a:endCxn id="62" idx="1"/>
          </p:cNvCxnSpPr>
          <p:nvPr/>
        </p:nvCxnSpPr>
        <p:spPr>
          <a:xfrm>
            <a:off x="3926329" y="5633670"/>
            <a:ext cx="360040" cy="377746"/>
          </a:xfrm>
          <a:prstGeom prst="line">
            <a:avLst/>
          </a:prstGeom>
          <a:ln>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5" name="直線コネクタ 64"/>
          <p:cNvCxnSpPr/>
          <p:nvPr/>
        </p:nvCxnSpPr>
        <p:spPr>
          <a:xfrm flipH="1" flipV="1">
            <a:off x="1928759" y="4209937"/>
            <a:ext cx="684037" cy="207891"/>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66" name="テキスト ボックス 65"/>
          <p:cNvSpPr txBox="1"/>
          <p:nvPr/>
        </p:nvSpPr>
        <p:spPr>
          <a:xfrm>
            <a:off x="1302491" y="4016215"/>
            <a:ext cx="694421" cy="307777"/>
          </a:xfrm>
          <a:prstGeom prst="rect">
            <a:avLst/>
          </a:prstGeom>
          <a:noFill/>
        </p:spPr>
        <p:txBody>
          <a:bodyPr wrap="none" rtlCol="0">
            <a:spAutoFit/>
          </a:bodyPr>
          <a:lstStyle/>
          <a:p>
            <a:r>
              <a:rPr kumimoji="1" lang="en-US" altLang="ja-JP" sz="1400" dirty="0" smtClean="0">
                <a:solidFill>
                  <a:srgbClr val="FF0000"/>
                </a:solidFill>
              </a:rPr>
              <a:t>missed</a:t>
            </a:r>
            <a:endParaRPr kumimoji="1" lang="ja-JP" altLang="en-US" sz="1400" dirty="0">
              <a:solidFill>
                <a:srgbClr val="FF0000"/>
              </a:solidFill>
            </a:endParaRPr>
          </a:p>
        </p:txBody>
      </p:sp>
      <p:sp>
        <p:nvSpPr>
          <p:cNvPr id="67" name="テキスト ボックス 66"/>
          <p:cNvSpPr txBox="1"/>
          <p:nvPr/>
        </p:nvSpPr>
        <p:spPr>
          <a:xfrm>
            <a:off x="7047676" y="5214209"/>
            <a:ext cx="694421" cy="307777"/>
          </a:xfrm>
          <a:prstGeom prst="rect">
            <a:avLst/>
          </a:prstGeom>
          <a:noFill/>
        </p:spPr>
        <p:txBody>
          <a:bodyPr wrap="none" rtlCol="0">
            <a:spAutoFit/>
          </a:bodyPr>
          <a:lstStyle/>
          <a:p>
            <a:r>
              <a:rPr kumimoji="1" lang="en-US" altLang="ja-JP" sz="1400" dirty="0" smtClean="0">
                <a:solidFill>
                  <a:srgbClr val="FF0000"/>
                </a:solidFill>
              </a:rPr>
              <a:t>missed</a:t>
            </a:r>
            <a:endParaRPr kumimoji="1" lang="ja-JP" altLang="en-US" sz="1400" dirty="0">
              <a:solidFill>
                <a:srgbClr val="FF0000"/>
              </a:solidFill>
            </a:endParaRPr>
          </a:p>
        </p:txBody>
      </p:sp>
      <p:cxnSp>
        <p:nvCxnSpPr>
          <p:cNvPr id="68" name="直線コネクタ 67"/>
          <p:cNvCxnSpPr/>
          <p:nvPr/>
        </p:nvCxnSpPr>
        <p:spPr>
          <a:xfrm flipH="1">
            <a:off x="6374791" y="5434073"/>
            <a:ext cx="672885" cy="18816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70" name="コンテンツ プレースホルダー 2"/>
          <p:cNvSpPr txBox="1">
            <a:spLocks/>
          </p:cNvSpPr>
          <p:nvPr/>
        </p:nvSpPr>
        <p:spPr>
          <a:xfrm>
            <a:off x="467544" y="6187606"/>
            <a:ext cx="8229600" cy="594791"/>
          </a:xfrm>
          <a:prstGeom prst="rect">
            <a:avLst/>
          </a:prstGeom>
          <a:ln>
            <a:solidFill>
              <a:srgbClr val="FF0000"/>
            </a:solidFill>
          </a:ln>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indent="0">
              <a:buFont typeface="Arial" pitchFamily="34" charset="0"/>
              <a:buNone/>
            </a:pPr>
            <a:r>
              <a:rPr lang="en-US" altLang="ja-JP" sz="1600" b="1" u="sng" dirty="0" smtClean="0"/>
              <a:t>Observation:</a:t>
            </a:r>
            <a:r>
              <a:rPr lang="en-US" altLang="ja-JP" sz="1600" b="1" dirty="0" smtClean="0"/>
              <a:t> </a:t>
            </a:r>
            <a:r>
              <a:rPr lang="en-US" altLang="ja-JP" sz="1600" dirty="0" smtClean="0"/>
              <a:t>If MG offset indication has 1 </a:t>
            </a:r>
            <a:r>
              <a:rPr lang="en-US" altLang="ja-JP" sz="1600" dirty="0" err="1" smtClean="0"/>
              <a:t>ms</a:t>
            </a:r>
            <a:r>
              <a:rPr lang="en-US" altLang="ja-JP" sz="1600" dirty="0" smtClean="0"/>
              <a:t> granularity as in LTE, the timing of effective measurement duration within MG cannot be aligned with the timing of SMTC window</a:t>
            </a:r>
          </a:p>
        </p:txBody>
      </p:sp>
    </p:spTree>
    <p:extLst>
      <p:ext uri="{BB962C8B-B14F-4D97-AF65-F5344CB8AC3E}">
        <p14:creationId xmlns:p14="http://schemas.microsoft.com/office/powerpoint/2010/main" val="30577406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Discussion</a:t>
            </a:r>
            <a:endParaRPr kumimoji="1" lang="ja-JP" altLang="en-US" dirty="0"/>
          </a:p>
        </p:txBody>
      </p:sp>
      <p:sp>
        <p:nvSpPr>
          <p:cNvPr id="3" name="コンテンツ プレースホルダー 2"/>
          <p:cNvSpPr>
            <a:spLocks noGrp="1"/>
          </p:cNvSpPr>
          <p:nvPr>
            <p:ph idx="1"/>
          </p:nvPr>
        </p:nvSpPr>
        <p:spPr/>
        <p:txBody>
          <a:bodyPr>
            <a:normAutofit/>
          </a:bodyPr>
          <a:lstStyle/>
          <a:p>
            <a:r>
              <a:rPr kumimoji="1" lang="en-US" altLang="ja-JP" sz="1600" dirty="0" smtClean="0"/>
              <a:t>When SMTC window duration is less than 5 </a:t>
            </a:r>
            <a:r>
              <a:rPr kumimoji="1" lang="en-US" altLang="ja-JP" sz="1600" dirty="0" err="1" smtClean="0"/>
              <a:t>ms</a:t>
            </a:r>
            <a:r>
              <a:rPr kumimoji="1" lang="en-US" altLang="ja-JP" sz="1600" dirty="0" smtClean="0"/>
              <a:t>, measurement gap with 6/5.5 </a:t>
            </a:r>
            <a:r>
              <a:rPr kumimoji="1" lang="en-US" altLang="ja-JP" sz="1600" dirty="0" err="1" smtClean="0"/>
              <a:t>ms</a:t>
            </a:r>
            <a:r>
              <a:rPr kumimoji="1" lang="en-US" altLang="ja-JP" sz="1600" dirty="0" smtClean="0"/>
              <a:t> length starting at 1 </a:t>
            </a:r>
            <a:r>
              <a:rPr kumimoji="1" lang="en-US" altLang="ja-JP" sz="1600" dirty="0" err="1" smtClean="0"/>
              <a:t>ms</a:t>
            </a:r>
            <a:r>
              <a:rPr kumimoji="1" lang="en-US" altLang="ja-JP" sz="1600" dirty="0" smtClean="0"/>
              <a:t> before SMTC window can cover whole SMTC window duration by effective measurement duration</a:t>
            </a:r>
          </a:p>
          <a:p>
            <a:pPr lvl="1"/>
            <a:r>
              <a:rPr lang="en-US" altLang="ja-JP" sz="1400" dirty="0" smtClean="0"/>
              <a:t>However, it is inefficient compared with the case of using 4/3.5 </a:t>
            </a:r>
            <a:r>
              <a:rPr lang="en-US" altLang="ja-JP" sz="1400" dirty="0" err="1" smtClean="0"/>
              <a:t>ms</a:t>
            </a:r>
            <a:r>
              <a:rPr lang="en-US" altLang="ja-JP" sz="1400" dirty="0" smtClean="0"/>
              <a:t> MGL</a:t>
            </a:r>
          </a:p>
          <a:p>
            <a:pPr lvl="1"/>
            <a:r>
              <a:rPr lang="en-US" altLang="ja-JP" sz="1400" dirty="0" smtClean="0"/>
              <a:t>When SMTC duration is 1 or 2 </a:t>
            </a:r>
            <a:r>
              <a:rPr lang="en-US" altLang="ja-JP" sz="1400" dirty="0" err="1" smtClean="0"/>
              <a:t>ms</a:t>
            </a:r>
            <a:r>
              <a:rPr lang="en-US" altLang="ja-JP" sz="1400" dirty="0" smtClean="0"/>
              <a:t>, MGL needs to be 3.5 or 4 </a:t>
            </a:r>
            <a:r>
              <a:rPr lang="en-US" altLang="ja-JP" sz="1400" dirty="0" err="1" smtClean="0"/>
              <a:t>ms</a:t>
            </a:r>
            <a:r>
              <a:rPr lang="en-US" altLang="ja-JP" sz="1400" dirty="0" smtClean="0"/>
              <a:t> instead of 1.5 or 3 </a:t>
            </a:r>
            <a:r>
              <a:rPr lang="en-US" altLang="ja-JP" sz="1400" dirty="0" err="1" smtClean="0"/>
              <a:t>ms</a:t>
            </a:r>
            <a:endParaRPr lang="en-US" altLang="ja-JP" sz="1400" dirty="0" smtClean="0"/>
          </a:p>
          <a:p>
            <a:endParaRPr kumimoji="1" lang="en-US" altLang="ja-JP" sz="1800" dirty="0"/>
          </a:p>
          <a:p>
            <a:endParaRPr lang="en-US" altLang="ja-JP" sz="1800" dirty="0" smtClean="0"/>
          </a:p>
          <a:p>
            <a:pPr marL="457200" lvl="1" indent="0">
              <a:buNone/>
            </a:pPr>
            <a:endParaRPr lang="en-US" altLang="ja-JP" sz="1400" dirty="0" smtClean="0"/>
          </a:p>
          <a:p>
            <a:pPr marL="457200" lvl="1" indent="0">
              <a:buNone/>
            </a:pPr>
            <a:endParaRPr lang="en-US" altLang="ja-JP" sz="1400" dirty="0" smtClean="0"/>
          </a:p>
          <a:p>
            <a:r>
              <a:rPr kumimoji="1" lang="en-US" altLang="ja-JP" sz="1600" dirty="0" smtClean="0"/>
              <a:t>When SMTC window duration is 5 </a:t>
            </a:r>
            <a:r>
              <a:rPr kumimoji="1" lang="en-US" altLang="ja-JP" sz="1600" dirty="0" err="1" smtClean="0"/>
              <a:t>ms</a:t>
            </a:r>
            <a:r>
              <a:rPr kumimoji="1" lang="en-US" altLang="ja-JP" sz="1600" dirty="0" smtClean="0"/>
              <a:t>, although beginning and ending parts of SMTC window may not contain SSBs, it is not sufficiently long and hence the problem would happen</a:t>
            </a:r>
            <a:endParaRPr kumimoji="1" lang="ja-JP" altLang="en-US" sz="1600" dirty="0"/>
          </a:p>
        </p:txBody>
      </p:sp>
      <p:cxnSp>
        <p:nvCxnSpPr>
          <p:cNvPr id="4" name="直線矢印コネクタ 3"/>
          <p:cNvCxnSpPr/>
          <p:nvPr/>
        </p:nvCxnSpPr>
        <p:spPr>
          <a:xfrm>
            <a:off x="2860705" y="3201825"/>
            <a:ext cx="3409379" cy="0"/>
          </a:xfrm>
          <a:prstGeom prst="straightConnector1">
            <a:avLst/>
          </a:prstGeom>
          <a:ln>
            <a:solidFill>
              <a:schemeClr val="accent2">
                <a:lumMod val="75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5" name="テキスト ボックス 4"/>
          <p:cNvSpPr txBox="1"/>
          <p:nvPr/>
        </p:nvSpPr>
        <p:spPr>
          <a:xfrm>
            <a:off x="3339466" y="2924944"/>
            <a:ext cx="2113527" cy="307777"/>
          </a:xfrm>
          <a:prstGeom prst="rect">
            <a:avLst/>
          </a:prstGeom>
          <a:noFill/>
        </p:spPr>
        <p:txBody>
          <a:bodyPr wrap="none" rtlCol="0">
            <a:spAutoFit/>
          </a:bodyPr>
          <a:lstStyle/>
          <a:p>
            <a:r>
              <a:rPr lang="en-US" altLang="ja-JP" sz="1400" dirty="0"/>
              <a:t>4</a:t>
            </a:r>
            <a:r>
              <a:rPr kumimoji="1" lang="en-US" altLang="ja-JP" sz="1400" dirty="0" smtClean="0"/>
              <a:t> </a:t>
            </a:r>
            <a:r>
              <a:rPr kumimoji="1" lang="en-US" altLang="ja-JP" sz="1400" dirty="0" err="1" smtClean="0"/>
              <a:t>ms</a:t>
            </a:r>
            <a:r>
              <a:rPr kumimoji="1" lang="en-US" altLang="ja-JP" sz="1400" dirty="0" smtClean="0"/>
              <a:t> SMTC window timing</a:t>
            </a:r>
            <a:endParaRPr kumimoji="1" lang="ja-JP" altLang="en-US" sz="1400" dirty="0"/>
          </a:p>
        </p:txBody>
      </p:sp>
      <p:graphicFrame>
        <p:nvGraphicFramePr>
          <p:cNvPr id="6" name="表 5"/>
          <p:cNvGraphicFramePr>
            <a:graphicFrameLocks noGrp="1"/>
          </p:cNvGraphicFramePr>
          <p:nvPr>
            <p:extLst>
              <p:ext uri="{D42A27DB-BD31-4B8C-83A1-F6EECF244321}">
                <p14:modId xmlns:p14="http://schemas.microsoft.com/office/powerpoint/2010/main" val="3509180287"/>
              </p:ext>
            </p:extLst>
          </p:nvPr>
        </p:nvGraphicFramePr>
        <p:xfrm>
          <a:off x="1187624" y="3293578"/>
          <a:ext cx="6796800" cy="216024"/>
        </p:xfrm>
        <a:graphic>
          <a:graphicData uri="http://schemas.openxmlformats.org/drawingml/2006/table">
            <a:tbl>
              <a:tblPr firstRow="1" bandRow="1">
                <a:tableStyleId>{5940675A-B579-460E-94D1-54222C63F5DA}</a:tableStyleId>
              </a:tblPr>
              <a:tblGrid>
                <a:gridCol w="849600"/>
                <a:gridCol w="849600"/>
                <a:gridCol w="849600"/>
                <a:gridCol w="849600"/>
                <a:gridCol w="849600"/>
                <a:gridCol w="849600"/>
                <a:gridCol w="849600"/>
                <a:gridCol w="849600"/>
              </a:tblGrid>
              <a:tr h="216024">
                <a:tc>
                  <a:txBody>
                    <a:bodyPr/>
                    <a:lstStyle/>
                    <a:p>
                      <a:endParaRPr kumimoji="1" lang="ja-JP" altLang="en-US" sz="500" dirty="0"/>
                    </a:p>
                  </a:txBody>
                  <a:tcPr>
                    <a:noFill/>
                  </a:tcPr>
                </a:tc>
                <a:tc>
                  <a:txBody>
                    <a:bodyPr/>
                    <a:lstStyle/>
                    <a:p>
                      <a:endParaRPr kumimoji="1" lang="ja-JP" altLang="en-US" sz="500" dirty="0"/>
                    </a:p>
                  </a:txBody>
                  <a:tcPr>
                    <a:noFill/>
                  </a:tcPr>
                </a:tc>
                <a:tc>
                  <a:txBody>
                    <a:bodyPr/>
                    <a:lstStyle/>
                    <a:p>
                      <a:endParaRPr kumimoji="1" lang="ja-JP" altLang="en-US" sz="500" dirty="0"/>
                    </a:p>
                  </a:txBody>
                  <a:tcPr>
                    <a:solidFill>
                      <a:schemeClr val="accent2">
                        <a:lumMod val="40000"/>
                        <a:lumOff val="60000"/>
                      </a:schemeClr>
                    </a:solidFill>
                  </a:tcPr>
                </a:tc>
                <a:tc>
                  <a:txBody>
                    <a:bodyPr/>
                    <a:lstStyle/>
                    <a:p>
                      <a:endParaRPr kumimoji="1" lang="ja-JP" altLang="en-US" sz="500" dirty="0"/>
                    </a:p>
                  </a:txBody>
                  <a:tcPr>
                    <a:solidFill>
                      <a:schemeClr val="accent2">
                        <a:lumMod val="40000"/>
                        <a:lumOff val="60000"/>
                      </a:schemeClr>
                    </a:solidFill>
                  </a:tcPr>
                </a:tc>
                <a:tc>
                  <a:txBody>
                    <a:bodyPr/>
                    <a:lstStyle/>
                    <a:p>
                      <a:endParaRPr kumimoji="1" lang="ja-JP" altLang="en-US" sz="500" dirty="0"/>
                    </a:p>
                  </a:txBody>
                  <a:tcPr>
                    <a:solidFill>
                      <a:schemeClr val="accent2">
                        <a:lumMod val="40000"/>
                        <a:lumOff val="60000"/>
                      </a:schemeClr>
                    </a:solidFill>
                  </a:tcPr>
                </a:tc>
                <a:tc>
                  <a:txBody>
                    <a:bodyPr/>
                    <a:lstStyle/>
                    <a:p>
                      <a:endParaRPr kumimoji="1" lang="ja-JP" altLang="en-US" sz="500" dirty="0"/>
                    </a:p>
                  </a:txBody>
                  <a:tcPr>
                    <a:solidFill>
                      <a:schemeClr val="accent2">
                        <a:lumMod val="40000"/>
                        <a:lumOff val="60000"/>
                      </a:schemeClr>
                    </a:solidFill>
                  </a:tcPr>
                </a:tc>
                <a:tc>
                  <a:txBody>
                    <a:bodyPr/>
                    <a:lstStyle/>
                    <a:p>
                      <a:endParaRPr kumimoji="1" lang="ja-JP" altLang="en-US" sz="500" dirty="0"/>
                    </a:p>
                  </a:txBody>
                  <a:tcPr>
                    <a:noFill/>
                  </a:tcPr>
                </a:tc>
                <a:tc>
                  <a:txBody>
                    <a:bodyPr/>
                    <a:lstStyle/>
                    <a:p>
                      <a:endParaRPr kumimoji="1" lang="ja-JP" altLang="en-US" sz="500" dirty="0"/>
                    </a:p>
                  </a:txBody>
                  <a:tcPr>
                    <a:noFill/>
                  </a:tcPr>
                </a:tc>
              </a:tr>
            </a:tbl>
          </a:graphicData>
        </a:graphic>
      </p:graphicFrame>
      <p:sp>
        <p:nvSpPr>
          <p:cNvPr id="7" name="角丸四角形 6"/>
          <p:cNvSpPr/>
          <p:nvPr/>
        </p:nvSpPr>
        <p:spPr>
          <a:xfrm>
            <a:off x="2043914" y="3260125"/>
            <a:ext cx="5074013" cy="299183"/>
          </a:xfrm>
          <a:prstGeom prst="roundRect">
            <a:avLst/>
          </a:prstGeom>
          <a:noFill/>
          <a:ln>
            <a:solidFill>
              <a:srgbClr val="7030A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8" name="直線矢印コネクタ 7"/>
          <p:cNvCxnSpPr/>
          <p:nvPr/>
        </p:nvCxnSpPr>
        <p:spPr>
          <a:xfrm>
            <a:off x="2035164" y="3645024"/>
            <a:ext cx="5082763" cy="0"/>
          </a:xfrm>
          <a:prstGeom prst="straightConnector1">
            <a:avLst/>
          </a:prstGeom>
          <a:ln>
            <a:solidFill>
              <a:srgbClr val="7030A0"/>
            </a:solidFill>
            <a:prstDash val="sysDot"/>
            <a:headEnd type="arrow"/>
            <a:tailEnd type="arrow"/>
          </a:ln>
        </p:spPr>
        <p:style>
          <a:lnRef idx="1">
            <a:schemeClr val="accent1"/>
          </a:lnRef>
          <a:fillRef idx="0">
            <a:schemeClr val="accent1"/>
          </a:fillRef>
          <a:effectRef idx="0">
            <a:schemeClr val="accent1"/>
          </a:effectRef>
          <a:fontRef idx="minor">
            <a:schemeClr val="tx1"/>
          </a:fontRef>
        </p:style>
      </p:cxnSp>
      <p:sp>
        <p:nvSpPr>
          <p:cNvPr id="9" name="テキスト ボックス 8"/>
          <p:cNvSpPr txBox="1"/>
          <p:nvPr/>
        </p:nvSpPr>
        <p:spPr>
          <a:xfrm>
            <a:off x="2269653" y="3594972"/>
            <a:ext cx="1343638" cy="307777"/>
          </a:xfrm>
          <a:prstGeom prst="rect">
            <a:avLst/>
          </a:prstGeom>
          <a:noFill/>
        </p:spPr>
        <p:txBody>
          <a:bodyPr wrap="none" rtlCol="0">
            <a:spAutoFit/>
          </a:bodyPr>
          <a:lstStyle/>
          <a:p>
            <a:r>
              <a:rPr kumimoji="1" lang="en-US" altLang="ja-JP" sz="1400" dirty="0" smtClean="0"/>
              <a:t>6 </a:t>
            </a:r>
            <a:r>
              <a:rPr kumimoji="1" lang="en-US" altLang="ja-JP" sz="1400" dirty="0" err="1" smtClean="0"/>
              <a:t>ms</a:t>
            </a:r>
            <a:r>
              <a:rPr kumimoji="1" lang="en-US" altLang="ja-JP" sz="1400" dirty="0" smtClean="0"/>
              <a:t> MG timing</a:t>
            </a:r>
            <a:endParaRPr kumimoji="1" lang="ja-JP" altLang="en-US" sz="1400" dirty="0"/>
          </a:p>
        </p:txBody>
      </p:sp>
      <p:sp>
        <p:nvSpPr>
          <p:cNvPr id="10" name="角丸四角形 9"/>
          <p:cNvSpPr/>
          <p:nvPr/>
        </p:nvSpPr>
        <p:spPr>
          <a:xfrm>
            <a:off x="2467212" y="3297554"/>
            <a:ext cx="4248472" cy="207736"/>
          </a:xfrm>
          <a:prstGeom prst="roundRect">
            <a:avLst/>
          </a:prstGeom>
          <a:no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1" name="直線矢印コネクタ 10"/>
          <p:cNvCxnSpPr/>
          <p:nvPr/>
        </p:nvCxnSpPr>
        <p:spPr>
          <a:xfrm>
            <a:off x="2447311" y="3412573"/>
            <a:ext cx="4257222" cy="0"/>
          </a:xfrm>
          <a:prstGeom prst="straightConnector1">
            <a:avLst/>
          </a:prstGeom>
          <a:ln w="19050">
            <a:solidFill>
              <a:srgbClr val="7030A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2" name="テキスト ボックス 11"/>
          <p:cNvSpPr txBox="1"/>
          <p:nvPr/>
        </p:nvSpPr>
        <p:spPr>
          <a:xfrm>
            <a:off x="3940825" y="3625279"/>
            <a:ext cx="4625625" cy="307777"/>
          </a:xfrm>
          <a:prstGeom prst="rect">
            <a:avLst/>
          </a:prstGeom>
          <a:noFill/>
        </p:spPr>
        <p:txBody>
          <a:bodyPr wrap="none" rtlCol="0">
            <a:spAutoFit/>
          </a:bodyPr>
          <a:lstStyle/>
          <a:p>
            <a:r>
              <a:rPr kumimoji="1" lang="en-US" altLang="ja-JP" sz="1400" dirty="0" smtClean="0">
                <a:solidFill>
                  <a:srgbClr val="7030A0"/>
                </a:solidFill>
              </a:rPr>
              <a:t>Effective measurement duration (excluding RF retuning time)</a:t>
            </a:r>
            <a:endParaRPr kumimoji="1" lang="ja-JP" altLang="en-US" sz="1400" dirty="0">
              <a:solidFill>
                <a:srgbClr val="7030A0"/>
              </a:solidFill>
            </a:endParaRPr>
          </a:p>
        </p:txBody>
      </p:sp>
      <p:cxnSp>
        <p:nvCxnSpPr>
          <p:cNvPr id="13" name="直線コネクタ 12"/>
          <p:cNvCxnSpPr>
            <a:endCxn id="12" idx="1"/>
          </p:cNvCxnSpPr>
          <p:nvPr/>
        </p:nvCxnSpPr>
        <p:spPr>
          <a:xfrm>
            <a:off x="3580785" y="3401422"/>
            <a:ext cx="360040" cy="377746"/>
          </a:xfrm>
          <a:prstGeom prst="line">
            <a:avLst/>
          </a:prstGeom>
          <a:ln>
            <a:solidFill>
              <a:srgbClr val="7030A0"/>
            </a:solidFill>
          </a:ln>
        </p:spPr>
        <p:style>
          <a:lnRef idx="1">
            <a:schemeClr val="accent1"/>
          </a:lnRef>
          <a:fillRef idx="0">
            <a:schemeClr val="accent1"/>
          </a:fillRef>
          <a:effectRef idx="0">
            <a:schemeClr val="accent1"/>
          </a:effectRef>
          <a:fontRef idx="minor">
            <a:schemeClr val="tx1"/>
          </a:fontRef>
        </p:style>
      </p:cxnSp>
      <p:graphicFrame>
        <p:nvGraphicFramePr>
          <p:cNvPr id="17" name="表 16"/>
          <p:cNvGraphicFramePr>
            <a:graphicFrameLocks noGrp="1"/>
          </p:cNvGraphicFramePr>
          <p:nvPr>
            <p:extLst>
              <p:ext uri="{D42A27DB-BD31-4B8C-83A1-F6EECF244321}">
                <p14:modId xmlns:p14="http://schemas.microsoft.com/office/powerpoint/2010/main" val="3912340748"/>
              </p:ext>
            </p:extLst>
          </p:nvPr>
        </p:nvGraphicFramePr>
        <p:xfrm>
          <a:off x="539552" y="4996095"/>
          <a:ext cx="8331200" cy="213360"/>
        </p:xfrm>
        <a:graphic>
          <a:graphicData uri="http://schemas.openxmlformats.org/drawingml/2006/table">
            <a:tbl>
              <a:tblPr firstRow="1" bandRow="1">
                <a:tableStyleId>{5940675A-B579-460E-94D1-54222C63F5DA}</a:tableStyleId>
              </a:tblPr>
              <a:tblGrid>
                <a:gridCol w="208280"/>
                <a:gridCol w="208280"/>
                <a:gridCol w="208280"/>
                <a:gridCol w="208280"/>
                <a:gridCol w="208280"/>
                <a:gridCol w="208280"/>
                <a:gridCol w="208280"/>
                <a:gridCol w="208280"/>
                <a:gridCol w="208280"/>
                <a:gridCol w="208280"/>
                <a:gridCol w="208280"/>
                <a:gridCol w="208280"/>
                <a:gridCol w="208280"/>
                <a:gridCol w="208280"/>
                <a:gridCol w="208280"/>
                <a:gridCol w="208280"/>
                <a:gridCol w="208280"/>
                <a:gridCol w="208280"/>
                <a:gridCol w="208280"/>
                <a:gridCol w="208280"/>
                <a:gridCol w="208280"/>
                <a:gridCol w="208280"/>
                <a:gridCol w="208280"/>
                <a:gridCol w="208280"/>
                <a:gridCol w="208280"/>
                <a:gridCol w="208280"/>
                <a:gridCol w="208280"/>
                <a:gridCol w="208280"/>
                <a:gridCol w="208280"/>
                <a:gridCol w="208280"/>
                <a:gridCol w="208280"/>
                <a:gridCol w="208280"/>
                <a:gridCol w="208280"/>
                <a:gridCol w="208280"/>
                <a:gridCol w="208280"/>
                <a:gridCol w="208280"/>
                <a:gridCol w="208280"/>
                <a:gridCol w="208280"/>
                <a:gridCol w="208280"/>
                <a:gridCol w="208280"/>
              </a:tblGrid>
              <a:tr h="139703">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solidFill>
                      <a:schemeClr val="accent2">
                        <a:lumMod val="20000"/>
                        <a:lumOff val="80000"/>
                      </a:schemeClr>
                    </a:solid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solidFill>
                      <a:schemeClr val="accent4">
                        <a:lumMod val="20000"/>
                        <a:lumOff val="80000"/>
                      </a:schemeClr>
                    </a:solid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solidFill>
                      <a:schemeClr val="accent2">
                        <a:lumMod val="20000"/>
                        <a:lumOff val="80000"/>
                      </a:schemeClr>
                    </a:solid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solidFill>
                      <a:schemeClr val="accent4">
                        <a:lumMod val="20000"/>
                        <a:lumOff val="80000"/>
                      </a:schemeClr>
                    </a:solid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solidFill>
                      <a:schemeClr val="accent2">
                        <a:lumMod val="20000"/>
                        <a:lumOff val="80000"/>
                      </a:schemeClr>
                    </a:solid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solidFill>
                      <a:schemeClr val="accent4">
                        <a:lumMod val="20000"/>
                        <a:lumOff val="80000"/>
                      </a:schemeClr>
                    </a:solid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solidFill>
                      <a:schemeClr val="accent2">
                        <a:lumMod val="20000"/>
                        <a:lumOff val="80000"/>
                      </a:schemeClr>
                    </a:solid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solidFill>
                      <a:schemeClr val="accent4">
                        <a:lumMod val="20000"/>
                        <a:lumOff val="80000"/>
                      </a:schemeClr>
                    </a:solid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solidFill>
                      <a:schemeClr val="bg1"/>
                    </a:solid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solidFill>
                      <a:schemeClr val="accent2">
                        <a:lumMod val="20000"/>
                        <a:lumOff val="80000"/>
                      </a:schemeClr>
                    </a:solid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solidFill>
                      <a:schemeClr val="accent4">
                        <a:lumMod val="20000"/>
                        <a:lumOff val="80000"/>
                      </a:schemeClr>
                    </a:solid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solidFill>
                      <a:schemeClr val="accent2">
                        <a:lumMod val="20000"/>
                        <a:lumOff val="80000"/>
                      </a:schemeClr>
                    </a:solid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solidFill>
                      <a:schemeClr val="accent4">
                        <a:lumMod val="20000"/>
                        <a:lumOff val="80000"/>
                      </a:schemeClr>
                    </a:solid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solidFill>
                      <a:schemeClr val="accent2">
                        <a:lumMod val="20000"/>
                        <a:lumOff val="80000"/>
                      </a:schemeClr>
                    </a:solid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solidFill>
                      <a:schemeClr val="accent4">
                        <a:lumMod val="20000"/>
                        <a:lumOff val="80000"/>
                      </a:schemeClr>
                    </a:solid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solidFill>
                      <a:schemeClr val="accent2">
                        <a:lumMod val="20000"/>
                        <a:lumOff val="80000"/>
                      </a:schemeClr>
                    </a:solid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solidFill>
                      <a:schemeClr val="accent4">
                        <a:lumMod val="20000"/>
                        <a:lumOff val="80000"/>
                      </a:schemeClr>
                    </a:solid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solidFill>
                      <a:schemeClr val="bg1"/>
                    </a:solid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solidFill>
                      <a:schemeClr val="accent2">
                        <a:lumMod val="20000"/>
                        <a:lumOff val="80000"/>
                      </a:schemeClr>
                    </a:solid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solidFill>
                      <a:schemeClr val="accent4">
                        <a:lumMod val="20000"/>
                        <a:lumOff val="80000"/>
                      </a:schemeClr>
                    </a:solid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solidFill>
                      <a:schemeClr val="accent2">
                        <a:lumMod val="20000"/>
                        <a:lumOff val="80000"/>
                      </a:schemeClr>
                    </a:solid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solidFill>
                      <a:schemeClr val="accent4">
                        <a:lumMod val="20000"/>
                        <a:lumOff val="80000"/>
                      </a:schemeClr>
                    </a:solid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solidFill>
                      <a:schemeClr val="accent2">
                        <a:lumMod val="20000"/>
                        <a:lumOff val="80000"/>
                      </a:schemeClr>
                    </a:solid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solidFill>
                      <a:schemeClr val="accent4">
                        <a:lumMod val="20000"/>
                        <a:lumOff val="80000"/>
                      </a:schemeClr>
                    </a:solid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solidFill>
                      <a:schemeClr val="accent2">
                        <a:lumMod val="20000"/>
                        <a:lumOff val="80000"/>
                      </a:schemeClr>
                    </a:solid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solidFill>
                      <a:schemeClr val="accent4">
                        <a:lumMod val="20000"/>
                        <a:lumOff val="80000"/>
                      </a:schemeClr>
                    </a:solid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solidFill>
                      <a:schemeClr val="bg1"/>
                    </a:solid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solidFill>
                      <a:schemeClr val="accent2">
                        <a:lumMod val="20000"/>
                        <a:lumOff val="80000"/>
                      </a:schemeClr>
                    </a:solid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solidFill>
                      <a:schemeClr val="accent4">
                        <a:lumMod val="20000"/>
                        <a:lumOff val="80000"/>
                      </a:schemeClr>
                    </a:solid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solidFill>
                      <a:schemeClr val="accent2">
                        <a:lumMod val="20000"/>
                        <a:lumOff val="80000"/>
                      </a:schemeClr>
                    </a:solid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solidFill>
                      <a:schemeClr val="accent4">
                        <a:lumMod val="20000"/>
                        <a:lumOff val="80000"/>
                      </a:schemeClr>
                    </a:solid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solidFill>
                      <a:schemeClr val="accent2">
                        <a:lumMod val="20000"/>
                        <a:lumOff val="80000"/>
                      </a:schemeClr>
                    </a:solid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solidFill>
                      <a:schemeClr val="accent4">
                        <a:lumMod val="20000"/>
                        <a:lumOff val="80000"/>
                      </a:schemeClr>
                    </a:solid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solidFill>
                      <a:schemeClr val="accent2">
                        <a:lumMod val="20000"/>
                        <a:lumOff val="80000"/>
                      </a:schemeClr>
                    </a:solid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solidFill>
                      <a:schemeClr val="accent4">
                        <a:lumMod val="20000"/>
                        <a:lumOff val="80000"/>
                      </a:schemeClr>
                    </a:solid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solidFill>
                      <a:schemeClr val="bg1"/>
                    </a:solidFill>
                  </a:tcPr>
                </a:tc>
                <a:tc>
                  <a:txBody>
                    <a:bodyPr/>
                    <a:lstStyle/>
                    <a:p>
                      <a:pPr algn="ctr"/>
                      <a:endParaRPr kumimoji="1" lang="ja-JP" altLang="en-US" sz="800" dirty="0"/>
                    </a:p>
                  </a:txBody>
                  <a:tcPr>
                    <a:lnT w="12700" cap="flat" cmpd="sng" algn="ctr">
                      <a:solidFill>
                        <a:schemeClr val="tx1"/>
                      </a:solidFill>
                      <a:prstDash val="solid"/>
                      <a:round/>
                      <a:headEnd type="none" w="med" len="med"/>
                      <a:tailEnd type="none" w="med" len="med"/>
                    </a:lnT>
                  </a:tcPr>
                </a:tc>
              </a:tr>
            </a:tbl>
          </a:graphicData>
        </a:graphic>
      </p:graphicFrame>
      <p:cxnSp>
        <p:nvCxnSpPr>
          <p:cNvPr id="18" name="直線矢印コネクタ 17"/>
          <p:cNvCxnSpPr/>
          <p:nvPr/>
        </p:nvCxnSpPr>
        <p:spPr bwMode="auto">
          <a:xfrm>
            <a:off x="511875" y="5312391"/>
            <a:ext cx="8380605" cy="0"/>
          </a:xfrm>
          <a:prstGeom prst="straightConnector1">
            <a:avLst/>
          </a:prstGeom>
          <a:noFill/>
          <a:ln w="9525" cap="flat" cmpd="sng" algn="ctr">
            <a:solidFill>
              <a:schemeClr val="bg2">
                <a:lumMod val="50000"/>
              </a:schemeClr>
            </a:solidFill>
            <a:prstDash val="solid"/>
            <a:round/>
            <a:headEnd type="arrow"/>
            <a:tailEnd type="arrow"/>
          </a:ln>
          <a:effectLst/>
        </p:spPr>
      </p:cxnSp>
      <p:sp>
        <p:nvSpPr>
          <p:cNvPr id="19" name="正方形/長方形 18"/>
          <p:cNvSpPr/>
          <p:nvPr/>
        </p:nvSpPr>
        <p:spPr bwMode="auto">
          <a:xfrm>
            <a:off x="4558463" y="5267761"/>
            <a:ext cx="705940" cy="108012"/>
          </a:xfrm>
          <a:prstGeom prst="rect">
            <a:avLst/>
          </a:prstGeom>
          <a:solidFill>
            <a:schemeClr val="bg1"/>
          </a:solidFill>
          <a:ln w="76200" cap="flat" cmpd="sng" algn="ctr">
            <a:noFill/>
            <a:prstDash val="solid"/>
            <a:round/>
            <a:headEnd type="none" w="med" len="med"/>
            <a:tailEnd type="triangle" w="med" len="med"/>
          </a:ln>
          <a:effectLst/>
        </p:spPr>
        <p:txBody>
          <a:bodyPr vert="horz" wrap="none" lIns="90000" tIns="0" rIns="90000" bIns="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en-US" altLang="ja-JP" sz="1200" b="0" i="0" u="none" strike="noStrike" cap="none" normalizeH="0" baseline="0" dirty="0" smtClean="0">
                <a:ln>
                  <a:noFill/>
                </a:ln>
                <a:solidFill>
                  <a:schemeClr val="bg2">
                    <a:lumMod val="50000"/>
                  </a:schemeClr>
                </a:solidFill>
                <a:effectLst/>
                <a:latin typeface="+mn-lt"/>
                <a:ea typeface="HGP創英角ｺﾞｼｯｸUB" pitchFamily="50" charset="-128"/>
              </a:rPr>
              <a:t>5 </a:t>
            </a:r>
            <a:r>
              <a:rPr kumimoji="1" lang="en-US" altLang="ja-JP" sz="1200" b="0" i="0" u="none" strike="noStrike" cap="none" normalizeH="0" baseline="0" dirty="0" err="1" smtClean="0">
                <a:ln>
                  <a:noFill/>
                </a:ln>
                <a:solidFill>
                  <a:schemeClr val="bg2">
                    <a:lumMod val="50000"/>
                  </a:schemeClr>
                </a:solidFill>
                <a:effectLst/>
                <a:latin typeface="+mn-lt"/>
                <a:ea typeface="HGP創英角ｺﾞｼｯｸUB" pitchFamily="50" charset="-128"/>
              </a:rPr>
              <a:t>ms</a:t>
            </a:r>
            <a:r>
              <a:rPr kumimoji="1" lang="en-US" altLang="ja-JP" sz="1200" b="0" i="0" u="none" strike="noStrike" cap="none" normalizeH="0" baseline="0" dirty="0" smtClean="0">
                <a:ln>
                  <a:noFill/>
                </a:ln>
                <a:solidFill>
                  <a:schemeClr val="bg2">
                    <a:lumMod val="50000"/>
                  </a:schemeClr>
                </a:solidFill>
                <a:effectLst/>
                <a:latin typeface="+mn-lt"/>
                <a:ea typeface="HGP創英角ｺﾞｼｯｸUB" pitchFamily="50" charset="-128"/>
              </a:rPr>
              <a:t> </a:t>
            </a:r>
          </a:p>
        </p:txBody>
      </p:sp>
      <p:graphicFrame>
        <p:nvGraphicFramePr>
          <p:cNvPr id="22" name="表 21"/>
          <p:cNvGraphicFramePr>
            <a:graphicFrameLocks noGrp="1"/>
          </p:cNvGraphicFramePr>
          <p:nvPr>
            <p:extLst>
              <p:ext uri="{D42A27DB-BD31-4B8C-83A1-F6EECF244321}">
                <p14:modId xmlns:p14="http://schemas.microsoft.com/office/powerpoint/2010/main" val="4106342292"/>
              </p:ext>
            </p:extLst>
          </p:nvPr>
        </p:nvGraphicFramePr>
        <p:xfrm>
          <a:off x="323528" y="5569495"/>
          <a:ext cx="4032448" cy="426720"/>
        </p:xfrm>
        <a:graphic>
          <a:graphicData uri="http://schemas.openxmlformats.org/drawingml/2006/table">
            <a:tbl>
              <a:tblPr firstRow="1" bandRow="1">
                <a:tableStyleId>{5940675A-B579-460E-94D1-54222C63F5DA}</a:tableStyleId>
              </a:tblPr>
              <a:tblGrid>
                <a:gridCol w="288032"/>
                <a:gridCol w="288032"/>
                <a:gridCol w="288032"/>
                <a:gridCol w="288032"/>
                <a:gridCol w="288032"/>
                <a:gridCol w="288032"/>
                <a:gridCol w="288032"/>
                <a:gridCol w="288032"/>
                <a:gridCol w="288032"/>
                <a:gridCol w="288032"/>
                <a:gridCol w="288032"/>
                <a:gridCol w="288032"/>
                <a:gridCol w="288032"/>
                <a:gridCol w="288032"/>
              </a:tblGrid>
              <a:tr h="144016">
                <a:tc>
                  <a:txBody>
                    <a:bodyPr/>
                    <a:lstStyle/>
                    <a:p>
                      <a:r>
                        <a:rPr kumimoji="1" lang="en-US" altLang="ja-JP" sz="800" dirty="0" smtClean="0"/>
                        <a:t>0</a:t>
                      </a:r>
                      <a:endParaRPr kumimoji="1" lang="ja-JP" altLang="en-US" sz="80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accent2">
                        <a:lumMod val="20000"/>
                        <a:lumOff val="80000"/>
                      </a:schemeClr>
                    </a:solidFill>
                  </a:tcPr>
                </a:tc>
                <a:tc>
                  <a:txBody>
                    <a:bodyPr/>
                    <a:lstStyle/>
                    <a:p>
                      <a:r>
                        <a:rPr kumimoji="1" lang="en-US" altLang="ja-JP" sz="800" dirty="0" smtClean="0"/>
                        <a:t>1</a:t>
                      </a:r>
                      <a:endParaRPr kumimoji="1" lang="ja-JP" altLang="en-US" sz="80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accent2">
                        <a:lumMod val="20000"/>
                        <a:lumOff val="80000"/>
                      </a:schemeClr>
                    </a:solidFill>
                  </a:tcPr>
                </a:tc>
                <a:tc>
                  <a:txBody>
                    <a:bodyPr/>
                    <a:lstStyle/>
                    <a:p>
                      <a:r>
                        <a:rPr kumimoji="1" lang="en-US" altLang="ja-JP" sz="800" dirty="0" smtClean="0"/>
                        <a:t>2</a:t>
                      </a:r>
                      <a:endParaRPr kumimoji="1" lang="ja-JP" altLang="en-US" sz="80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accent2">
                        <a:lumMod val="20000"/>
                        <a:lumOff val="80000"/>
                      </a:schemeClr>
                    </a:solidFill>
                  </a:tcPr>
                </a:tc>
                <a:tc>
                  <a:txBody>
                    <a:bodyPr/>
                    <a:lstStyle/>
                    <a:p>
                      <a:r>
                        <a:rPr kumimoji="1" lang="en-US" altLang="ja-JP" sz="800" dirty="0" smtClean="0"/>
                        <a:t>3</a:t>
                      </a:r>
                      <a:endParaRPr kumimoji="1" lang="ja-JP" altLang="en-US" sz="80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accent2">
                        <a:lumMod val="20000"/>
                        <a:lumOff val="80000"/>
                      </a:schemeClr>
                    </a:solidFill>
                  </a:tcPr>
                </a:tc>
                <a:tc>
                  <a:txBody>
                    <a:bodyPr/>
                    <a:lstStyle/>
                    <a:p>
                      <a:r>
                        <a:rPr kumimoji="1" lang="en-US" altLang="ja-JP" sz="800" dirty="0" smtClean="0"/>
                        <a:t>4</a:t>
                      </a:r>
                      <a:endParaRPr kumimoji="1" lang="ja-JP" altLang="en-US" sz="80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accent2">
                        <a:lumMod val="20000"/>
                        <a:lumOff val="80000"/>
                      </a:schemeClr>
                    </a:solidFill>
                  </a:tcPr>
                </a:tc>
                <a:tc>
                  <a:txBody>
                    <a:bodyPr/>
                    <a:lstStyle/>
                    <a:p>
                      <a:r>
                        <a:rPr kumimoji="1" lang="en-US" altLang="ja-JP" sz="800" dirty="0" smtClean="0"/>
                        <a:t>5</a:t>
                      </a:r>
                      <a:endParaRPr kumimoji="1" lang="ja-JP" altLang="en-US" sz="80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accent2">
                        <a:lumMod val="20000"/>
                        <a:lumOff val="80000"/>
                      </a:schemeClr>
                    </a:solidFill>
                  </a:tcPr>
                </a:tc>
                <a:tc>
                  <a:txBody>
                    <a:bodyPr/>
                    <a:lstStyle/>
                    <a:p>
                      <a:r>
                        <a:rPr kumimoji="1" lang="en-US" altLang="ja-JP" sz="800" dirty="0" smtClean="0"/>
                        <a:t>6</a:t>
                      </a:r>
                      <a:endParaRPr kumimoji="1" lang="ja-JP" altLang="en-US" sz="80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accent2">
                        <a:lumMod val="20000"/>
                        <a:lumOff val="80000"/>
                      </a:schemeClr>
                    </a:solidFill>
                  </a:tcPr>
                </a:tc>
                <a:tc>
                  <a:txBody>
                    <a:bodyPr/>
                    <a:lstStyle/>
                    <a:p>
                      <a:r>
                        <a:rPr kumimoji="1" lang="en-US" altLang="ja-JP" sz="800" dirty="0" smtClean="0"/>
                        <a:t>7</a:t>
                      </a:r>
                      <a:endParaRPr kumimoji="1" lang="ja-JP" altLang="en-US" sz="80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accent2">
                        <a:lumMod val="20000"/>
                        <a:lumOff val="80000"/>
                      </a:schemeClr>
                    </a:solidFill>
                  </a:tcPr>
                </a:tc>
                <a:tc>
                  <a:txBody>
                    <a:bodyPr/>
                    <a:lstStyle/>
                    <a:p>
                      <a:r>
                        <a:rPr kumimoji="1" lang="en-US" altLang="ja-JP" sz="800" dirty="0" smtClean="0"/>
                        <a:t>8</a:t>
                      </a:r>
                      <a:endParaRPr kumimoji="1" lang="ja-JP" altLang="en-US" sz="80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accent2">
                        <a:lumMod val="20000"/>
                        <a:lumOff val="80000"/>
                      </a:schemeClr>
                    </a:solidFill>
                  </a:tcPr>
                </a:tc>
                <a:tc>
                  <a:txBody>
                    <a:bodyPr/>
                    <a:lstStyle/>
                    <a:p>
                      <a:r>
                        <a:rPr kumimoji="1" lang="en-US" altLang="ja-JP" sz="800" dirty="0" smtClean="0"/>
                        <a:t>9</a:t>
                      </a:r>
                      <a:endParaRPr kumimoji="1" lang="ja-JP" altLang="en-US" sz="80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accent2">
                        <a:lumMod val="20000"/>
                        <a:lumOff val="80000"/>
                      </a:schemeClr>
                    </a:solidFill>
                  </a:tcPr>
                </a:tc>
                <a:tc>
                  <a:txBody>
                    <a:bodyPr/>
                    <a:lstStyle/>
                    <a:p>
                      <a:r>
                        <a:rPr kumimoji="1" lang="en-US" altLang="ja-JP" sz="800" dirty="0" smtClean="0"/>
                        <a:t>10</a:t>
                      </a:r>
                      <a:endParaRPr kumimoji="1" lang="ja-JP" altLang="en-US" sz="80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accent2">
                        <a:lumMod val="20000"/>
                        <a:lumOff val="80000"/>
                      </a:schemeClr>
                    </a:solidFill>
                  </a:tcPr>
                </a:tc>
                <a:tc>
                  <a:txBody>
                    <a:bodyPr/>
                    <a:lstStyle/>
                    <a:p>
                      <a:r>
                        <a:rPr kumimoji="1" lang="en-US" altLang="ja-JP" sz="800" dirty="0" smtClean="0"/>
                        <a:t>11</a:t>
                      </a:r>
                      <a:endParaRPr kumimoji="1" lang="ja-JP" altLang="en-US" sz="80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accent2">
                        <a:lumMod val="20000"/>
                        <a:lumOff val="80000"/>
                      </a:schemeClr>
                    </a:solidFill>
                  </a:tcPr>
                </a:tc>
                <a:tc>
                  <a:txBody>
                    <a:bodyPr/>
                    <a:lstStyle/>
                    <a:p>
                      <a:r>
                        <a:rPr kumimoji="1" lang="en-US" altLang="ja-JP" sz="800" dirty="0" smtClean="0"/>
                        <a:t>12</a:t>
                      </a:r>
                      <a:endParaRPr kumimoji="1" lang="ja-JP" altLang="en-US" sz="80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accent2">
                        <a:lumMod val="20000"/>
                        <a:lumOff val="80000"/>
                      </a:schemeClr>
                    </a:solidFill>
                  </a:tcPr>
                </a:tc>
                <a:tc>
                  <a:txBody>
                    <a:bodyPr/>
                    <a:lstStyle/>
                    <a:p>
                      <a:r>
                        <a:rPr kumimoji="1" lang="en-US" altLang="ja-JP" sz="800" dirty="0" smtClean="0"/>
                        <a:t>13</a:t>
                      </a:r>
                      <a:endParaRPr kumimoji="1" lang="ja-JP" altLang="en-US" sz="80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accent2">
                        <a:lumMod val="20000"/>
                        <a:lumOff val="80000"/>
                      </a:schemeClr>
                    </a:solidFill>
                  </a:tcPr>
                </a:tc>
              </a:tr>
              <a:tr h="144016">
                <a:tc>
                  <a:txBody>
                    <a:bodyPr/>
                    <a:lstStyle/>
                    <a:p>
                      <a:endParaRPr kumimoji="1" lang="ja-JP" altLang="en-US" sz="800" dirty="0"/>
                    </a:p>
                  </a:txBody>
                  <a:tcPr>
                    <a:lnL w="28575" cap="flat" cmpd="sng" algn="ctr">
                      <a:solidFill>
                        <a:srgbClr val="FF0000"/>
                      </a:solidFill>
                      <a:prstDash val="solid"/>
                      <a:round/>
                      <a:headEnd type="none" w="med" len="med"/>
                      <a:tailEnd type="none" w="med" len="med"/>
                    </a:lnL>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tcPr>
                </a:tc>
                <a:tc>
                  <a:txBody>
                    <a:bodyPr/>
                    <a:lstStyle/>
                    <a:p>
                      <a:endParaRPr kumimoji="1" lang="ja-JP" altLang="en-US" sz="800" dirty="0"/>
                    </a:p>
                  </a:txBody>
                  <a:tcP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tcPr>
                </a:tc>
                <a:tc>
                  <a:txBody>
                    <a:bodyPr/>
                    <a:lstStyle/>
                    <a:p>
                      <a:endParaRPr kumimoji="1" lang="ja-JP" altLang="en-US" sz="800" dirty="0"/>
                    </a:p>
                  </a:txBody>
                  <a:tcP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noFill/>
                  </a:tcPr>
                </a:tc>
                <a:tc>
                  <a:txBody>
                    <a:bodyPr/>
                    <a:lstStyle/>
                    <a:p>
                      <a:endParaRPr kumimoji="1" lang="ja-JP" altLang="en-US" sz="800" dirty="0"/>
                    </a:p>
                  </a:txBody>
                  <a:tcP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noFill/>
                  </a:tcPr>
                </a:tc>
                <a:tc>
                  <a:txBody>
                    <a:bodyPr/>
                    <a:lstStyle/>
                    <a:p>
                      <a:endParaRPr kumimoji="1" lang="ja-JP" altLang="en-US" sz="800" dirty="0"/>
                    </a:p>
                  </a:txBody>
                  <a:tcP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accent1"/>
                    </a:solidFill>
                  </a:tcPr>
                </a:tc>
                <a:tc>
                  <a:txBody>
                    <a:bodyPr/>
                    <a:lstStyle/>
                    <a:p>
                      <a:endParaRPr kumimoji="1" lang="ja-JP" altLang="en-US" sz="800" dirty="0"/>
                    </a:p>
                  </a:txBody>
                  <a:tcP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accent1"/>
                    </a:solidFill>
                  </a:tcPr>
                </a:tc>
                <a:tc>
                  <a:txBody>
                    <a:bodyPr/>
                    <a:lstStyle/>
                    <a:p>
                      <a:endParaRPr kumimoji="1" lang="ja-JP" altLang="en-US" sz="800" dirty="0"/>
                    </a:p>
                  </a:txBody>
                  <a:tcP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accent1"/>
                    </a:solidFill>
                  </a:tcPr>
                </a:tc>
                <a:tc>
                  <a:txBody>
                    <a:bodyPr/>
                    <a:lstStyle/>
                    <a:p>
                      <a:endParaRPr kumimoji="1" lang="ja-JP" altLang="en-US" sz="800" dirty="0"/>
                    </a:p>
                  </a:txBody>
                  <a:tcP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accent1"/>
                    </a:solidFill>
                  </a:tcPr>
                </a:tc>
                <a:tc>
                  <a:txBody>
                    <a:bodyPr/>
                    <a:lstStyle/>
                    <a:p>
                      <a:endParaRPr kumimoji="1" lang="ja-JP" altLang="en-US" sz="800" dirty="0"/>
                    </a:p>
                  </a:txBody>
                  <a:tcP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accent2"/>
                    </a:solidFill>
                  </a:tcPr>
                </a:tc>
                <a:tc>
                  <a:txBody>
                    <a:bodyPr/>
                    <a:lstStyle/>
                    <a:p>
                      <a:endParaRPr kumimoji="1" lang="ja-JP" altLang="en-US" sz="800" dirty="0"/>
                    </a:p>
                  </a:txBody>
                  <a:tcP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accent2"/>
                    </a:solidFill>
                  </a:tcPr>
                </a:tc>
                <a:tc>
                  <a:txBody>
                    <a:bodyPr/>
                    <a:lstStyle/>
                    <a:p>
                      <a:endParaRPr kumimoji="1" lang="ja-JP" altLang="en-US" sz="800" dirty="0"/>
                    </a:p>
                  </a:txBody>
                  <a:tcP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accent2"/>
                    </a:solidFill>
                  </a:tcPr>
                </a:tc>
                <a:tc>
                  <a:txBody>
                    <a:bodyPr/>
                    <a:lstStyle/>
                    <a:p>
                      <a:endParaRPr kumimoji="1" lang="ja-JP" altLang="en-US" sz="800" dirty="0"/>
                    </a:p>
                  </a:txBody>
                  <a:tcP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accent2"/>
                    </a:solidFill>
                  </a:tcPr>
                </a:tc>
                <a:tc>
                  <a:txBody>
                    <a:bodyPr/>
                    <a:lstStyle/>
                    <a:p>
                      <a:endParaRPr kumimoji="1" lang="ja-JP" altLang="en-US" sz="800" dirty="0"/>
                    </a:p>
                  </a:txBody>
                  <a:tcP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noFill/>
                  </a:tcPr>
                </a:tc>
                <a:tc>
                  <a:txBody>
                    <a:bodyPr/>
                    <a:lstStyle/>
                    <a:p>
                      <a:endParaRPr kumimoji="1" lang="ja-JP" altLang="en-US" sz="800" dirty="0"/>
                    </a:p>
                  </a:txBody>
                  <a:tcPr>
                    <a:lnR w="28575" cap="flat" cmpd="sng" algn="ctr">
                      <a:solidFill>
                        <a:srgbClr val="FF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noFill/>
                  </a:tcPr>
                </a:tc>
              </a:tr>
            </a:tbl>
          </a:graphicData>
        </a:graphic>
      </p:graphicFrame>
      <p:sp>
        <p:nvSpPr>
          <p:cNvPr id="23" name="正方形/長方形 22"/>
          <p:cNvSpPr/>
          <p:nvPr/>
        </p:nvSpPr>
        <p:spPr bwMode="auto">
          <a:xfrm>
            <a:off x="1697085" y="5835225"/>
            <a:ext cx="705940" cy="108012"/>
          </a:xfrm>
          <a:prstGeom prst="rect">
            <a:avLst/>
          </a:prstGeom>
          <a:solidFill>
            <a:schemeClr val="accent1"/>
          </a:solidFill>
          <a:ln w="76200" cap="flat" cmpd="sng" algn="ctr">
            <a:noFill/>
            <a:prstDash val="solid"/>
            <a:round/>
            <a:headEnd type="none" w="med" len="med"/>
            <a:tailEnd type="triangle" w="med" len="med"/>
          </a:ln>
          <a:effectLst/>
        </p:spPr>
        <p:txBody>
          <a:bodyPr vert="horz" wrap="none" lIns="90000" tIns="0" rIns="90000" bIns="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en-US" altLang="ja-JP" sz="1200" b="0" i="0" u="none" strike="noStrike" cap="none" normalizeH="0" baseline="0" dirty="0" smtClean="0">
                <a:ln>
                  <a:noFill/>
                </a:ln>
                <a:solidFill>
                  <a:schemeClr val="tx1"/>
                </a:solidFill>
                <a:effectLst/>
                <a:latin typeface="+mn-lt"/>
                <a:ea typeface="HGP創英角ｺﾞｼｯｸUB" pitchFamily="50" charset="-128"/>
              </a:rPr>
              <a:t>SSB #</a:t>
            </a:r>
            <a:r>
              <a:rPr lang="en-US" altLang="ja-JP" sz="1200" dirty="0">
                <a:ea typeface="HGP創英角ｺﾞｼｯｸUB" pitchFamily="50" charset="-128"/>
              </a:rPr>
              <a:t>0</a:t>
            </a:r>
            <a:endParaRPr kumimoji="1" lang="en-US" altLang="ja-JP" sz="1200" b="0" i="0" u="none" strike="noStrike" cap="none" normalizeH="0" baseline="0" dirty="0" smtClean="0">
              <a:ln>
                <a:noFill/>
              </a:ln>
              <a:solidFill>
                <a:schemeClr val="tx1"/>
              </a:solidFill>
              <a:effectLst/>
              <a:latin typeface="+mn-lt"/>
              <a:ea typeface="HGP創英角ｺﾞｼｯｸUB" pitchFamily="50" charset="-128"/>
            </a:endParaRPr>
          </a:p>
        </p:txBody>
      </p:sp>
      <p:sp>
        <p:nvSpPr>
          <p:cNvPr id="24" name="正方形/長方形 23"/>
          <p:cNvSpPr/>
          <p:nvPr/>
        </p:nvSpPr>
        <p:spPr bwMode="auto">
          <a:xfrm>
            <a:off x="2849293" y="5837776"/>
            <a:ext cx="705940" cy="108012"/>
          </a:xfrm>
          <a:prstGeom prst="rect">
            <a:avLst/>
          </a:prstGeom>
          <a:solidFill>
            <a:schemeClr val="accent2"/>
          </a:solidFill>
          <a:ln w="76200" cap="flat" cmpd="sng" algn="ctr">
            <a:noFill/>
            <a:prstDash val="solid"/>
            <a:round/>
            <a:headEnd type="none" w="med" len="med"/>
            <a:tailEnd type="triangle" w="med" len="med"/>
          </a:ln>
          <a:effectLst/>
        </p:spPr>
        <p:txBody>
          <a:bodyPr vert="horz" wrap="none" lIns="90000" tIns="0" rIns="90000" bIns="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en-US" altLang="ja-JP" sz="1200" b="0" i="0" u="none" strike="noStrike" cap="none" normalizeH="0" baseline="0" dirty="0" smtClean="0">
                <a:ln>
                  <a:noFill/>
                </a:ln>
                <a:solidFill>
                  <a:schemeClr val="tx1"/>
                </a:solidFill>
                <a:effectLst/>
                <a:latin typeface="+mn-lt"/>
                <a:ea typeface="HGP創英角ｺﾞｼｯｸUB" pitchFamily="50" charset="-128"/>
              </a:rPr>
              <a:t>SSB #</a:t>
            </a:r>
            <a:r>
              <a:rPr lang="en-US" altLang="ja-JP" sz="1200" dirty="0">
                <a:ea typeface="HGP創英角ｺﾞｼｯｸUB" pitchFamily="50" charset="-128"/>
              </a:rPr>
              <a:t>1</a:t>
            </a:r>
            <a:endParaRPr kumimoji="1" lang="en-US" altLang="ja-JP" sz="1200" b="0" i="0" u="none" strike="noStrike" cap="none" normalizeH="0" baseline="0" dirty="0" smtClean="0">
              <a:ln>
                <a:noFill/>
              </a:ln>
              <a:solidFill>
                <a:schemeClr val="tx1"/>
              </a:solidFill>
              <a:effectLst/>
              <a:latin typeface="+mn-lt"/>
              <a:ea typeface="HGP創英角ｺﾞｼｯｸUB" pitchFamily="50" charset="-128"/>
            </a:endParaRPr>
          </a:p>
        </p:txBody>
      </p:sp>
      <p:graphicFrame>
        <p:nvGraphicFramePr>
          <p:cNvPr id="25" name="表 24"/>
          <p:cNvGraphicFramePr>
            <a:graphicFrameLocks noGrp="1"/>
          </p:cNvGraphicFramePr>
          <p:nvPr>
            <p:extLst>
              <p:ext uri="{D42A27DB-BD31-4B8C-83A1-F6EECF244321}">
                <p14:modId xmlns:p14="http://schemas.microsoft.com/office/powerpoint/2010/main" val="3789386569"/>
              </p:ext>
            </p:extLst>
          </p:nvPr>
        </p:nvGraphicFramePr>
        <p:xfrm>
          <a:off x="4867184" y="5566336"/>
          <a:ext cx="4032448" cy="426720"/>
        </p:xfrm>
        <a:graphic>
          <a:graphicData uri="http://schemas.openxmlformats.org/drawingml/2006/table">
            <a:tbl>
              <a:tblPr firstRow="1" bandRow="1">
                <a:tableStyleId>{5940675A-B579-460E-94D1-54222C63F5DA}</a:tableStyleId>
              </a:tblPr>
              <a:tblGrid>
                <a:gridCol w="288032"/>
                <a:gridCol w="288032"/>
                <a:gridCol w="288032"/>
                <a:gridCol w="288032"/>
                <a:gridCol w="288032"/>
                <a:gridCol w="288032"/>
                <a:gridCol w="288032"/>
                <a:gridCol w="288032"/>
                <a:gridCol w="288032"/>
                <a:gridCol w="288032"/>
                <a:gridCol w="288032"/>
                <a:gridCol w="288032"/>
                <a:gridCol w="288032"/>
                <a:gridCol w="288032"/>
              </a:tblGrid>
              <a:tr h="144016">
                <a:tc>
                  <a:txBody>
                    <a:bodyPr/>
                    <a:lstStyle/>
                    <a:p>
                      <a:r>
                        <a:rPr kumimoji="1" lang="en-US" altLang="ja-JP" sz="800" dirty="0" smtClean="0"/>
                        <a:t>0</a:t>
                      </a:r>
                      <a:endParaRPr kumimoji="1" lang="ja-JP" altLang="en-US" sz="80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accent4">
                        <a:lumMod val="20000"/>
                        <a:lumOff val="80000"/>
                      </a:schemeClr>
                    </a:solidFill>
                  </a:tcPr>
                </a:tc>
                <a:tc>
                  <a:txBody>
                    <a:bodyPr/>
                    <a:lstStyle/>
                    <a:p>
                      <a:r>
                        <a:rPr kumimoji="1" lang="en-US" altLang="ja-JP" sz="800" dirty="0" smtClean="0"/>
                        <a:t>1</a:t>
                      </a:r>
                      <a:endParaRPr kumimoji="1" lang="ja-JP" altLang="en-US" sz="80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accent4">
                        <a:lumMod val="20000"/>
                        <a:lumOff val="80000"/>
                      </a:schemeClr>
                    </a:solidFill>
                  </a:tcPr>
                </a:tc>
                <a:tc>
                  <a:txBody>
                    <a:bodyPr/>
                    <a:lstStyle/>
                    <a:p>
                      <a:r>
                        <a:rPr kumimoji="1" lang="en-US" altLang="ja-JP" sz="800" dirty="0" smtClean="0"/>
                        <a:t>2</a:t>
                      </a:r>
                      <a:endParaRPr kumimoji="1" lang="ja-JP" altLang="en-US" sz="80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accent4">
                        <a:lumMod val="20000"/>
                        <a:lumOff val="80000"/>
                      </a:schemeClr>
                    </a:solidFill>
                  </a:tcPr>
                </a:tc>
                <a:tc>
                  <a:txBody>
                    <a:bodyPr/>
                    <a:lstStyle/>
                    <a:p>
                      <a:r>
                        <a:rPr kumimoji="1" lang="en-US" altLang="ja-JP" sz="800" dirty="0" smtClean="0"/>
                        <a:t>3</a:t>
                      </a:r>
                      <a:endParaRPr kumimoji="1" lang="ja-JP" altLang="en-US" sz="80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accent4">
                        <a:lumMod val="20000"/>
                        <a:lumOff val="80000"/>
                      </a:schemeClr>
                    </a:solidFill>
                  </a:tcPr>
                </a:tc>
                <a:tc>
                  <a:txBody>
                    <a:bodyPr/>
                    <a:lstStyle/>
                    <a:p>
                      <a:r>
                        <a:rPr kumimoji="1" lang="en-US" altLang="ja-JP" sz="800" dirty="0" smtClean="0"/>
                        <a:t>4</a:t>
                      </a:r>
                      <a:endParaRPr kumimoji="1" lang="ja-JP" altLang="en-US" sz="80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accent4">
                        <a:lumMod val="20000"/>
                        <a:lumOff val="80000"/>
                      </a:schemeClr>
                    </a:solidFill>
                  </a:tcPr>
                </a:tc>
                <a:tc>
                  <a:txBody>
                    <a:bodyPr/>
                    <a:lstStyle/>
                    <a:p>
                      <a:r>
                        <a:rPr kumimoji="1" lang="en-US" altLang="ja-JP" sz="800" dirty="0" smtClean="0"/>
                        <a:t>5</a:t>
                      </a:r>
                      <a:endParaRPr kumimoji="1" lang="ja-JP" altLang="en-US" sz="80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accent4">
                        <a:lumMod val="20000"/>
                        <a:lumOff val="80000"/>
                      </a:schemeClr>
                    </a:solidFill>
                  </a:tcPr>
                </a:tc>
                <a:tc>
                  <a:txBody>
                    <a:bodyPr/>
                    <a:lstStyle/>
                    <a:p>
                      <a:r>
                        <a:rPr kumimoji="1" lang="en-US" altLang="ja-JP" sz="800" dirty="0" smtClean="0"/>
                        <a:t>6</a:t>
                      </a:r>
                      <a:endParaRPr kumimoji="1" lang="ja-JP" altLang="en-US" sz="80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accent4">
                        <a:lumMod val="20000"/>
                        <a:lumOff val="80000"/>
                      </a:schemeClr>
                    </a:solidFill>
                  </a:tcPr>
                </a:tc>
                <a:tc>
                  <a:txBody>
                    <a:bodyPr/>
                    <a:lstStyle/>
                    <a:p>
                      <a:r>
                        <a:rPr kumimoji="1" lang="en-US" altLang="ja-JP" sz="800" dirty="0" smtClean="0"/>
                        <a:t>7</a:t>
                      </a:r>
                      <a:endParaRPr kumimoji="1" lang="ja-JP" altLang="en-US" sz="80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accent4">
                        <a:lumMod val="20000"/>
                        <a:lumOff val="80000"/>
                      </a:schemeClr>
                    </a:solidFill>
                  </a:tcPr>
                </a:tc>
                <a:tc>
                  <a:txBody>
                    <a:bodyPr/>
                    <a:lstStyle/>
                    <a:p>
                      <a:r>
                        <a:rPr kumimoji="1" lang="en-US" altLang="ja-JP" sz="800" dirty="0" smtClean="0"/>
                        <a:t>8</a:t>
                      </a:r>
                      <a:endParaRPr kumimoji="1" lang="ja-JP" altLang="en-US" sz="80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accent4">
                        <a:lumMod val="20000"/>
                        <a:lumOff val="80000"/>
                      </a:schemeClr>
                    </a:solidFill>
                  </a:tcPr>
                </a:tc>
                <a:tc>
                  <a:txBody>
                    <a:bodyPr/>
                    <a:lstStyle/>
                    <a:p>
                      <a:r>
                        <a:rPr kumimoji="1" lang="en-US" altLang="ja-JP" sz="800" dirty="0" smtClean="0"/>
                        <a:t>9</a:t>
                      </a:r>
                      <a:endParaRPr kumimoji="1" lang="ja-JP" altLang="en-US" sz="80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accent4">
                        <a:lumMod val="20000"/>
                        <a:lumOff val="80000"/>
                      </a:schemeClr>
                    </a:solidFill>
                  </a:tcPr>
                </a:tc>
                <a:tc>
                  <a:txBody>
                    <a:bodyPr/>
                    <a:lstStyle/>
                    <a:p>
                      <a:r>
                        <a:rPr kumimoji="1" lang="en-US" altLang="ja-JP" sz="800" dirty="0" smtClean="0"/>
                        <a:t>10</a:t>
                      </a:r>
                      <a:endParaRPr kumimoji="1" lang="ja-JP" altLang="en-US" sz="80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accent4">
                        <a:lumMod val="20000"/>
                        <a:lumOff val="80000"/>
                      </a:schemeClr>
                    </a:solidFill>
                  </a:tcPr>
                </a:tc>
                <a:tc>
                  <a:txBody>
                    <a:bodyPr/>
                    <a:lstStyle/>
                    <a:p>
                      <a:r>
                        <a:rPr kumimoji="1" lang="en-US" altLang="ja-JP" sz="800" dirty="0" smtClean="0"/>
                        <a:t>11</a:t>
                      </a:r>
                      <a:endParaRPr kumimoji="1" lang="ja-JP" altLang="en-US" sz="80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accent4">
                        <a:lumMod val="20000"/>
                        <a:lumOff val="80000"/>
                      </a:schemeClr>
                    </a:solidFill>
                  </a:tcPr>
                </a:tc>
                <a:tc>
                  <a:txBody>
                    <a:bodyPr/>
                    <a:lstStyle/>
                    <a:p>
                      <a:r>
                        <a:rPr kumimoji="1" lang="en-US" altLang="ja-JP" sz="800" dirty="0" smtClean="0"/>
                        <a:t>12</a:t>
                      </a:r>
                      <a:endParaRPr kumimoji="1" lang="ja-JP" altLang="en-US" sz="80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accent4">
                        <a:lumMod val="20000"/>
                        <a:lumOff val="80000"/>
                      </a:schemeClr>
                    </a:solidFill>
                  </a:tcPr>
                </a:tc>
                <a:tc>
                  <a:txBody>
                    <a:bodyPr/>
                    <a:lstStyle/>
                    <a:p>
                      <a:r>
                        <a:rPr kumimoji="1" lang="en-US" altLang="ja-JP" sz="800" dirty="0" smtClean="0"/>
                        <a:t>13</a:t>
                      </a:r>
                      <a:endParaRPr kumimoji="1" lang="ja-JP" altLang="en-US" sz="80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accent4">
                        <a:lumMod val="20000"/>
                        <a:lumOff val="80000"/>
                      </a:schemeClr>
                    </a:solidFill>
                  </a:tcPr>
                </a:tc>
              </a:tr>
              <a:tr h="144016">
                <a:tc>
                  <a:txBody>
                    <a:bodyPr/>
                    <a:lstStyle/>
                    <a:p>
                      <a:endParaRPr kumimoji="1" lang="ja-JP" altLang="en-US" sz="800" dirty="0"/>
                    </a:p>
                  </a:txBody>
                  <a:tcPr>
                    <a:lnL w="28575" cap="flat" cmpd="sng" algn="ctr">
                      <a:solidFill>
                        <a:srgbClr val="FF0000"/>
                      </a:solidFill>
                      <a:prstDash val="solid"/>
                      <a:round/>
                      <a:headEnd type="none" w="med" len="med"/>
                      <a:tailEnd type="none" w="med" len="med"/>
                    </a:lnL>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tcPr>
                </a:tc>
                <a:tc>
                  <a:txBody>
                    <a:bodyPr/>
                    <a:lstStyle/>
                    <a:p>
                      <a:endParaRPr kumimoji="1" lang="ja-JP" altLang="en-US" sz="800" dirty="0"/>
                    </a:p>
                  </a:txBody>
                  <a:tcP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tcPr>
                </a:tc>
                <a:tc>
                  <a:txBody>
                    <a:bodyPr/>
                    <a:lstStyle/>
                    <a:p>
                      <a:endParaRPr kumimoji="1" lang="ja-JP" altLang="en-US" sz="800" dirty="0"/>
                    </a:p>
                  </a:txBody>
                  <a:tcP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accent4"/>
                    </a:solidFill>
                  </a:tcPr>
                </a:tc>
                <a:tc>
                  <a:txBody>
                    <a:bodyPr/>
                    <a:lstStyle/>
                    <a:p>
                      <a:endParaRPr kumimoji="1" lang="ja-JP" altLang="en-US" sz="800" dirty="0"/>
                    </a:p>
                  </a:txBody>
                  <a:tcP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accent4"/>
                    </a:solidFill>
                  </a:tcPr>
                </a:tc>
                <a:tc>
                  <a:txBody>
                    <a:bodyPr/>
                    <a:lstStyle/>
                    <a:p>
                      <a:endParaRPr kumimoji="1" lang="ja-JP" altLang="en-US" sz="800" dirty="0"/>
                    </a:p>
                  </a:txBody>
                  <a:tcP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accent4"/>
                    </a:solidFill>
                  </a:tcPr>
                </a:tc>
                <a:tc>
                  <a:txBody>
                    <a:bodyPr/>
                    <a:lstStyle/>
                    <a:p>
                      <a:endParaRPr kumimoji="1" lang="ja-JP" altLang="en-US" sz="800" dirty="0"/>
                    </a:p>
                  </a:txBody>
                  <a:tcP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accent4"/>
                    </a:solidFill>
                  </a:tcPr>
                </a:tc>
                <a:tc>
                  <a:txBody>
                    <a:bodyPr/>
                    <a:lstStyle/>
                    <a:p>
                      <a:endParaRPr kumimoji="1" lang="ja-JP" altLang="en-US" sz="800" dirty="0"/>
                    </a:p>
                  </a:txBody>
                  <a:tcP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accent6"/>
                    </a:solidFill>
                  </a:tcPr>
                </a:tc>
                <a:tc>
                  <a:txBody>
                    <a:bodyPr/>
                    <a:lstStyle/>
                    <a:p>
                      <a:endParaRPr kumimoji="1" lang="ja-JP" altLang="en-US" sz="800" dirty="0"/>
                    </a:p>
                  </a:txBody>
                  <a:tcP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accent6"/>
                    </a:solidFill>
                  </a:tcPr>
                </a:tc>
                <a:tc>
                  <a:txBody>
                    <a:bodyPr/>
                    <a:lstStyle/>
                    <a:p>
                      <a:endParaRPr kumimoji="1" lang="ja-JP" altLang="en-US" sz="800" dirty="0"/>
                    </a:p>
                  </a:txBody>
                  <a:tcP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accent6"/>
                    </a:solidFill>
                  </a:tcPr>
                </a:tc>
                <a:tc>
                  <a:txBody>
                    <a:bodyPr/>
                    <a:lstStyle/>
                    <a:p>
                      <a:endParaRPr kumimoji="1" lang="ja-JP" altLang="en-US" sz="800" dirty="0"/>
                    </a:p>
                  </a:txBody>
                  <a:tcP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accent6"/>
                    </a:solidFill>
                  </a:tcPr>
                </a:tc>
                <a:tc>
                  <a:txBody>
                    <a:bodyPr/>
                    <a:lstStyle/>
                    <a:p>
                      <a:endParaRPr kumimoji="1" lang="ja-JP" altLang="en-US" sz="800" dirty="0"/>
                    </a:p>
                  </a:txBody>
                  <a:tcP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noFill/>
                  </a:tcPr>
                </a:tc>
                <a:tc>
                  <a:txBody>
                    <a:bodyPr/>
                    <a:lstStyle/>
                    <a:p>
                      <a:endParaRPr kumimoji="1" lang="ja-JP" altLang="en-US" sz="800" dirty="0"/>
                    </a:p>
                  </a:txBody>
                  <a:tcP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noFill/>
                  </a:tcPr>
                </a:tc>
                <a:tc>
                  <a:txBody>
                    <a:bodyPr/>
                    <a:lstStyle/>
                    <a:p>
                      <a:endParaRPr kumimoji="1" lang="ja-JP" altLang="en-US" sz="800" dirty="0"/>
                    </a:p>
                  </a:txBody>
                  <a:tcP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noFill/>
                  </a:tcPr>
                </a:tc>
                <a:tc>
                  <a:txBody>
                    <a:bodyPr/>
                    <a:lstStyle/>
                    <a:p>
                      <a:endParaRPr kumimoji="1" lang="ja-JP" altLang="en-US" sz="800" dirty="0"/>
                    </a:p>
                  </a:txBody>
                  <a:tcPr>
                    <a:lnR w="28575" cap="flat" cmpd="sng" algn="ctr">
                      <a:solidFill>
                        <a:srgbClr val="FF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noFill/>
                  </a:tcPr>
                </a:tc>
              </a:tr>
            </a:tbl>
          </a:graphicData>
        </a:graphic>
      </p:graphicFrame>
      <p:sp>
        <p:nvSpPr>
          <p:cNvPr id="26" name="正方形/長方形 25"/>
          <p:cNvSpPr/>
          <p:nvPr/>
        </p:nvSpPr>
        <p:spPr bwMode="auto">
          <a:xfrm>
            <a:off x="5682049" y="5832674"/>
            <a:ext cx="705940" cy="108012"/>
          </a:xfrm>
          <a:prstGeom prst="rect">
            <a:avLst/>
          </a:prstGeom>
          <a:solidFill>
            <a:schemeClr val="accent4"/>
          </a:solidFill>
          <a:ln w="76200" cap="flat" cmpd="sng" algn="ctr">
            <a:noFill/>
            <a:prstDash val="solid"/>
            <a:round/>
            <a:headEnd type="none" w="med" len="med"/>
            <a:tailEnd type="triangle" w="med" len="med"/>
          </a:ln>
          <a:effectLst/>
        </p:spPr>
        <p:txBody>
          <a:bodyPr vert="horz" wrap="none" lIns="90000" tIns="0" rIns="90000" bIns="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en-US" altLang="ja-JP" sz="1200" b="0" i="0" u="none" strike="noStrike" cap="none" normalizeH="0" baseline="0" dirty="0" smtClean="0">
                <a:ln>
                  <a:noFill/>
                </a:ln>
                <a:solidFill>
                  <a:schemeClr val="tx1"/>
                </a:solidFill>
                <a:effectLst/>
                <a:latin typeface="+mn-lt"/>
                <a:ea typeface="HGP創英角ｺﾞｼｯｸUB" pitchFamily="50" charset="-128"/>
              </a:rPr>
              <a:t>SSB #</a:t>
            </a:r>
            <a:r>
              <a:rPr lang="en-US" altLang="ja-JP" sz="1200" dirty="0" smtClean="0">
                <a:ea typeface="HGP創英角ｺﾞｼｯｸUB" pitchFamily="50" charset="-128"/>
              </a:rPr>
              <a:t>62</a:t>
            </a:r>
            <a:endParaRPr kumimoji="1" lang="en-US" altLang="ja-JP" sz="1200" b="0" i="0" u="none" strike="noStrike" cap="none" normalizeH="0" baseline="0" dirty="0" smtClean="0">
              <a:ln>
                <a:noFill/>
              </a:ln>
              <a:solidFill>
                <a:schemeClr val="tx1"/>
              </a:solidFill>
              <a:effectLst/>
              <a:latin typeface="+mn-lt"/>
              <a:ea typeface="HGP創英角ｺﾞｼｯｸUB" pitchFamily="50" charset="-128"/>
            </a:endParaRPr>
          </a:p>
        </p:txBody>
      </p:sp>
      <p:sp>
        <p:nvSpPr>
          <p:cNvPr id="27" name="正方形/長方形 26"/>
          <p:cNvSpPr/>
          <p:nvPr/>
        </p:nvSpPr>
        <p:spPr bwMode="auto">
          <a:xfrm>
            <a:off x="6813925" y="5832674"/>
            <a:ext cx="705940" cy="108012"/>
          </a:xfrm>
          <a:prstGeom prst="rect">
            <a:avLst/>
          </a:prstGeom>
          <a:solidFill>
            <a:schemeClr val="accent6"/>
          </a:solidFill>
          <a:ln w="76200" cap="flat" cmpd="sng" algn="ctr">
            <a:noFill/>
            <a:prstDash val="solid"/>
            <a:round/>
            <a:headEnd type="none" w="med" len="med"/>
            <a:tailEnd type="triangle" w="med" len="med"/>
          </a:ln>
          <a:effectLst/>
        </p:spPr>
        <p:txBody>
          <a:bodyPr vert="horz" wrap="none" lIns="90000" tIns="0" rIns="90000" bIns="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en-US" altLang="ja-JP" sz="1200" b="0" i="0" u="none" strike="noStrike" cap="none" normalizeH="0" baseline="0" dirty="0" smtClean="0">
                <a:ln>
                  <a:noFill/>
                </a:ln>
                <a:solidFill>
                  <a:schemeClr val="tx1"/>
                </a:solidFill>
                <a:effectLst/>
                <a:latin typeface="+mn-lt"/>
                <a:ea typeface="HGP創英角ｺﾞｼｯｸUB" pitchFamily="50" charset="-128"/>
              </a:rPr>
              <a:t>SSB #</a:t>
            </a:r>
            <a:r>
              <a:rPr lang="en-US" altLang="ja-JP" sz="1200" dirty="0" smtClean="0">
                <a:ea typeface="HGP創英角ｺﾞｼｯｸUB" pitchFamily="50" charset="-128"/>
              </a:rPr>
              <a:t>63</a:t>
            </a:r>
            <a:endParaRPr kumimoji="1" lang="en-US" altLang="ja-JP" sz="1200" b="0" i="0" u="none" strike="noStrike" cap="none" normalizeH="0" baseline="0" dirty="0" smtClean="0">
              <a:ln>
                <a:noFill/>
              </a:ln>
              <a:solidFill>
                <a:schemeClr val="tx1"/>
              </a:solidFill>
              <a:effectLst/>
              <a:latin typeface="+mn-lt"/>
              <a:ea typeface="HGP創英角ｺﾞｼｯｸUB" pitchFamily="50" charset="-128"/>
            </a:endParaRPr>
          </a:p>
        </p:txBody>
      </p:sp>
      <p:cxnSp>
        <p:nvCxnSpPr>
          <p:cNvPr id="29" name="直線コネクタ 28"/>
          <p:cNvCxnSpPr>
            <a:endCxn id="22" idx="1"/>
          </p:cNvCxnSpPr>
          <p:nvPr/>
        </p:nvCxnSpPr>
        <p:spPr>
          <a:xfrm flipH="1">
            <a:off x="323528" y="5198304"/>
            <a:ext cx="210650" cy="58455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線コネクタ 29"/>
          <p:cNvCxnSpPr>
            <a:endCxn id="22" idx="3"/>
          </p:cNvCxnSpPr>
          <p:nvPr/>
        </p:nvCxnSpPr>
        <p:spPr>
          <a:xfrm>
            <a:off x="740029" y="5219502"/>
            <a:ext cx="3615947" cy="56335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直線コネクタ 32"/>
          <p:cNvCxnSpPr>
            <a:endCxn id="25" idx="1"/>
          </p:cNvCxnSpPr>
          <p:nvPr/>
        </p:nvCxnSpPr>
        <p:spPr>
          <a:xfrm flipH="1">
            <a:off x="4867184" y="5207437"/>
            <a:ext cx="3371850" cy="57225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直線コネクタ 34"/>
          <p:cNvCxnSpPr>
            <a:endCxn id="25" idx="3"/>
          </p:cNvCxnSpPr>
          <p:nvPr/>
        </p:nvCxnSpPr>
        <p:spPr>
          <a:xfrm>
            <a:off x="8452291" y="5209455"/>
            <a:ext cx="447341" cy="57024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テキスト ボックス 37"/>
          <p:cNvSpPr txBox="1"/>
          <p:nvPr/>
        </p:nvSpPr>
        <p:spPr>
          <a:xfrm>
            <a:off x="323528" y="4683097"/>
            <a:ext cx="1063112" cy="307777"/>
          </a:xfrm>
          <a:prstGeom prst="rect">
            <a:avLst/>
          </a:prstGeom>
          <a:noFill/>
        </p:spPr>
        <p:txBody>
          <a:bodyPr wrap="none" rtlCol="0">
            <a:spAutoFit/>
          </a:bodyPr>
          <a:lstStyle/>
          <a:p>
            <a:r>
              <a:rPr lang="en-US" altLang="ja-JP" sz="1400" u="sng" dirty="0" smtClean="0"/>
              <a:t>120</a:t>
            </a:r>
            <a:r>
              <a:rPr kumimoji="1" lang="en-US" altLang="ja-JP" sz="1400" u="sng" dirty="0" smtClean="0"/>
              <a:t> kHz SCS</a:t>
            </a:r>
            <a:endParaRPr kumimoji="1" lang="ja-JP" altLang="en-US" sz="1400" u="sng" dirty="0"/>
          </a:p>
        </p:txBody>
      </p:sp>
      <p:cxnSp>
        <p:nvCxnSpPr>
          <p:cNvPr id="40" name="直線矢印コネクタ 39"/>
          <p:cNvCxnSpPr/>
          <p:nvPr/>
        </p:nvCxnSpPr>
        <p:spPr>
          <a:xfrm>
            <a:off x="323528" y="6145559"/>
            <a:ext cx="1152128" cy="0"/>
          </a:xfrm>
          <a:prstGeom prst="straightConnector1">
            <a:avLst/>
          </a:prstGeom>
          <a:ln w="19050">
            <a:headEnd type="arrow"/>
            <a:tailEnd type="arrow"/>
          </a:ln>
        </p:spPr>
        <p:style>
          <a:lnRef idx="1">
            <a:schemeClr val="accent1"/>
          </a:lnRef>
          <a:fillRef idx="0">
            <a:schemeClr val="accent1"/>
          </a:fillRef>
          <a:effectRef idx="0">
            <a:schemeClr val="accent1"/>
          </a:effectRef>
          <a:fontRef idx="minor">
            <a:schemeClr val="tx1"/>
          </a:fontRef>
        </p:style>
      </p:cxnSp>
      <p:cxnSp>
        <p:nvCxnSpPr>
          <p:cNvPr id="41" name="直線矢印コネクタ 40"/>
          <p:cNvCxnSpPr/>
          <p:nvPr/>
        </p:nvCxnSpPr>
        <p:spPr>
          <a:xfrm>
            <a:off x="7740352" y="6145559"/>
            <a:ext cx="1152128" cy="0"/>
          </a:xfrm>
          <a:prstGeom prst="straightConnector1">
            <a:avLst/>
          </a:prstGeom>
          <a:ln w="19050">
            <a:headEnd type="arrow"/>
            <a:tailEnd type="arrow"/>
          </a:ln>
        </p:spPr>
        <p:style>
          <a:lnRef idx="1">
            <a:schemeClr val="accent1"/>
          </a:lnRef>
          <a:fillRef idx="0">
            <a:schemeClr val="accent1"/>
          </a:fillRef>
          <a:effectRef idx="0">
            <a:schemeClr val="accent1"/>
          </a:effectRef>
          <a:fontRef idx="minor">
            <a:schemeClr val="tx1"/>
          </a:fontRef>
        </p:style>
      </p:cxnSp>
      <p:cxnSp>
        <p:nvCxnSpPr>
          <p:cNvPr id="42" name="直線矢印コネクタ 41"/>
          <p:cNvCxnSpPr/>
          <p:nvPr/>
        </p:nvCxnSpPr>
        <p:spPr>
          <a:xfrm>
            <a:off x="8441140" y="4859287"/>
            <a:ext cx="447341" cy="0"/>
          </a:xfrm>
          <a:prstGeom prst="straightConnector1">
            <a:avLst/>
          </a:prstGeom>
          <a:ln w="19050">
            <a:headEnd type="arrow"/>
            <a:tailEnd type="arrow"/>
          </a:ln>
        </p:spPr>
        <p:style>
          <a:lnRef idx="1">
            <a:schemeClr val="accent1"/>
          </a:lnRef>
          <a:fillRef idx="0">
            <a:schemeClr val="accent1"/>
          </a:fillRef>
          <a:effectRef idx="0">
            <a:schemeClr val="accent1"/>
          </a:effectRef>
          <a:fontRef idx="minor">
            <a:schemeClr val="tx1"/>
          </a:fontRef>
        </p:style>
      </p:cxnSp>
      <p:sp>
        <p:nvSpPr>
          <p:cNvPr id="44" name="テキスト ボックス 43"/>
          <p:cNvSpPr txBox="1"/>
          <p:nvPr/>
        </p:nvSpPr>
        <p:spPr>
          <a:xfrm>
            <a:off x="323528" y="6145559"/>
            <a:ext cx="1197764" cy="307777"/>
          </a:xfrm>
          <a:prstGeom prst="rect">
            <a:avLst/>
          </a:prstGeom>
          <a:noFill/>
        </p:spPr>
        <p:txBody>
          <a:bodyPr wrap="none" rtlCol="0">
            <a:spAutoFit/>
          </a:bodyPr>
          <a:lstStyle/>
          <a:p>
            <a:r>
              <a:rPr lang="en-US" altLang="ja-JP" sz="1400" dirty="0" smtClean="0"/>
              <a:t>About 35.7 us</a:t>
            </a:r>
            <a:endParaRPr kumimoji="1" lang="ja-JP" altLang="en-US" sz="1400" dirty="0"/>
          </a:p>
        </p:txBody>
      </p:sp>
      <p:sp>
        <p:nvSpPr>
          <p:cNvPr id="45" name="テキスト ボックス 44"/>
          <p:cNvSpPr txBox="1"/>
          <p:nvPr/>
        </p:nvSpPr>
        <p:spPr>
          <a:xfrm>
            <a:off x="7766724" y="6145559"/>
            <a:ext cx="1197764" cy="523220"/>
          </a:xfrm>
          <a:prstGeom prst="rect">
            <a:avLst/>
          </a:prstGeom>
          <a:noFill/>
        </p:spPr>
        <p:txBody>
          <a:bodyPr wrap="none" rtlCol="0">
            <a:spAutoFit/>
          </a:bodyPr>
          <a:lstStyle/>
          <a:p>
            <a:pPr algn="ctr"/>
            <a:r>
              <a:rPr lang="en-US" altLang="ja-JP" sz="1400" dirty="0" smtClean="0"/>
              <a:t>About 35.7 us</a:t>
            </a:r>
          </a:p>
          <a:p>
            <a:pPr algn="ctr"/>
            <a:r>
              <a:rPr lang="en-US" altLang="ja-JP" sz="1400" dirty="0" smtClean="0"/>
              <a:t>(+ 0.25 </a:t>
            </a:r>
            <a:r>
              <a:rPr lang="en-US" altLang="ja-JP" sz="1400" dirty="0" err="1" smtClean="0"/>
              <a:t>ms</a:t>
            </a:r>
            <a:r>
              <a:rPr lang="en-US" altLang="ja-JP" sz="1400" dirty="0" smtClean="0"/>
              <a:t>)</a:t>
            </a:r>
            <a:endParaRPr kumimoji="1" lang="ja-JP" altLang="en-US" sz="1400" dirty="0"/>
          </a:p>
        </p:txBody>
      </p:sp>
      <p:sp>
        <p:nvSpPr>
          <p:cNvPr id="46" name="テキスト ボックス 45"/>
          <p:cNvSpPr txBox="1"/>
          <p:nvPr/>
        </p:nvSpPr>
        <p:spPr>
          <a:xfrm>
            <a:off x="8279558" y="4518057"/>
            <a:ext cx="756938" cy="307777"/>
          </a:xfrm>
          <a:prstGeom prst="rect">
            <a:avLst/>
          </a:prstGeom>
          <a:noFill/>
        </p:spPr>
        <p:txBody>
          <a:bodyPr wrap="none" rtlCol="0">
            <a:spAutoFit/>
          </a:bodyPr>
          <a:lstStyle/>
          <a:p>
            <a:r>
              <a:rPr lang="en-US" altLang="ja-JP" sz="1400" dirty="0" smtClean="0"/>
              <a:t>0.25 </a:t>
            </a:r>
            <a:r>
              <a:rPr lang="en-US" altLang="ja-JP" sz="1400" dirty="0" err="1" smtClean="0"/>
              <a:t>ms</a:t>
            </a:r>
            <a:endParaRPr kumimoji="1" lang="ja-JP" altLang="en-US" sz="1400" dirty="0"/>
          </a:p>
        </p:txBody>
      </p:sp>
      <p:sp>
        <p:nvSpPr>
          <p:cNvPr id="48" name="正方形/長方形 47"/>
          <p:cNvSpPr/>
          <p:nvPr/>
        </p:nvSpPr>
        <p:spPr>
          <a:xfrm>
            <a:off x="5235902" y="6525344"/>
            <a:ext cx="1441825" cy="144016"/>
          </a:xfrm>
          <a:prstGeom prst="rect">
            <a:avLst/>
          </a:prstGeom>
          <a:solidFill>
            <a:schemeClr val="accent2">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9" name="角丸四角形 48"/>
          <p:cNvSpPr/>
          <p:nvPr/>
        </p:nvSpPr>
        <p:spPr>
          <a:xfrm>
            <a:off x="4949536" y="6525344"/>
            <a:ext cx="1719536" cy="144016"/>
          </a:xfrm>
          <a:prstGeom prst="roundRect">
            <a:avLst/>
          </a:prstGeom>
          <a:noFill/>
          <a:ln>
            <a:solidFill>
              <a:srgbClr val="7030A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0" name="正方形/長方形 49"/>
          <p:cNvSpPr/>
          <p:nvPr/>
        </p:nvSpPr>
        <p:spPr>
          <a:xfrm>
            <a:off x="2559213" y="6525344"/>
            <a:ext cx="1441825" cy="144016"/>
          </a:xfrm>
          <a:prstGeom prst="rect">
            <a:avLst/>
          </a:prstGeom>
          <a:solidFill>
            <a:schemeClr val="accent2">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1" name="角丸四角形 50"/>
          <p:cNvSpPr/>
          <p:nvPr/>
        </p:nvSpPr>
        <p:spPr>
          <a:xfrm>
            <a:off x="2564432" y="6525344"/>
            <a:ext cx="1719536" cy="144016"/>
          </a:xfrm>
          <a:prstGeom prst="roundRect">
            <a:avLst/>
          </a:prstGeom>
          <a:noFill/>
          <a:ln>
            <a:solidFill>
              <a:srgbClr val="7030A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53" name="直線矢印コネクタ 52"/>
          <p:cNvCxnSpPr/>
          <p:nvPr/>
        </p:nvCxnSpPr>
        <p:spPr>
          <a:xfrm>
            <a:off x="4931833" y="6464487"/>
            <a:ext cx="187960" cy="0"/>
          </a:xfrm>
          <a:prstGeom prst="straightConnector1">
            <a:avLst/>
          </a:prstGeom>
          <a:ln>
            <a:solidFill>
              <a:srgbClr val="C00000"/>
            </a:solidFill>
            <a:headEnd type="arrow" w="sm" len="sm"/>
            <a:tailEnd type="arrow" w="sm" len="sm"/>
          </a:ln>
        </p:spPr>
        <p:style>
          <a:lnRef idx="1">
            <a:schemeClr val="accent1"/>
          </a:lnRef>
          <a:fillRef idx="0">
            <a:schemeClr val="accent1"/>
          </a:fillRef>
          <a:effectRef idx="0">
            <a:schemeClr val="accent1"/>
          </a:effectRef>
          <a:fontRef idx="minor">
            <a:schemeClr val="tx1"/>
          </a:fontRef>
        </p:style>
      </p:cxnSp>
      <p:cxnSp>
        <p:nvCxnSpPr>
          <p:cNvPr id="54" name="直線矢印コネクタ 53"/>
          <p:cNvCxnSpPr/>
          <p:nvPr/>
        </p:nvCxnSpPr>
        <p:spPr>
          <a:xfrm>
            <a:off x="6489767" y="6464487"/>
            <a:ext cx="187960" cy="0"/>
          </a:xfrm>
          <a:prstGeom prst="straightConnector1">
            <a:avLst/>
          </a:prstGeom>
          <a:ln>
            <a:solidFill>
              <a:srgbClr val="C00000"/>
            </a:solidFill>
            <a:headEnd type="arrow" w="sm" len="sm"/>
            <a:tailEnd type="arrow" w="sm" len="sm"/>
          </a:ln>
        </p:spPr>
        <p:style>
          <a:lnRef idx="1">
            <a:schemeClr val="accent1"/>
          </a:lnRef>
          <a:fillRef idx="0">
            <a:schemeClr val="accent1"/>
          </a:fillRef>
          <a:effectRef idx="0">
            <a:schemeClr val="accent1"/>
          </a:effectRef>
          <a:fontRef idx="minor">
            <a:schemeClr val="tx1"/>
          </a:fontRef>
        </p:style>
      </p:cxnSp>
      <p:cxnSp>
        <p:nvCxnSpPr>
          <p:cNvPr id="55" name="直線矢印コネクタ 54"/>
          <p:cNvCxnSpPr/>
          <p:nvPr/>
        </p:nvCxnSpPr>
        <p:spPr>
          <a:xfrm>
            <a:off x="2532025" y="6464487"/>
            <a:ext cx="187960" cy="0"/>
          </a:xfrm>
          <a:prstGeom prst="straightConnector1">
            <a:avLst/>
          </a:prstGeom>
          <a:ln>
            <a:solidFill>
              <a:srgbClr val="C00000"/>
            </a:solidFill>
            <a:headEnd type="arrow" w="sm" len="sm"/>
            <a:tailEnd type="arrow" w="sm" len="sm"/>
          </a:ln>
        </p:spPr>
        <p:style>
          <a:lnRef idx="1">
            <a:schemeClr val="accent1"/>
          </a:lnRef>
          <a:fillRef idx="0">
            <a:schemeClr val="accent1"/>
          </a:fillRef>
          <a:effectRef idx="0">
            <a:schemeClr val="accent1"/>
          </a:effectRef>
          <a:fontRef idx="minor">
            <a:schemeClr val="tx1"/>
          </a:fontRef>
        </p:style>
      </p:cxnSp>
      <p:cxnSp>
        <p:nvCxnSpPr>
          <p:cNvPr id="56" name="直線矢印コネクタ 55"/>
          <p:cNvCxnSpPr/>
          <p:nvPr/>
        </p:nvCxnSpPr>
        <p:spPr>
          <a:xfrm>
            <a:off x="4089959" y="6464487"/>
            <a:ext cx="187960" cy="0"/>
          </a:xfrm>
          <a:prstGeom prst="straightConnector1">
            <a:avLst/>
          </a:prstGeom>
          <a:ln>
            <a:solidFill>
              <a:srgbClr val="C00000"/>
            </a:solidFill>
            <a:headEnd type="arrow" w="sm" len="sm"/>
            <a:tailEnd type="arrow" w="sm" len="sm"/>
          </a:ln>
        </p:spPr>
        <p:style>
          <a:lnRef idx="1">
            <a:schemeClr val="accent1"/>
          </a:lnRef>
          <a:fillRef idx="0">
            <a:schemeClr val="accent1"/>
          </a:fillRef>
          <a:effectRef idx="0">
            <a:schemeClr val="accent1"/>
          </a:effectRef>
          <a:fontRef idx="minor">
            <a:schemeClr val="tx1"/>
          </a:fontRef>
        </p:style>
      </p:cxnSp>
      <p:sp>
        <p:nvSpPr>
          <p:cNvPr id="59" name="テキスト ボックス 58"/>
          <p:cNvSpPr txBox="1"/>
          <p:nvPr/>
        </p:nvSpPr>
        <p:spPr>
          <a:xfrm>
            <a:off x="2322257" y="6149051"/>
            <a:ext cx="665567" cy="307777"/>
          </a:xfrm>
          <a:prstGeom prst="rect">
            <a:avLst/>
          </a:prstGeom>
          <a:noFill/>
        </p:spPr>
        <p:txBody>
          <a:bodyPr wrap="none" rtlCol="0">
            <a:spAutoFit/>
          </a:bodyPr>
          <a:lstStyle/>
          <a:p>
            <a:r>
              <a:rPr lang="en-US" altLang="ja-JP" sz="1400" dirty="0" smtClean="0"/>
              <a:t>0.5 </a:t>
            </a:r>
            <a:r>
              <a:rPr lang="en-US" altLang="ja-JP" sz="1400" dirty="0" err="1" smtClean="0"/>
              <a:t>ms</a:t>
            </a:r>
            <a:endParaRPr kumimoji="1" lang="ja-JP" altLang="en-US" sz="1400" dirty="0"/>
          </a:p>
        </p:txBody>
      </p:sp>
      <p:sp>
        <p:nvSpPr>
          <p:cNvPr id="61" name="乗算記号 60"/>
          <p:cNvSpPr/>
          <p:nvPr/>
        </p:nvSpPr>
        <p:spPr>
          <a:xfrm>
            <a:off x="2559213" y="6525344"/>
            <a:ext cx="160772" cy="144016"/>
          </a:xfrm>
          <a:prstGeom prst="mathMultiply">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2" name="乗算記号 61"/>
          <p:cNvSpPr/>
          <p:nvPr/>
        </p:nvSpPr>
        <p:spPr>
          <a:xfrm>
            <a:off x="4106499" y="6525344"/>
            <a:ext cx="160772" cy="144016"/>
          </a:xfrm>
          <a:prstGeom prst="mathMultiply">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3" name="乗算記号 62"/>
          <p:cNvSpPr/>
          <p:nvPr/>
        </p:nvSpPr>
        <p:spPr>
          <a:xfrm>
            <a:off x="4952174" y="6525344"/>
            <a:ext cx="160772" cy="144016"/>
          </a:xfrm>
          <a:prstGeom prst="mathMultiply">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4" name="乗算記号 63"/>
          <p:cNvSpPr/>
          <p:nvPr/>
        </p:nvSpPr>
        <p:spPr>
          <a:xfrm>
            <a:off x="6499460" y="6525344"/>
            <a:ext cx="160772" cy="144016"/>
          </a:xfrm>
          <a:prstGeom prst="mathMultiply">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2" name="テキスト ボックス 51"/>
          <p:cNvSpPr txBox="1"/>
          <p:nvPr/>
        </p:nvSpPr>
        <p:spPr>
          <a:xfrm>
            <a:off x="6300192" y="6131851"/>
            <a:ext cx="665567" cy="307777"/>
          </a:xfrm>
          <a:prstGeom prst="rect">
            <a:avLst/>
          </a:prstGeom>
          <a:noFill/>
        </p:spPr>
        <p:txBody>
          <a:bodyPr wrap="none" rtlCol="0">
            <a:spAutoFit/>
          </a:bodyPr>
          <a:lstStyle/>
          <a:p>
            <a:r>
              <a:rPr lang="en-US" altLang="ja-JP" sz="1400" dirty="0" smtClean="0"/>
              <a:t>0.5 </a:t>
            </a:r>
            <a:r>
              <a:rPr lang="en-US" altLang="ja-JP" sz="1400" dirty="0" err="1" smtClean="0"/>
              <a:t>ms</a:t>
            </a:r>
            <a:endParaRPr kumimoji="1" lang="ja-JP" altLang="en-US" sz="1400" dirty="0"/>
          </a:p>
        </p:txBody>
      </p:sp>
      <p:sp>
        <p:nvSpPr>
          <p:cNvPr id="14" name="テキスト ボックス 13"/>
          <p:cNvSpPr txBox="1"/>
          <p:nvPr/>
        </p:nvSpPr>
        <p:spPr>
          <a:xfrm>
            <a:off x="1763688" y="6115598"/>
            <a:ext cx="300082" cy="369332"/>
          </a:xfrm>
          <a:prstGeom prst="rect">
            <a:avLst/>
          </a:prstGeom>
          <a:noFill/>
        </p:spPr>
        <p:txBody>
          <a:bodyPr wrap="none" rtlCol="0">
            <a:spAutoFit/>
          </a:bodyPr>
          <a:lstStyle/>
          <a:p>
            <a:r>
              <a:rPr kumimoji="1" lang="en-US" altLang="ja-JP" dirty="0" smtClean="0"/>
              <a:t>&lt;</a:t>
            </a:r>
            <a:endParaRPr kumimoji="1" lang="ja-JP" altLang="en-US" dirty="0"/>
          </a:p>
        </p:txBody>
      </p:sp>
      <p:sp>
        <p:nvSpPr>
          <p:cNvPr id="65" name="テキスト ボックス 64"/>
          <p:cNvSpPr txBox="1"/>
          <p:nvPr/>
        </p:nvSpPr>
        <p:spPr>
          <a:xfrm>
            <a:off x="7224246" y="6114925"/>
            <a:ext cx="300082" cy="369332"/>
          </a:xfrm>
          <a:prstGeom prst="rect">
            <a:avLst/>
          </a:prstGeom>
          <a:noFill/>
        </p:spPr>
        <p:txBody>
          <a:bodyPr wrap="none" rtlCol="0">
            <a:spAutoFit/>
          </a:bodyPr>
          <a:lstStyle/>
          <a:p>
            <a:r>
              <a:rPr lang="en-US" altLang="ja-JP" dirty="0"/>
              <a:t>&gt;</a:t>
            </a:r>
            <a:endParaRPr kumimoji="1" lang="ja-JP" altLang="en-US" dirty="0"/>
          </a:p>
        </p:txBody>
      </p:sp>
    </p:spTree>
    <p:extLst>
      <p:ext uri="{BB962C8B-B14F-4D97-AF65-F5344CB8AC3E}">
        <p14:creationId xmlns:p14="http://schemas.microsoft.com/office/powerpoint/2010/main" val="38451215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1" name="表 40"/>
          <p:cNvGraphicFramePr>
            <a:graphicFrameLocks noGrp="1"/>
          </p:cNvGraphicFramePr>
          <p:nvPr>
            <p:extLst>
              <p:ext uri="{D42A27DB-BD31-4B8C-83A1-F6EECF244321}">
                <p14:modId xmlns:p14="http://schemas.microsoft.com/office/powerpoint/2010/main" val="3344601241"/>
              </p:ext>
            </p:extLst>
          </p:nvPr>
        </p:nvGraphicFramePr>
        <p:xfrm>
          <a:off x="1026495" y="3933056"/>
          <a:ext cx="7646400" cy="216024"/>
        </p:xfrm>
        <a:graphic>
          <a:graphicData uri="http://schemas.openxmlformats.org/drawingml/2006/table">
            <a:tbl>
              <a:tblPr firstRow="1" bandRow="1">
                <a:tableStyleId>{5940675A-B579-460E-94D1-54222C63F5DA}</a:tableStyleId>
              </a:tblPr>
              <a:tblGrid>
                <a:gridCol w="849600"/>
                <a:gridCol w="849600"/>
                <a:gridCol w="849600"/>
                <a:gridCol w="849600"/>
                <a:gridCol w="849600"/>
                <a:gridCol w="849600"/>
                <a:gridCol w="849600"/>
                <a:gridCol w="849600"/>
                <a:gridCol w="849600"/>
              </a:tblGrid>
              <a:tr h="216024">
                <a:tc>
                  <a:txBody>
                    <a:bodyPr/>
                    <a:lstStyle/>
                    <a:p>
                      <a:endParaRPr kumimoji="1" lang="ja-JP" altLang="en-US" sz="500" dirty="0"/>
                    </a:p>
                  </a:txBody>
                  <a:tcPr/>
                </a:tc>
                <a:tc>
                  <a:txBody>
                    <a:bodyPr/>
                    <a:lstStyle/>
                    <a:p>
                      <a:endParaRPr kumimoji="1" lang="ja-JP" altLang="en-US" sz="500" dirty="0"/>
                    </a:p>
                  </a:txBody>
                  <a:tcPr>
                    <a:solidFill>
                      <a:schemeClr val="bg1">
                        <a:lumMod val="65000"/>
                      </a:schemeClr>
                    </a:solidFill>
                  </a:tcPr>
                </a:tc>
                <a:tc>
                  <a:txBody>
                    <a:bodyPr/>
                    <a:lstStyle/>
                    <a:p>
                      <a:endParaRPr kumimoji="1" lang="ja-JP" altLang="en-US" sz="500" dirty="0"/>
                    </a:p>
                  </a:txBody>
                  <a:tcPr>
                    <a:solidFill>
                      <a:schemeClr val="bg1">
                        <a:lumMod val="65000"/>
                      </a:schemeClr>
                    </a:solidFill>
                  </a:tcPr>
                </a:tc>
                <a:tc>
                  <a:txBody>
                    <a:bodyPr/>
                    <a:lstStyle/>
                    <a:p>
                      <a:endParaRPr kumimoji="1" lang="ja-JP" altLang="en-US" sz="500" dirty="0"/>
                    </a:p>
                  </a:txBody>
                  <a:tcPr>
                    <a:solidFill>
                      <a:schemeClr val="bg1">
                        <a:lumMod val="65000"/>
                      </a:schemeClr>
                    </a:solidFill>
                  </a:tcPr>
                </a:tc>
                <a:tc>
                  <a:txBody>
                    <a:bodyPr/>
                    <a:lstStyle/>
                    <a:p>
                      <a:endParaRPr kumimoji="1" lang="ja-JP" altLang="en-US" sz="500" dirty="0"/>
                    </a:p>
                  </a:txBody>
                  <a:tcPr>
                    <a:solidFill>
                      <a:schemeClr val="bg1">
                        <a:lumMod val="65000"/>
                      </a:schemeClr>
                    </a:solidFill>
                  </a:tcPr>
                </a:tc>
                <a:tc>
                  <a:txBody>
                    <a:bodyPr/>
                    <a:lstStyle/>
                    <a:p>
                      <a:endParaRPr kumimoji="1" lang="ja-JP" altLang="en-US" sz="500" dirty="0"/>
                    </a:p>
                  </a:txBody>
                  <a:tcPr>
                    <a:solidFill>
                      <a:schemeClr val="bg1">
                        <a:lumMod val="65000"/>
                      </a:schemeClr>
                    </a:solidFill>
                  </a:tcPr>
                </a:tc>
                <a:tc>
                  <a:txBody>
                    <a:bodyPr/>
                    <a:lstStyle/>
                    <a:p>
                      <a:endParaRPr kumimoji="1" lang="ja-JP" altLang="en-US" sz="500" dirty="0"/>
                    </a:p>
                  </a:txBody>
                  <a:tcPr>
                    <a:solidFill>
                      <a:schemeClr val="bg1">
                        <a:lumMod val="65000"/>
                      </a:schemeClr>
                    </a:solidFill>
                  </a:tcPr>
                </a:tc>
                <a:tc>
                  <a:txBody>
                    <a:bodyPr/>
                    <a:lstStyle/>
                    <a:p>
                      <a:endParaRPr kumimoji="1" lang="ja-JP" altLang="en-US" sz="500" dirty="0"/>
                    </a:p>
                  </a:txBody>
                  <a:tcPr>
                    <a:solidFill>
                      <a:schemeClr val="bg1">
                        <a:lumMod val="65000"/>
                      </a:schemeClr>
                    </a:solidFill>
                  </a:tcPr>
                </a:tc>
                <a:tc>
                  <a:txBody>
                    <a:bodyPr/>
                    <a:lstStyle/>
                    <a:p>
                      <a:endParaRPr kumimoji="1" lang="ja-JP" altLang="en-US" sz="500" dirty="0"/>
                    </a:p>
                  </a:txBody>
                  <a:tcPr>
                    <a:noFill/>
                  </a:tcPr>
                </a:tc>
              </a:tr>
            </a:tbl>
          </a:graphicData>
        </a:graphic>
      </p:graphicFrame>
      <p:sp>
        <p:nvSpPr>
          <p:cNvPr id="2" name="タイトル 1"/>
          <p:cNvSpPr>
            <a:spLocks noGrp="1"/>
          </p:cNvSpPr>
          <p:nvPr>
            <p:ph type="title"/>
          </p:nvPr>
        </p:nvSpPr>
        <p:spPr/>
        <p:txBody>
          <a:bodyPr/>
          <a:lstStyle/>
          <a:p>
            <a:r>
              <a:rPr kumimoji="1" lang="en-US" altLang="ja-JP" dirty="0" smtClean="0"/>
              <a:t>Discussion</a:t>
            </a:r>
            <a:endParaRPr kumimoji="1" lang="ja-JP" altLang="en-US" dirty="0"/>
          </a:p>
        </p:txBody>
      </p:sp>
      <p:sp>
        <p:nvSpPr>
          <p:cNvPr id="3" name="コンテンツ プレースホルダー 2"/>
          <p:cNvSpPr>
            <a:spLocks noGrp="1"/>
          </p:cNvSpPr>
          <p:nvPr>
            <p:ph idx="1"/>
          </p:nvPr>
        </p:nvSpPr>
        <p:spPr>
          <a:xfrm>
            <a:off x="457200" y="1600200"/>
            <a:ext cx="8229600" cy="4853136"/>
          </a:xfrm>
        </p:spPr>
        <p:txBody>
          <a:bodyPr>
            <a:normAutofit lnSpcReduction="10000"/>
          </a:bodyPr>
          <a:lstStyle/>
          <a:p>
            <a:pPr marL="0" indent="0">
              <a:buNone/>
            </a:pPr>
            <a:r>
              <a:rPr lang="en-US" altLang="ja-JP" sz="1600" b="1" dirty="0" smtClean="0"/>
              <a:t>Possible solution</a:t>
            </a:r>
          </a:p>
          <a:p>
            <a:r>
              <a:rPr kumimoji="1" lang="en-US" altLang="ja-JP" sz="1600" dirty="0" smtClean="0"/>
              <a:t>Support configuration of 0.5 </a:t>
            </a:r>
            <a:r>
              <a:rPr kumimoji="1" lang="en-US" altLang="ja-JP" sz="1600" dirty="0" err="1" smtClean="0"/>
              <a:t>ms</a:t>
            </a:r>
            <a:r>
              <a:rPr kumimoji="1" lang="en-US" altLang="ja-JP" sz="1600" dirty="0" smtClean="0"/>
              <a:t> or 0.25 </a:t>
            </a:r>
            <a:r>
              <a:rPr kumimoji="1" lang="en-US" altLang="ja-JP" sz="1600" dirty="0" err="1" smtClean="0"/>
              <a:t>ms</a:t>
            </a:r>
            <a:r>
              <a:rPr kumimoji="1" lang="en-US" altLang="ja-JP" sz="1600" dirty="0" smtClean="0"/>
              <a:t> timing shift for MG timing offset</a:t>
            </a:r>
          </a:p>
          <a:p>
            <a:pPr lvl="1"/>
            <a:r>
              <a:rPr kumimoji="1" lang="en-US" altLang="ja-JP" sz="1400" dirty="0" smtClean="0"/>
              <a:t>MG timing offset signaling granularity can be kept as 1 </a:t>
            </a:r>
            <a:r>
              <a:rPr kumimoji="1" lang="en-US" altLang="ja-JP" sz="1400" dirty="0" err="1" smtClean="0"/>
              <a:t>ms</a:t>
            </a:r>
            <a:endParaRPr kumimoji="1" lang="en-US" altLang="ja-JP" sz="1400" dirty="0" smtClean="0"/>
          </a:p>
          <a:p>
            <a:pPr lvl="1"/>
            <a:r>
              <a:rPr lang="en-US" altLang="ja-JP" sz="1400" dirty="0" smtClean="0"/>
              <a:t>-0.5 </a:t>
            </a:r>
            <a:r>
              <a:rPr lang="en-US" altLang="ja-JP" sz="1400" dirty="0" err="1" smtClean="0"/>
              <a:t>ms</a:t>
            </a:r>
            <a:r>
              <a:rPr lang="en-US" altLang="ja-JP" sz="1400" dirty="0" smtClean="0"/>
              <a:t> or -0.25 </a:t>
            </a:r>
            <a:r>
              <a:rPr lang="en-US" altLang="ja-JP" sz="1400" dirty="0" err="1" smtClean="0"/>
              <a:t>ms</a:t>
            </a:r>
            <a:r>
              <a:rPr lang="en-US" altLang="ja-JP" sz="1400" dirty="0" smtClean="0"/>
              <a:t> timing shift can be enabled/disabled for each UE according to frequency range and UE capability regarding per FR gap</a:t>
            </a:r>
          </a:p>
          <a:p>
            <a:pPr lvl="1"/>
            <a:r>
              <a:rPr lang="en-US" altLang="ja-JP" sz="1400" dirty="0" smtClean="0"/>
              <a:t>In case that serving cell slot(s) is/are partially overlapped with MG (e.g., in case of 1 </a:t>
            </a:r>
            <a:r>
              <a:rPr lang="en-US" altLang="ja-JP" sz="1400" dirty="0" err="1" smtClean="0"/>
              <a:t>ms</a:t>
            </a:r>
            <a:r>
              <a:rPr lang="en-US" altLang="ja-JP" sz="1400" dirty="0" smtClean="0"/>
              <a:t> slot size), UE is not expected </a:t>
            </a:r>
            <a:r>
              <a:rPr lang="en-US" altLang="ja-JP" sz="1400" dirty="0"/>
              <a:t>to transmit PUCCH/PUSCH or receive </a:t>
            </a:r>
            <a:r>
              <a:rPr lang="en-US" altLang="ja-JP" sz="1400" dirty="0" smtClean="0"/>
              <a:t>PDCCH/PDSCH in the slot(s) as well as in serving cell slots that are fully overlapped with MG</a:t>
            </a:r>
            <a:endParaRPr lang="en-US" altLang="ja-JP" sz="1400" dirty="0"/>
          </a:p>
          <a:p>
            <a:pPr lvl="1"/>
            <a:endParaRPr lang="en-US" altLang="ja-JP" sz="1400" dirty="0"/>
          </a:p>
          <a:p>
            <a:pPr lvl="1"/>
            <a:endParaRPr kumimoji="1" lang="en-US" altLang="ja-JP" sz="1800" dirty="0" smtClean="0"/>
          </a:p>
          <a:p>
            <a:endParaRPr lang="en-US" altLang="ja-JP" sz="1800" dirty="0"/>
          </a:p>
          <a:p>
            <a:endParaRPr kumimoji="1" lang="en-US" altLang="ja-JP" sz="1800" dirty="0" smtClean="0"/>
          </a:p>
          <a:p>
            <a:endParaRPr lang="en-US" altLang="ja-JP" sz="1800" dirty="0"/>
          </a:p>
          <a:p>
            <a:endParaRPr kumimoji="1" lang="en-US" altLang="ja-JP" sz="1800" dirty="0" smtClean="0"/>
          </a:p>
          <a:p>
            <a:endParaRPr lang="en-US" altLang="ja-JP" sz="1800" dirty="0"/>
          </a:p>
          <a:p>
            <a:r>
              <a:rPr kumimoji="1" lang="en-US" altLang="ja-JP" sz="1600" dirty="0" smtClean="0"/>
              <a:t>Alt: Support finer granularity for MG timing offset (e.g., 0.5 </a:t>
            </a:r>
            <a:r>
              <a:rPr kumimoji="1" lang="en-US" altLang="ja-JP" sz="1600" dirty="0" err="1" smtClean="0"/>
              <a:t>ms</a:t>
            </a:r>
            <a:r>
              <a:rPr kumimoji="1" lang="en-US" altLang="ja-JP" sz="1600" dirty="0" smtClean="0"/>
              <a:t> or 0.25 </a:t>
            </a:r>
            <a:r>
              <a:rPr kumimoji="1" lang="en-US" altLang="ja-JP" sz="1600" dirty="0" err="1" smtClean="0"/>
              <a:t>ms</a:t>
            </a:r>
            <a:r>
              <a:rPr kumimoji="1" lang="en-US" altLang="ja-JP" sz="1600" dirty="0" smtClean="0"/>
              <a:t> granularity)</a:t>
            </a:r>
          </a:p>
          <a:p>
            <a:pPr lvl="1"/>
            <a:r>
              <a:rPr lang="en-US" altLang="ja-JP" sz="1400" dirty="0" smtClean="0"/>
              <a:t>Signaling size for MG timing offset is increased</a:t>
            </a:r>
          </a:p>
          <a:p>
            <a:pPr lvl="1"/>
            <a:r>
              <a:rPr lang="en-US" altLang="ja-JP" sz="1400" dirty="0" smtClean="0"/>
              <a:t>No benefit over above solution</a:t>
            </a:r>
          </a:p>
          <a:p>
            <a:pPr lvl="1"/>
            <a:endParaRPr lang="en-US" altLang="ja-JP" sz="1400" dirty="0" smtClean="0"/>
          </a:p>
        </p:txBody>
      </p:sp>
      <p:cxnSp>
        <p:nvCxnSpPr>
          <p:cNvPr id="29" name="直線矢印コネクタ 28"/>
          <p:cNvCxnSpPr/>
          <p:nvPr/>
        </p:nvCxnSpPr>
        <p:spPr>
          <a:xfrm>
            <a:off x="2707682" y="4497969"/>
            <a:ext cx="4248472" cy="0"/>
          </a:xfrm>
          <a:prstGeom prst="straightConnector1">
            <a:avLst/>
          </a:prstGeom>
          <a:ln>
            <a:solidFill>
              <a:schemeClr val="accent2">
                <a:lumMod val="75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30" name="テキスト ボックス 29"/>
          <p:cNvSpPr txBox="1"/>
          <p:nvPr/>
        </p:nvSpPr>
        <p:spPr>
          <a:xfrm>
            <a:off x="3663095" y="4221088"/>
            <a:ext cx="2113527" cy="307777"/>
          </a:xfrm>
          <a:prstGeom prst="rect">
            <a:avLst/>
          </a:prstGeom>
          <a:noFill/>
        </p:spPr>
        <p:txBody>
          <a:bodyPr wrap="none" rtlCol="0">
            <a:spAutoFit/>
          </a:bodyPr>
          <a:lstStyle/>
          <a:p>
            <a:r>
              <a:rPr kumimoji="1" lang="en-US" altLang="ja-JP" sz="1400" dirty="0" smtClean="0"/>
              <a:t>5 </a:t>
            </a:r>
            <a:r>
              <a:rPr kumimoji="1" lang="en-US" altLang="ja-JP" sz="1400" dirty="0" err="1" smtClean="0"/>
              <a:t>ms</a:t>
            </a:r>
            <a:r>
              <a:rPr kumimoji="1" lang="en-US" altLang="ja-JP" sz="1400" dirty="0" smtClean="0"/>
              <a:t> SMTC window timing</a:t>
            </a:r>
            <a:endParaRPr kumimoji="1" lang="ja-JP" altLang="en-US" sz="1400" dirty="0"/>
          </a:p>
        </p:txBody>
      </p:sp>
      <p:graphicFrame>
        <p:nvGraphicFramePr>
          <p:cNvPr id="31" name="表 30"/>
          <p:cNvGraphicFramePr>
            <a:graphicFrameLocks noGrp="1"/>
          </p:cNvGraphicFramePr>
          <p:nvPr>
            <p:extLst>
              <p:ext uri="{D42A27DB-BD31-4B8C-83A1-F6EECF244321}">
                <p14:modId xmlns:p14="http://schemas.microsoft.com/office/powerpoint/2010/main" val="3817919570"/>
              </p:ext>
            </p:extLst>
          </p:nvPr>
        </p:nvGraphicFramePr>
        <p:xfrm>
          <a:off x="1012943" y="4589722"/>
          <a:ext cx="7646400" cy="216024"/>
        </p:xfrm>
        <a:graphic>
          <a:graphicData uri="http://schemas.openxmlformats.org/drawingml/2006/table">
            <a:tbl>
              <a:tblPr firstRow="1" bandRow="1">
                <a:tableStyleId>{5940675A-B579-460E-94D1-54222C63F5DA}</a:tableStyleId>
              </a:tblPr>
              <a:tblGrid>
                <a:gridCol w="849600"/>
                <a:gridCol w="849600"/>
                <a:gridCol w="849600"/>
                <a:gridCol w="849600"/>
                <a:gridCol w="849600"/>
                <a:gridCol w="849600"/>
                <a:gridCol w="849600"/>
                <a:gridCol w="849600"/>
                <a:gridCol w="849600"/>
              </a:tblGrid>
              <a:tr h="216024">
                <a:tc>
                  <a:txBody>
                    <a:bodyPr/>
                    <a:lstStyle/>
                    <a:p>
                      <a:endParaRPr kumimoji="1" lang="ja-JP" altLang="en-US" sz="500" dirty="0"/>
                    </a:p>
                  </a:txBody>
                  <a:tcPr/>
                </a:tc>
                <a:tc>
                  <a:txBody>
                    <a:bodyPr/>
                    <a:lstStyle/>
                    <a:p>
                      <a:endParaRPr kumimoji="1" lang="ja-JP" altLang="en-US" sz="500" dirty="0"/>
                    </a:p>
                  </a:txBody>
                  <a:tcPr>
                    <a:noFill/>
                  </a:tcPr>
                </a:tc>
                <a:tc>
                  <a:txBody>
                    <a:bodyPr/>
                    <a:lstStyle/>
                    <a:p>
                      <a:endParaRPr kumimoji="1" lang="ja-JP" altLang="en-US" sz="500" dirty="0"/>
                    </a:p>
                  </a:txBody>
                  <a:tcPr>
                    <a:solidFill>
                      <a:schemeClr val="accent2">
                        <a:lumMod val="40000"/>
                        <a:lumOff val="60000"/>
                      </a:schemeClr>
                    </a:solidFill>
                  </a:tcPr>
                </a:tc>
                <a:tc>
                  <a:txBody>
                    <a:bodyPr/>
                    <a:lstStyle/>
                    <a:p>
                      <a:endParaRPr kumimoji="1" lang="ja-JP" altLang="en-US" sz="500" dirty="0"/>
                    </a:p>
                  </a:txBody>
                  <a:tcPr>
                    <a:solidFill>
                      <a:schemeClr val="accent2">
                        <a:lumMod val="40000"/>
                        <a:lumOff val="60000"/>
                      </a:schemeClr>
                    </a:solidFill>
                  </a:tcPr>
                </a:tc>
                <a:tc>
                  <a:txBody>
                    <a:bodyPr/>
                    <a:lstStyle/>
                    <a:p>
                      <a:endParaRPr kumimoji="1" lang="ja-JP" altLang="en-US" sz="500" dirty="0"/>
                    </a:p>
                  </a:txBody>
                  <a:tcPr>
                    <a:solidFill>
                      <a:schemeClr val="accent2">
                        <a:lumMod val="40000"/>
                        <a:lumOff val="60000"/>
                      </a:schemeClr>
                    </a:solidFill>
                  </a:tcPr>
                </a:tc>
                <a:tc>
                  <a:txBody>
                    <a:bodyPr/>
                    <a:lstStyle/>
                    <a:p>
                      <a:endParaRPr kumimoji="1" lang="ja-JP" altLang="en-US" sz="500" dirty="0"/>
                    </a:p>
                  </a:txBody>
                  <a:tcPr>
                    <a:solidFill>
                      <a:schemeClr val="accent2">
                        <a:lumMod val="40000"/>
                        <a:lumOff val="60000"/>
                      </a:schemeClr>
                    </a:solidFill>
                  </a:tcPr>
                </a:tc>
                <a:tc>
                  <a:txBody>
                    <a:bodyPr/>
                    <a:lstStyle/>
                    <a:p>
                      <a:endParaRPr kumimoji="1" lang="ja-JP" altLang="en-US" sz="500" dirty="0"/>
                    </a:p>
                  </a:txBody>
                  <a:tcPr>
                    <a:solidFill>
                      <a:schemeClr val="accent2">
                        <a:lumMod val="40000"/>
                        <a:lumOff val="60000"/>
                      </a:schemeClr>
                    </a:solidFill>
                  </a:tcPr>
                </a:tc>
                <a:tc>
                  <a:txBody>
                    <a:bodyPr/>
                    <a:lstStyle/>
                    <a:p>
                      <a:endParaRPr kumimoji="1" lang="ja-JP" altLang="en-US" sz="500" dirty="0"/>
                    </a:p>
                  </a:txBody>
                  <a:tcPr>
                    <a:noFill/>
                  </a:tcPr>
                </a:tc>
                <a:tc>
                  <a:txBody>
                    <a:bodyPr/>
                    <a:lstStyle/>
                    <a:p>
                      <a:endParaRPr kumimoji="1" lang="ja-JP" altLang="en-US" sz="500" dirty="0"/>
                    </a:p>
                  </a:txBody>
                  <a:tcPr>
                    <a:noFill/>
                  </a:tcPr>
                </a:tc>
              </a:tr>
            </a:tbl>
          </a:graphicData>
        </a:graphic>
      </p:graphicFrame>
      <p:sp>
        <p:nvSpPr>
          <p:cNvPr id="32" name="角丸四角形 31"/>
          <p:cNvSpPr/>
          <p:nvPr/>
        </p:nvSpPr>
        <p:spPr>
          <a:xfrm>
            <a:off x="2283997" y="3861049"/>
            <a:ext cx="5074013" cy="994404"/>
          </a:xfrm>
          <a:prstGeom prst="roundRect">
            <a:avLst/>
          </a:prstGeom>
          <a:noFill/>
          <a:ln>
            <a:solidFill>
              <a:srgbClr val="7030A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33" name="直線矢印コネクタ 32"/>
          <p:cNvCxnSpPr/>
          <p:nvPr/>
        </p:nvCxnSpPr>
        <p:spPr>
          <a:xfrm>
            <a:off x="2283997" y="4941168"/>
            <a:ext cx="5082763" cy="0"/>
          </a:xfrm>
          <a:prstGeom prst="straightConnector1">
            <a:avLst/>
          </a:prstGeom>
          <a:ln>
            <a:solidFill>
              <a:srgbClr val="7030A0"/>
            </a:solidFill>
            <a:prstDash val="sysDot"/>
            <a:headEnd type="arrow"/>
            <a:tailEnd type="arrow"/>
          </a:ln>
        </p:spPr>
        <p:style>
          <a:lnRef idx="1">
            <a:schemeClr val="accent1"/>
          </a:lnRef>
          <a:fillRef idx="0">
            <a:schemeClr val="accent1"/>
          </a:fillRef>
          <a:effectRef idx="0">
            <a:schemeClr val="accent1"/>
          </a:effectRef>
          <a:fontRef idx="minor">
            <a:schemeClr val="tx1"/>
          </a:fontRef>
        </p:style>
      </p:cxnSp>
      <p:sp>
        <p:nvSpPr>
          <p:cNvPr id="34" name="テキスト ボックス 33"/>
          <p:cNvSpPr txBox="1"/>
          <p:nvPr/>
        </p:nvSpPr>
        <p:spPr>
          <a:xfrm>
            <a:off x="2555776" y="4891116"/>
            <a:ext cx="1973617" cy="307777"/>
          </a:xfrm>
          <a:prstGeom prst="rect">
            <a:avLst/>
          </a:prstGeom>
          <a:noFill/>
        </p:spPr>
        <p:txBody>
          <a:bodyPr wrap="none" rtlCol="0">
            <a:spAutoFit/>
          </a:bodyPr>
          <a:lstStyle/>
          <a:p>
            <a:r>
              <a:rPr kumimoji="1" lang="en-US" altLang="ja-JP" sz="1400" dirty="0" smtClean="0"/>
              <a:t>6 </a:t>
            </a:r>
            <a:r>
              <a:rPr kumimoji="1" lang="en-US" altLang="ja-JP" sz="1400" dirty="0" err="1" smtClean="0"/>
              <a:t>ms</a:t>
            </a:r>
            <a:r>
              <a:rPr kumimoji="1" lang="en-US" altLang="ja-JP" sz="1400" dirty="0" smtClean="0"/>
              <a:t> (5.5 </a:t>
            </a:r>
            <a:r>
              <a:rPr kumimoji="1" lang="en-US" altLang="ja-JP" sz="1400" dirty="0" err="1" smtClean="0"/>
              <a:t>ms</a:t>
            </a:r>
            <a:r>
              <a:rPr kumimoji="1" lang="en-US" altLang="ja-JP" sz="1400" dirty="0" smtClean="0"/>
              <a:t>) MG timing</a:t>
            </a:r>
            <a:endParaRPr kumimoji="1" lang="ja-JP" altLang="en-US" sz="1400" dirty="0"/>
          </a:p>
        </p:txBody>
      </p:sp>
      <p:sp>
        <p:nvSpPr>
          <p:cNvPr id="35" name="角丸四角形 34"/>
          <p:cNvSpPr/>
          <p:nvPr/>
        </p:nvSpPr>
        <p:spPr>
          <a:xfrm>
            <a:off x="2707295" y="4593698"/>
            <a:ext cx="4248472" cy="207736"/>
          </a:xfrm>
          <a:prstGeom prst="roundRect">
            <a:avLst/>
          </a:prstGeom>
          <a:no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36" name="直線矢印コネクタ 35"/>
          <p:cNvCxnSpPr/>
          <p:nvPr/>
        </p:nvCxnSpPr>
        <p:spPr>
          <a:xfrm>
            <a:off x="2687394" y="4708717"/>
            <a:ext cx="4257222" cy="0"/>
          </a:xfrm>
          <a:prstGeom prst="straightConnector1">
            <a:avLst/>
          </a:prstGeom>
          <a:ln w="19050">
            <a:solidFill>
              <a:srgbClr val="7030A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37" name="テキスト ボックス 36"/>
          <p:cNvSpPr txBox="1"/>
          <p:nvPr/>
        </p:nvSpPr>
        <p:spPr>
          <a:xfrm>
            <a:off x="4626895" y="4921423"/>
            <a:ext cx="4625625" cy="307777"/>
          </a:xfrm>
          <a:prstGeom prst="rect">
            <a:avLst/>
          </a:prstGeom>
          <a:noFill/>
        </p:spPr>
        <p:txBody>
          <a:bodyPr wrap="none" rtlCol="0">
            <a:spAutoFit/>
          </a:bodyPr>
          <a:lstStyle/>
          <a:p>
            <a:r>
              <a:rPr kumimoji="1" lang="en-US" altLang="ja-JP" sz="1400" dirty="0" smtClean="0">
                <a:solidFill>
                  <a:srgbClr val="7030A0"/>
                </a:solidFill>
              </a:rPr>
              <a:t>Effective measurement duration (excluding RF retuning time)</a:t>
            </a:r>
            <a:endParaRPr kumimoji="1" lang="ja-JP" altLang="en-US" sz="1400" dirty="0">
              <a:solidFill>
                <a:srgbClr val="7030A0"/>
              </a:solidFill>
            </a:endParaRPr>
          </a:p>
        </p:txBody>
      </p:sp>
      <p:cxnSp>
        <p:nvCxnSpPr>
          <p:cNvPr id="38" name="直線コネクタ 37"/>
          <p:cNvCxnSpPr>
            <a:endCxn id="37" idx="1"/>
          </p:cNvCxnSpPr>
          <p:nvPr/>
        </p:nvCxnSpPr>
        <p:spPr>
          <a:xfrm>
            <a:off x="4266855" y="4697566"/>
            <a:ext cx="360040" cy="377746"/>
          </a:xfrm>
          <a:prstGeom prst="line">
            <a:avLst/>
          </a:prstGeom>
          <a:ln>
            <a:solidFill>
              <a:srgbClr val="7030A0"/>
            </a:solidFill>
          </a:ln>
        </p:spPr>
        <p:style>
          <a:lnRef idx="1">
            <a:schemeClr val="accent1"/>
          </a:lnRef>
          <a:fillRef idx="0">
            <a:schemeClr val="accent1"/>
          </a:fillRef>
          <a:effectRef idx="0">
            <a:schemeClr val="accent1"/>
          </a:effectRef>
          <a:fontRef idx="minor">
            <a:schemeClr val="tx1"/>
          </a:fontRef>
        </p:style>
      </p:cxnSp>
      <p:sp>
        <p:nvSpPr>
          <p:cNvPr id="42" name="テキスト ボックス 41"/>
          <p:cNvSpPr txBox="1"/>
          <p:nvPr/>
        </p:nvSpPr>
        <p:spPr>
          <a:xfrm>
            <a:off x="118655" y="3776610"/>
            <a:ext cx="936104" cy="523220"/>
          </a:xfrm>
          <a:prstGeom prst="rect">
            <a:avLst/>
          </a:prstGeom>
          <a:noFill/>
        </p:spPr>
        <p:txBody>
          <a:bodyPr wrap="square" rtlCol="0">
            <a:spAutoFit/>
          </a:bodyPr>
          <a:lstStyle/>
          <a:p>
            <a:r>
              <a:rPr lang="en-US" altLang="ja-JP" sz="1400" dirty="0" smtClean="0"/>
              <a:t>Serving carrier</a:t>
            </a:r>
            <a:endParaRPr kumimoji="1" lang="ja-JP" altLang="en-US" sz="1400" dirty="0"/>
          </a:p>
        </p:txBody>
      </p:sp>
      <p:sp>
        <p:nvSpPr>
          <p:cNvPr id="43" name="テキスト ボックス 42"/>
          <p:cNvSpPr txBox="1"/>
          <p:nvPr/>
        </p:nvSpPr>
        <p:spPr>
          <a:xfrm>
            <a:off x="118655" y="4440250"/>
            <a:ext cx="936104" cy="523220"/>
          </a:xfrm>
          <a:prstGeom prst="rect">
            <a:avLst/>
          </a:prstGeom>
          <a:noFill/>
        </p:spPr>
        <p:txBody>
          <a:bodyPr wrap="square" rtlCol="0">
            <a:spAutoFit/>
          </a:bodyPr>
          <a:lstStyle/>
          <a:p>
            <a:r>
              <a:rPr lang="en-US" altLang="ja-JP" sz="1400" dirty="0" smtClean="0"/>
              <a:t>Inter-</a:t>
            </a:r>
            <a:r>
              <a:rPr lang="en-US" altLang="ja-JP" sz="1400" dirty="0" err="1" smtClean="0"/>
              <a:t>freq</a:t>
            </a:r>
            <a:r>
              <a:rPr lang="en-US" altLang="ja-JP" sz="1400" dirty="0" smtClean="0"/>
              <a:t> carrier</a:t>
            </a:r>
            <a:endParaRPr kumimoji="1" lang="ja-JP" altLang="en-US" sz="1400" dirty="0"/>
          </a:p>
        </p:txBody>
      </p:sp>
      <p:sp>
        <p:nvSpPr>
          <p:cNvPr id="44" name="左矢印 43"/>
          <p:cNvSpPr/>
          <p:nvPr/>
        </p:nvSpPr>
        <p:spPr>
          <a:xfrm>
            <a:off x="2283997" y="3645024"/>
            <a:ext cx="423298" cy="131586"/>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テキスト ボックス 44"/>
          <p:cNvSpPr txBox="1"/>
          <p:nvPr/>
        </p:nvSpPr>
        <p:spPr>
          <a:xfrm>
            <a:off x="2722475" y="3530969"/>
            <a:ext cx="2364750" cy="307777"/>
          </a:xfrm>
          <a:prstGeom prst="rect">
            <a:avLst/>
          </a:prstGeom>
          <a:noFill/>
        </p:spPr>
        <p:txBody>
          <a:bodyPr wrap="none" rtlCol="0">
            <a:spAutoFit/>
          </a:bodyPr>
          <a:lstStyle/>
          <a:p>
            <a:r>
              <a:rPr kumimoji="1" lang="en-US" altLang="ja-JP" sz="1400" dirty="0" smtClean="0"/>
              <a:t>-0.5 </a:t>
            </a:r>
            <a:r>
              <a:rPr kumimoji="1" lang="en-US" altLang="ja-JP" sz="1400" dirty="0" err="1" smtClean="0"/>
              <a:t>ms</a:t>
            </a:r>
            <a:r>
              <a:rPr kumimoji="1" lang="en-US" altLang="ja-JP" sz="1400" dirty="0" smtClean="0"/>
              <a:t> </a:t>
            </a:r>
            <a:r>
              <a:rPr lang="en-US" altLang="ja-JP" sz="1400" dirty="0" smtClean="0"/>
              <a:t>(-0.25 </a:t>
            </a:r>
            <a:r>
              <a:rPr lang="en-US" altLang="ja-JP" sz="1400" dirty="0" err="1" smtClean="0"/>
              <a:t>ms</a:t>
            </a:r>
            <a:r>
              <a:rPr lang="en-US" altLang="ja-JP" sz="1400" dirty="0" smtClean="0"/>
              <a:t>) </a:t>
            </a:r>
            <a:r>
              <a:rPr kumimoji="1" lang="en-US" altLang="ja-JP" sz="1400" dirty="0" smtClean="0"/>
              <a:t>timing shift</a:t>
            </a:r>
            <a:endParaRPr kumimoji="1" lang="ja-JP" altLang="en-US" sz="1400" dirty="0"/>
          </a:p>
        </p:txBody>
      </p:sp>
      <p:cxnSp>
        <p:nvCxnSpPr>
          <p:cNvPr id="5" name="直線コネクタ 4"/>
          <p:cNvCxnSpPr/>
          <p:nvPr/>
        </p:nvCxnSpPr>
        <p:spPr>
          <a:xfrm flipH="1" flipV="1">
            <a:off x="5087225" y="3356994"/>
            <a:ext cx="2270785" cy="481752"/>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正方形/長方形 7"/>
          <p:cNvSpPr/>
          <p:nvPr/>
        </p:nvSpPr>
        <p:spPr>
          <a:xfrm>
            <a:off x="6956154" y="3838746"/>
            <a:ext cx="856206" cy="382342"/>
          </a:xfrm>
          <a:prstGeom prst="rect">
            <a:avLst/>
          </a:prstGeom>
          <a:noFill/>
          <a:ln>
            <a:solidFill>
              <a:schemeClr val="tx1">
                <a:lumMod val="50000"/>
                <a:lumOff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テキスト ボックス 20"/>
          <p:cNvSpPr txBox="1"/>
          <p:nvPr/>
        </p:nvSpPr>
        <p:spPr>
          <a:xfrm>
            <a:off x="6460200" y="3227832"/>
            <a:ext cx="2808312" cy="523220"/>
          </a:xfrm>
          <a:prstGeom prst="rect">
            <a:avLst/>
          </a:prstGeom>
          <a:noFill/>
        </p:spPr>
        <p:txBody>
          <a:bodyPr wrap="square" rtlCol="0">
            <a:spAutoFit/>
          </a:bodyPr>
          <a:lstStyle/>
          <a:p>
            <a:r>
              <a:rPr kumimoji="1" lang="en-US" altLang="ja-JP" sz="1400" dirty="0" smtClean="0">
                <a:solidFill>
                  <a:schemeClr val="tx1">
                    <a:lumMod val="65000"/>
                    <a:lumOff val="35000"/>
                  </a:schemeClr>
                </a:solidFill>
              </a:rPr>
              <a:t>In case of 1ms slot, effective MGL becomes 1 </a:t>
            </a:r>
            <a:r>
              <a:rPr kumimoji="1" lang="en-US" altLang="ja-JP" sz="1400" dirty="0" err="1" smtClean="0">
                <a:solidFill>
                  <a:schemeClr val="tx1">
                    <a:lumMod val="65000"/>
                    <a:lumOff val="35000"/>
                  </a:schemeClr>
                </a:solidFill>
              </a:rPr>
              <a:t>ms</a:t>
            </a:r>
            <a:r>
              <a:rPr kumimoji="1" lang="en-US" altLang="ja-JP" sz="1400" dirty="0" smtClean="0">
                <a:solidFill>
                  <a:schemeClr val="tx1">
                    <a:lumMod val="65000"/>
                    <a:lumOff val="35000"/>
                  </a:schemeClr>
                </a:solidFill>
              </a:rPr>
              <a:t> longer</a:t>
            </a:r>
            <a:endParaRPr kumimoji="1" lang="ja-JP" altLang="en-US" sz="1400" dirty="0">
              <a:solidFill>
                <a:schemeClr val="tx1">
                  <a:lumMod val="65000"/>
                  <a:lumOff val="35000"/>
                </a:schemeClr>
              </a:solidFill>
            </a:endParaRPr>
          </a:p>
        </p:txBody>
      </p:sp>
    </p:spTree>
    <p:extLst>
      <p:ext uri="{BB962C8B-B14F-4D97-AF65-F5344CB8AC3E}">
        <p14:creationId xmlns:p14="http://schemas.microsoft.com/office/powerpoint/2010/main" val="3779134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Proposal</a:t>
            </a:r>
            <a:endParaRPr kumimoji="1" lang="ja-JP" altLang="en-US" dirty="0"/>
          </a:p>
        </p:txBody>
      </p:sp>
      <p:sp>
        <p:nvSpPr>
          <p:cNvPr id="3" name="コンテンツ プレースホルダー 2"/>
          <p:cNvSpPr>
            <a:spLocks noGrp="1"/>
          </p:cNvSpPr>
          <p:nvPr>
            <p:ph idx="1"/>
          </p:nvPr>
        </p:nvSpPr>
        <p:spPr/>
        <p:txBody>
          <a:bodyPr>
            <a:normAutofit fontScale="92500" lnSpcReduction="20000"/>
          </a:bodyPr>
          <a:lstStyle/>
          <a:p>
            <a:r>
              <a:rPr kumimoji="1" lang="en-US" altLang="ja-JP" dirty="0" smtClean="0"/>
              <a:t>Support configuration signaling for MG timing offset with -0.5/-0.25 </a:t>
            </a:r>
            <a:r>
              <a:rPr kumimoji="1" lang="en-US" altLang="ja-JP" dirty="0" err="1" smtClean="0"/>
              <a:t>ms</a:t>
            </a:r>
            <a:r>
              <a:rPr kumimoji="1" lang="en-US" altLang="ja-JP" dirty="0" smtClean="0"/>
              <a:t> timing shift</a:t>
            </a:r>
          </a:p>
          <a:p>
            <a:pPr lvl="1"/>
            <a:r>
              <a:rPr kumimoji="1" lang="en-US" altLang="ja-JP" dirty="0" smtClean="0"/>
              <a:t>1 bit indication is introduced per MG configuration</a:t>
            </a:r>
          </a:p>
          <a:p>
            <a:pPr lvl="2"/>
            <a:r>
              <a:rPr lang="en-US" altLang="ja-JP" dirty="0" smtClean="0"/>
              <a:t>For UE having per FR gap capability, MG timing offset for each MG can be enabled or disabled independently</a:t>
            </a:r>
            <a:endParaRPr kumimoji="1" lang="en-US" altLang="ja-JP" dirty="0" smtClean="0"/>
          </a:p>
          <a:p>
            <a:pPr lvl="1"/>
            <a:r>
              <a:rPr kumimoji="1" lang="en-US" altLang="ja-JP" dirty="0" smtClean="0"/>
              <a:t>UE is not expected to </a:t>
            </a:r>
            <a:r>
              <a:rPr lang="en-US" altLang="ja-JP" dirty="0" smtClean="0"/>
              <a:t>transmit </a:t>
            </a:r>
            <a:r>
              <a:rPr lang="en-US" altLang="ja-JP" dirty="0"/>
              <a:t>PUCCH/PUSCH or receive PDCCH/PDSCH on serving cell(s) </a:t>
            </a:r>
            <a:r>
              <a:rPr lang="en-US" altLang="ja-JP" dirty="0" smtClean="0"/>
              <a:t>in </a:t>
            </a:r>
            <a:r>
              <a:rPr kumimoji="1" lang="en-US" altLang="ja-JP" dirty="0" smtClean="0"/>
              <a:t>slot(s) </a:t>
            </a:r>
            <a:r>
              <a:rPr lang="en-US" altLang="ja-JP" dirty="0" smtClean="0"/>
              <a:t>partially </a:t>
            </a:r>
            <a:r>
              <a:rPr kumimoji="1" lang="en-US" altLang="ja-JP" dirty="0" smtClean="0"/>
              <a:t>overlapping with MG as well as in slot(s) fully overlapping with MG</a:t>
            </a:r>
          </a:p>
          <a:p>
            <a:pPr lvl="1"/>
            <a:r>
              <a:rPr lang="en-US" altLang="ja-JP" dirty="0" smtClean="0"/>
              <a:t>FFS: support of the MG timing offset with -0.5/-0.25 </a:t>
            </a:r>
            <a:r>
              <a:rPr lang="en-US" altLang="ja-JP" dirty="0" err="1" smtClean="0"/>
              <a:t>ms</a:t>
            </a:r>
            <a:r>
              <a:rPr lang="en-US" altLang="ja-JP" dirty="0" smtClean="0"/>
              <a:t> timing shift when the MG affects LTE serving cell(s)</a:t>
            </a:r>
            <a:endParaRPr kumimoji="1" lang="en-US" altLang="ja-JP" dirty="0" smtClean="0"/>
          </a:p>
          <a:p>
            <a:r>
              <a:rPr lang="en-US" altLang="ja-JP" dirty="0" smtClean="0"/>
              <a:t>Send LS to RAN2</a:t>
            </a:r>
            <a:endParaRPr kumimoji="1" lang="en-US" altLang="ja-JP" dirty="0" smtClean="0"/>
          </a:p>
        </p:txBody>
      </p:sp>
    </p:spTree>
    <p:extLst>
      <p:ext uri="{BB962C8B-B14F-4D97-AF65-F5344CB8AC3E}">
        <p14:creationId xmlns:p14="http://schemas.microsoft.com/office/powerpoint/2010/main" val="602079524"/>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534</TotalTime>
  <Words>816</Words>
  <Application>Microsoft Office PowerPoint</Application>
  <PresentationFormat>画面に合わせる (4:3)</PresentationFormat>
  <Paragraphs>122</Paragraphs>
  <Slides>6</Slides>
  <Notes>0</Notes>
  <HiddenSlides>0</HiddenSlides>
  <MMClips>0</MMClips>
  <ScaleCrop>false</ScaleCrop>
  <HeadingPairs>
    <vt:vector size="4" baseType="variant">
      <vt:variant>
        <vt:lpstr>テーマ</vt:lpstr>
      </vt:variant>
      <vt:variant>
        <vt:i4>1</vt:i4>
      </vt:variant>
      <vt:variant>
        <vt:lpstr>スライド タイトル</vt:lpstr>
      </vt:variant>
      <vt:variant>
        <vt:i4>6</vt:i4>
      </vt:variant>
    </vt:vector>
  </HeadingPairs>
  <TitlesOfParts>
    <vt:vector size="7" baseType="lpstr">
      <vt:lpstr>Office テーマ</vt:lpstr>
      <vt:lpstr>Way forward on measurement gap timing offset</vt:lpstr>
      <vt:lpstr>Background</vt:lpstr>
      <vt:lpstr>Problem</vt:lpstr>
      <vt:lpstr>Discussion</vt:lpstr>
      <vt:lpstr>Discussion</vt:lpstr>
      <vt:lpstr>Proposal</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[Draft] WF on gap for intra-frequency measurement</dc:title>
  <dc:creator>5139473</dc:creator>
  <cp:lastModifiedBy>Hiroki Harada</cp:lastModifiedBy>
  <cp:revision>55</cp:revision>
  <dcterms:created xsi:type="dcterms:W3CDTF">2017-11-29T19:45:07Z</dcterms:created>
  <dcterms:modified xsi:type="dcterms:W3CDTF">2018-01-15T09:28:26Z</dcterms:modified>
</cp:coreProperties>
</file>