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8"/>
  </p:notesMasterIdLst>
  <p:handoutMasterIdLst>
    <p:handoutMasterId r:id="rId9"/>
  </p:handoutMasterIdLst>
  <p:sldIdLst>
    <p:sldId id="311" r:id="rId4"/>
    <p:sldId id="354" r:id="rId5"/>
    <p:sldId id="353" r:id="rId6"/>
    <p:sldId id="355" r:id="rId7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89" autoAdjust="0"/>
    <p:restoredTop sz="97333" autoAdjust="0"/>
  </p:normalViewPr>
  <p:slideViewPr>
    <p:cSldViewPr snapToGrid="0">
      <p:cViewPr varScale="1">
        <p:scale>
          <a:sx n="92" d="100"/>
          <a:sy n="92" d="100"/>
        </p:scale>
        <p:origin x="955" y="13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R4-77AH-IoT-0134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>
                <a:ea typeface="ヒラギノ角ゴ Pro W3"/>
                <a:cs typeface="ヒラギノ角ゴ Pro W3"/>
              </a:rPr>
              <a:t>WF </a:t>
            </a:r>
            <a:r>
              <a:rPr lang="en-US" sz="2400" dirty="0">
                <a:ea typeface="ヒラギノ角ゴ Pro W3"/>
                <a:cs typeface="ヒラギノ角ゴ Pro W3"/>
              </a:rPr>
              <a:t>for NB-IOT operating bands and channel </a:t>
            </a:r>
            <a:r>
              <a:rPr lang="en-US" sz="2400" dirty="0" err="1">
                <a:ea typeface="ヒラギノ角ゴ Pro W3"/>
                <a:cs typeface="ヒラギノ角ゴ Pro W3"/>
              </a:rPr>
              <a:t>arrengements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o</a:t>
            </a:r>
            <a:r>
              <a:rPr lang="en-US" sz="1600" dirty="0" err="1" smtClean="0"/>
              <a:t>perating</a:t>
            </a:r>
            <a:r>
              <a:rPr lang="en-US" sz="1600" dirty="0" smtClean="0"/>
              <a:t> </a:t>
            </a:r>
            <a:r>
              <a:rPr lang="en-US" sz="1600" dirty="0"/>
              <a:t>bands and channel </a:t>
            </a:r>
            <a:r>
              <a:rPr lang="en-US" sz="1600" dirty="0" err="1" smtClean="0"/>
              <a:t>arrengements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/>
              <a:t>This</a:t>
            </a:r>
            <a:r>
              <a:rPr lang="fi-FI" sz="1600" dirty="0"/>
              <a:t> </a:t>
            </a:r>
            <a:r>
              <a:rPr lang="fi-FI" sz="1600" dirty="0" err="1"/>
              <a:t>contribution</a:t>
            </a:r>
            <a:r>
              <a:rPr lang="fi-FI" sz="1600" dirty="0"/>
              <a:t> </a:t>
            </a:r>
            <a:r>
              <a:rPr lang="fi-FI" sz="1600" dirty="0" err="1"/>
              <a:t>also</a:t>
            </a:r>
            <a:r>
              <a:rPr lang="fi-FI" sz="1600" dirty="0"/>
              <a:t> </a:t>
            </a:r>
            <a:r>
              <a:rPr lang="fi-FI" sz="1600" dirty="0" err="1"/>
              <a:t>lists</a:t>
            </a:r>
            <a:r>
              <a:rPr lang="fi-FI" sz="1600" dirty="0"/>
              <a:t> </a:t>
            </a:r>
            <a:r>
              <a:rPr lang="fi-FI" sz="1600" dirty="0" err="1"/>
              <a:t>topics</a:t>
            </a:r>
            <a:r>
              <a:rPr lang="fi-FI" sz="1600" dirty="0"/>
              <a:t> </a:t>
            </a:r>
            <a:r>
              <a:rPr lang="fi-FI" sz="1600" dirty="0" err="1"/>
              <a:t>that</a:t>
            </a:r>
            <a:r>
              <a:rPr lang="fi-FI" sz="1600" dirty="0"/>
              <a:t> </a:t>
            </a:r>
            <a:r>
              <a:rPr lang="fi-FI" sz="1600" dirty="0" err="1"/>
              <a:t>needs</a:t>
            </a:r>
            <a:r>
              <a:rPr lang="fi-FI" sz="1600" dirty="0"/>
              <a:t>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discussion</a:t>
            </a:r>
            <a:r>
              <a:rPr lang="fi-FI" sz="1600" dirty="0"/>
              <a:t> in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.</a:t>
            </a:r>
            <a:endParaRPr lang="en-US" sz="1600" dirty="0"/>
          </a:p>
          <a:p>
            <a:pPr marL="0" indent="0">
              <a:buNone/>
            </a:pPr>
            <a:endParaRPr lang="fi-FI" sz="1600" dirty="0" smtClean="0"/>
          </a:p>
          <a:p>
            <a:pPr marL="0" indent="0">
              <a:buNone/>
            </a:pPr>
            <a:r>
              <a:rPr lang="fi-FI" sz="1600" dirty="0" smtClean="0"/>
              <a:t>REFERENCE: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8120" y="798079"/>
            <a:ext cx="8229600" cy="3306763"/>
          </a:xfrm>
        </p:spPr>
        <p:txBody>
          <a:bodyPr/>
          <a:lstStyle/>
          <a:p>
            <a:r>
              <a:rPr lang="fi-FI" sz="1400" dirty="0" smtClean="0"/>
              <a:t>Use TS 36.101 for NB-IOT UE RF requirements</a:t>
            </a:r>
          </a:p>
          <a:p>
            <a:r>
              <a:rPr lang="fi-FI" sz="1400" dirty="0" err="1" smtClean="0"/>
              <a:t>Assign</a:t>
            </a:r>
            <a:r>
              <a:rPr lang="fi-FI" sz="1400" dirty="0" smtClean="0"/>
              <a:t> </a:t>
            </a:r>
            <a:r>
              <a:rPr lang="fi-FI" sz="1400" dirty="0" err="1" smtClean="0"/>
              <a:t>suffix</a:t>
            </a:r>
            <a:r>
              <a:rPr lang="fi-FI" sz="1400" dirty="0" smtClean="0"/>
              <a:t> F for NB-IOT </a:t>
            </a:r>
            <a:r>
              <a:rPr lang="fi-FI" sz="1400" dirty="0" err="1" smtClean="0"/>
              <a:t>sub-clauses</a:t>
            </a:r>
            <a:endParaRPr lang="fi-FI" sz="1400" dirty="0" smtClean="0"/>
          </a:p>
          <a:p>
            <a:r>
              <a:rPr lang="fi-FI" sz="1400" dirty="0" err="1" smtClean="0"/>
              <a:t>Re-use</a:t>
            </a:r>
            <a:r>
              <a:rPr lang="fi-FI" sz="1400" dirty="0" smtClean="0"/>
              <a:t> </a:t>
            </a:r>
            <a:r>
              <a:rPr lang="fi-FI" sz="1400" dirty="0" err="1" smtClean="0"/>
              <a:t>existing</a:t>
            </a:r>
            <a:r>
              <a:rPr lang="fi-FI" sz="1400" dirty="0" smtClean="0"/>
              <a:t> E-UTRA </a:t>
            </a:r>
            <a:r>
              <a:rPr lang="fi-FI" sz="1400" dirty="0" err="1" smtClean="0"/>
              <a:t>band</a:t>
            </a:r>
            <a:r>
              <a:rPr lang="fi-FI" sz="1400" dirty="0" smtClean="0"/>
              <a:t> definition for NB-IOT. NB-IOT clause list appropriate bands and refers back to E-UTRA band definition clause.</a:t>
            </a:r>
          </a:p>
          <a:p>
            <a:pPr lvl="1"/>
            <a:r>
              <a:rPr lang="fi-FI" sz="1000" dirty="0" smtClean="0"/>
              <a:t>Note that this does not mean precluding defining bands specific to NB-IoT.</a:t>
            </a:r>
          </a:p>
          <a:p>
            <a:r>
              <a:rPr lang="fi-FI" sz="1400" dirty="0" smtClean="0"/>
              <a:t>For Standalone operation NB-IOT UL and DL channel bandwidth is 200 kHz for both single tone and multitone.</a:t>
            </a:r>
          </a:p>
          <a:p>
            <a:pPr lvl="1"/>
            <a:r>
              <a:rPr lang="fi-FI" sz="1000" dirty="0" err="1" smtClean="0"/>
              <a:t>Guard</a:t>
            </a:r>
            <a:r>
              <a:rPr lang="fi-FI" sz="1000" dirty="0" smtClean="0"/>
              <a:t> </a:t>
            </a:r>
            <a:r>
              <a:rPr lang="fi-FI" sz="1000" dirty="0" err="1" smtClean="0"/>
              <a:t>band</a:t>
            </a:r>
            <a:r>
              <a:rPr lang="fi-FI" sz="1000" dirty="0" smtClean="0"/>
              <a:t> </a:t>
            </a:r>
            <a:r>
              <a:rPr lang="fi-FI" sz="1000" dirty="0" err="1" smtClean="0"/>
              <a:t>operation</a:t>
            </a:r>
            <a:r>
              <a:rPr lang="fi-FI" sz="1000" dirty="0" smtClean="0"/>
              <a:t> UL </a:t>
            </a:r>
            <a:r>
              <a:rPr lang="fi-FI" sz="1000" dirty="0" err="1" smtClean="0"/>
              <a:t>channel</a:t>
            </a:r>
            <a:r>
              <a:rPr lang="fi-FI" sz="1000" dirty="0" smtClean="0"/>
              <a:t> BW is 200 kHz, DL BW FFS</a:t>
            </a:r>
          </a:p>
          <a:p>
            <a:pPr lvl="1"/>
            <a:r>
              <a:rPr lang="fi-FI" sz="1000" dirty="0" smtClean="0"/>
              <a:t>In </a:t>
            </a:r>
            <a:r>
              <a:rPr lang="fi-FI" sz="1000" dirty="0" err="1" smtClean="0"/>
              <a:t>band</a:t>
            </a:r>
            <a:r>
              <a:rPr lang="fi-FI" sz="1000" dirty="0" smtClean="0"/>
              <a:t> cases </a:t>
            </a:r>
            <a:r>
              <a:rPr lang="fi-FI" sz="1000" dirty="0" err="1" smtClean="0"/>
              <a:t>are</a:t>
            </a:r>
            <a:r>
              <a:rPr lang="fi-FI" sz="1000" dirty="0" smtClean="0"/>
              <a:t> FFS for </a:t>
            </a:r>
            <a:r>
              <a:rPr lang="fi-FI" sz="1000" dirty="0" err="1" smtClean="0"/>
              <a:t>both</a:t>
            </a:r>
            <a:r>
              <a:rPr lang="fi-FI" sz="1000" dirty="0" smtClean="0"/>
              <a:t> </a:t>
            </a:r>
            <a:r>
              <a:rPr lang="fi-FI" sz="1000" dirty="0" err="1" smtClean="0"/>
              <a:t>ul</a:t>
            </a:r>
            <a:r>
              <a:rPr lang="fi-FI" sz="1000" dirty="0" smtClean="0"/>
              <a:t> and dl</a:t>
            </a:r>
          </a:p>
          <a:p>
            <a:r>
              <a:rPr lang="fi-FI" sz="1400" dirty="0" smtClean="0"/>
              <a:t>Channel spacing for standalone NB-IOT is 200 kHz</a:t>
            </a:r>
          </a:p>
          <a:p>
            <a:pPr lvl="1"/>
            <a:r>
              <a:rPr lang="fi-FI" sz="1000" dirty="0" smtClean="0"/>
              <a:t>In and guard band cases are FFS.</a:t>
            </a:r>
          </a:p>
          <a:p>
            <a:r>
              <a:rPr lang="fi-FI" sz="1400" dirty="0"/>
              <a:t>Channel </a:t>
            </a:r>
            <a:r>
              <a:rPr lang="fi-FI" sz="1400" dirty="0" smtClean="0"/>
              <a:t>raster </a:t>
            </a:r>
            <a:r>
              <a:rPr lang="fi-FI" sz="1400" dirty="0"/>
              <a:t>for </a:t>
            </a:r>
            <a:r>
              <a:rPr lang="fi-FI" sz="1400" dirty="0" smtClean="0"/>
              <a:t>in, guard and standalone </a:t>
            </a:r>
            <a:r>
              <a:rPr lang="fi-FI" sz="1400" dirty="0"/>
              <a:t>NB-IOT is </a:t>
            </a:r>
            <a:r>
              <a:rPr lang="fi-FI" sz="1400" dirty="0" smtClean="0"/>
              <a:t>100 kHz</a:t>
            </a:r>
          </a:p>
          <a:p>
            <a:r>
              <a:rPr lang="fi-FI" sz="1400" dirty="0" smtClean="0"/>
              <a:t>E-UTRA Channel numbering is FFS.</a:t>
            </a:r>
          </a:p>
          <a:p>
            <a:r>
              <a:rPr lang="fi-FI" sz="1400" dirty="0"/>
              <a:t>E-UTRA Tx-Rx </a:t>
            </a:r>
            <a:r>
              <a:rPr lang="fi-FI" sz="1400" dirty="0" err="1"/>
              <a:t>frequency</a:t>
            </a:r>
            <a:r>
              <a:rPr lang="fi-FI" sz="1400" dirty="0"/>
              <a:t> </a:t>
            </a:r>
            <a:r>
              <a:rPr lang="fi-FI" sz="1400" dirty="0" err="1" smtClean="0"/>
              <a:t>separation</a:t>
            </a:r>
            <a:r>
              <a:rPr lang="fi-FI" sz="1400" dirty="0" smtClean="0"/>
              <a:t> is </a:t>
            </a:r>
            <a:r>
              <a:rPr lang="fi-FI" sz="1400" dirty="0"/>
              <a:t>used for standalone </a:t>
            </a:r>
            <a:r>
              <a:rPr lang="fi-FI" sz="1400" dirty="0" smtClean="0"/>
              <a:t>NB-IOT</a:t>
            </a:r>
          </a:p>
          <a:p>
            <a:pPr lvl="1"/>
            <a:r>
              <a:rPr lang="fi-FI" sz="1000" dirty="0" smtClean="0"/>
              <a:t>In and guard band cases are FFS.</a:t>
            </a:r>
            <a:endParaRPr lang="fi-FI" sz="10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 W3"/>
                <a:cs typeface="ヒラギノ角ゴ Pro W3"/>
              </a:rPr>
              <a:t>NB-IOT operating bands and channel </a:t>
            </a:r>
            <a:r>
              <a:rPr lang="en-US" dirty="0" smtClean="0">
                <a:ea typeface="ヒラギノ角ゴ Pro W3"/>
                <a:cs typeface="ヒラギノ角ゴ Pro W3"/>
              </a:rPr>
              <a:t>arrangements 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smtClean="0"/>
              <a:t>Channel </a:t>
            </a:r>
            <a:r>
              <a:rPr lang="fi-FI" sz="1400" dirty="0" err="1" smtClean="0"/>
              <a:t>bandwidth</a:t>
            </a:r>
            <a:r>
              <a:rPr lang="fi-FI" sz="1400" dirty="0" smtClean="0"/>
              <a:t> </a:t>
            </a:r>
            <a:r>
              <a:rPr lang="fi-FI" sz="1400" dirty="0" err="1" smtClean="0"/>
              <a:t>inband</a:t>
            </a:r>
            <a:r>
              <a:rPr lang="fi-FI" sz="1400" dirty="0" smtClean="0"/>
              <a:t> </a:t>
            </a:r>
            <a:r>
              <a:rPr lang="fi-FI" sz="1400" dirty="0" err="1" smtClean="0"/>
              <a:t>operation</a:t>
            </a:r>
            <a:endParaRPr lang="fi-FI" sz="1400" dirty="0" smtClean="0"/>
          </a:p>
          <a:p>
            <a:r>
              <a:rPr lang="fi-FI" sz="1400" dirty="0"/>
              <a:t>Channel </a:t>
            </a:r>
            <a:r>
              <a:rPr lang="fi-FI" sz="1400" dirty="0" err="1"/>
              <a:t>bandwidth</a:t>
            </a:r>
            <a:r>
              <a:rPr lang="fi-FI" sz="1400" dirty="0"/>
              <a:t> for </a:t>
            </a:r>
            <a:r>
              <a:rPr lang="fi-FI" sz="1400" dirty="0" err="1" smtClean="0"/>
              <a:t>guardband</a:t>
            </a:r>
            <a:r>
              <a:rPr lang="fi-FI" sz="1400" dirty="0" smtClean="0"/>
              <a:t> DL </a:t>
            </a:r>
            <a:r>
              <a:rPr lang="fi-FI" sz="1400" dirty="0"/>
              <a:t>and </a:t>
            </a:r>
            <a:r>
              <a:rPr lang="fi-FI" sz="1400" dirty="0" err="1"/>
              <a:t>inband</a:t>
            </a:r>
            <a:r>
              <a:rPr lang="fi-FI" sz="1400" dirty="0"/>
              <a:t> </a:t>
            </a:r>
            <a:r>
              <a:rPr lang="fi-FI" sz="1400" dirty="0" err="1"/>
              <a:t>operation</a:t>
            </a:r>
            <a:endParaRPr lang="fi-FI" sz="1400" dirty="0"/>
          </a:p>
          <a:p>
            <a:r>
              <a:rPr lang="fi-FI" sz="1400" dirty="0" smtClean="0"/>
              <a:t>E-UTRA </a:t>
            </a:r>
            <a:r>
              <a:rPr lang="fi-FI" sz="1400" dirty="0"/>
              <a:t>Channel </a:t>
            </a:r>
            <a:r>
              <a:rPr lang="fi-FI" sz="1400" dirty="0" err="1"/>
              <a:t>numbering</a:t>
            </a:r>
            <a:r>
              <a:rPr lang="fi-FI" sz="1400" dirty="0"/>
              <a:t> </a:t>
            </a:r>
            <a:r>
              <a:rPr lang="fi-FI" sz="1400" dirty="0" smtClean="0"/>
              <a:t>for NB-IOT</a:t>
            </a:r>
          </a:p>
          <a:p>
            <a:r>
              <a:rPr lang="fi-FI" sz="1400" dirty="0" err="1"/>
              <a:t>Tx-Rx</a:t>
            </a:r>
            <a:r>
              <a:rPr lang="fi-FI" sz="1400" dirty="0"/>
              <a:t> </a:t>
            </a:r>
            <a:r>
              <a:rPr lang="fi-FI" sz="1400" dirty="0" err="1"/>
              <a:t>frequency</a:t>
            </a:r>
            <a:r>
              <a:rPr lang="fi-FI" sz="1400" dirty="0"/>
              <a:t> </a:t>
            </a:r>
            <a:r>
              <a:rPr lang="fi-FI" sz="1400" dirty="0" err="1"/>
              <a:t>separationis</a:t>
            </a:r>
            <a:r>
              <a:rPr lang="fi-FI" sz="1400" dirty="0"/>
              <a:t> </a:t>
            </a:r>
            <a:r>
              <a:rPr lang="fi-FI" sz="1400" dirty="0" err="1"/>
              <a:t>used</a:t>
            </a:r>
            <a:r>
              <a:rPr lang="fi-FI" sz="1400" dirty="0"/>
              <a:t> for </a:t>
            </a:r>
            <a:r>
              <a:rPr lang="fi-FI" sz="1400" dirty="0" err="1"/>
              <a:t>guardband</a:t>
            </a:r>
            <a:r>
              <a:rPr lang="fi-FI" sz="1400" dirty="0"/>
              <a:t> and in-</a:t>
            </a:r>
            <a:r>
              <a:rPr lang="fi-FI" sz="1400" dirty="0" err="1"/>
              <a:t>band</a:t>
            </a:r>
            <a:r>
              <a:rPr lang="fi-FI" sz="1400" dirty="0" smtClean="0"/>
              <a:t> </a:t>
            </a:r>
            <a:r>
              <a:rPr lang="fi-FI" sz="1400" dirty="0"/>
              <a:t>NB-IOT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 W3"/>
                <a:cs typeface="ヒラギノ角ゴ Pro W3"/>
              </a:rPr>
              <a:t>NB-IOT operating bands and channel </a:t>
            </a:r>
            <a:r>
              <a:rPr lang="en-US" dirty="0" err="1">
                <a:ea typeface="ヒラギノ角ゴ Pro W3"/>
                <a:cs typeface="ヒラギノ角ゴ Pro W3"/>
              </a:rPr>
              <a:t>arrengements</a:t>
            </a:r>
            <a:r>
              <a:rPr lang="en-US" dirty="0">
                <a:ea typeface="ヒラギノ角ゴ Pro W3"/>
                <a:cs typeface="ヒラギノ角ゴ Pro W3"/>
              </a:rPr>
              <a:t> </a:t>
            </a:r>
            <a:r>
              <a:rPr lang="en-US" dirty="0" smtClean="0">
                <a:ea typeface="ヒラギノ角ゴ Pro W3"/>
                <a:cs typeface="ヒラギノ角ゴ Pro W3"/>
              </a:rPr>
              <a:t>open 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00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274</Words>
  <Application>Microsoft Office PowerPoint</Application>
  <PresentationFormat>On-screen Show (16:9)</PresentationFormat>
  <Paragraphs>36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operating bands and channel arrangements agreements</vt:lpstr>
      <vt:lpstr>NB-IOT operating bands and channel arrengements open issues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2016-01-22T10:14:13Z</dcterms:modified>
</cp:coreProperties>
</file>