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4"/>
  </p:notesMasterIdLst>
  <p:sldIdLst>
    <p:sldId id="256" r:id="rId7"/>
    <p:sldId id="368" r:id="rId8"/>
    <p:sldId id="369" r:id="rId9"/>
    <p:sldId id="371" r:id="rId10"/>
    <p:sldId id="372" r:id="rId11"/>
    <p:sldId id="373" r:id="rId12"/>
    <p:sldId id="27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oderator (Nokia)" initials="Nokia" lastIdx="4" clrIdx="6">
    <p:extLst>
      <p:ext uri="{19B8F6BF-5375-455C-9EA6-DF929625EA0E}">
        <p15:presenceInfo xmlns:p15="http://schemas.microsoft.com/office/powerpoint/2012/main" userId="Moderator (Nokia)" providerId="None"/>
      </p:ext>
    </p:extLst>
  </p:cmAuthor>
  <p:cmAuthor id="1" name="Huawei" initials="HW" lastIdx="1" clrIdx="0"/>
  <p:cmAuthor id="8" name="Nokia Moderator" initials="Nokia" lastIdx="1" clrIdx="7">
    <p:extLst>
      <p:ext uri="{19B8F6BF-5375-455C-9EA6-DF929625EA0E}">
        <p15:presenceInfo xmlns:p15="http://schemas.microsoft.com/office/powerpoint/2012/main" userId="Nokia Moderator" providerId="None"/>
      </p:ext>
    </p:extLst>
  </p:cmAuthor>
  <p:cmAuthor id="2" name="Moderator" initials="AM" lastIdx="1" clrIdx="1"/>
  <p:cmAuthor id="3" name="Mueller, Axel (Nokia - FR/Paris-Saclay)" initials="MA(-F" lastIdx="1" clrIdx="2"/>
  <p:cmAuthor id="4" name="Lo, Anthony (Nokia - GB/Bristol)" initials="LA(-G" lastIdx="4" clrIdx="3">
    <p:extLst>
      <p:ext uri="{19B8F6BF-5375-455C-9EA6-DF929625EA0E}">
        <p15:presenceInfo xmlns:p15="http://schemas.microsoft.com/office/powerpoint/2012/main" userId="S::anthony.lo@nokia.com::ec3ee639-5b19-4f95-b615-a0f24522aef1" providerId="AD"/>
      </p:ext>
    </p:extLst>
  </p:cmAuthor>
  <p:cmAuthor id="5" name="Dimnik, Riikka (Nokia - FI/Espoo)" initials="DF" lastIdx="2" clrIdx="4">
    <p:extLst>
      <p:ext uri="{19B8F6BF-5375-455C-9EA6-DF929625EA0E}">
        <p15:presenceInfo xmlns:p15="http://schemas.microsoft.com/office/powerpoint/2012/main" userId="S::riikka.dimnik@nokia.com::28b283ba-3728-4151-aaaa-b125c93f7283" providerId="AD"/>
      </p:ext>
    </p:extLst>
  </p:cmAuthor>
  <p:cmAuthor id="6" name="Nokia" initials="Nokia" lastIdx="3" clrIdx="5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28" autoAdjust="0"/>
    <p:restoredTop sz="91920" autoAdjust="0"/>
  </p:normalViewPr>
  <p:slideViewPr>
    <p:cSldViewPr>
      <p:cViewPr varScale="1">
        <p:scale>
          <a:sx n="91" d="100"/>
          <a:sy n="91" d="100"/>
        </p:scale>
        <p:origin x="111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ov, Dmitry (Nokia - FI/Espoo)" userId="e0f276f4-a4cb-4540-8cef-44a57418306b" providerId="ADAL" clId="{C2CD568E-4AC6-4B4A-9E16-DF7480FCC03F}"/>
    <pc:docChg chg="modSld">
      <pc:chgData name="Petrov, Dmitry (Nokia - FI/Espoo)" userId="e0f276f4-a4cb-4540-8cef-44a57418306b" providerId="ADAL" clId="{C2CD568E-4AC6-4B4A-9E16-DF7480FCC03F}" dt="2021-05-26T07:35:45.321" v="0" actId="20577"/>
      <pc:docMkLst>
        <pc:docMk/>
      </pc:docMkLst>
      <pc:sldChg chg="modSp mod">
        <pc:chgData name="Petrov, Dmitry (Nokia - FI/Espoo)" userId="e0f276f4-a4cb-4540-8cef-44a57418306b" providerId="ADAL" clId="{C2CD568E-4AC6-4B4A-9E16-DF7480FCC03F}" dt="2021-05-26T07:35:45.321" v="0" actId="20577"/>
        <pc:sldMkLst>
          <pc:docMk/>
          <pc:sldMk cId="779690512" sldId="371"/>
        </pc:sldMkLst>
        <pc:spChg chg="mod">
          <ac:chgData name="Petrov, Dmitry (Nokia - FI/Espoo)" userId="e0f276f4-a4cb-4540-8cef-44a57418306b" providerId="ADAL" clId="{C2CD568E-4AC6-4B4A-9E16-DF7480FCC03F}" dt="2021-05-26T07:35:45.321" v="0" actId="20577"/>
          <ac:spMkLst>
            <pc:docMk/>
            <pc:sldMk cId="779690512" sldId="371"/>
            <ac:spMk id="3" creationId="{F4ECDDA7-98D5-4F87-8E96-AF9A525A6A7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a-E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921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a-E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61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99-e/Docs/R4-2109756.zip" TargetMode="External"/><Relationship Id="rId7" Type="http://schemas.openxmlformats.org/officeDocument/2006/relationships/hyperlink" Target="https://www.3gpp.org/ftp/TSG_RAN/WG4_Radio/TSGR4_99-e/Docs/R4-2111106.zip" TargetMode="External"/><Relationship Id="rId2" Type="http://schemas.openxmlformats.org/officeDocument/2006/relationships/hyperlink" Target="https://www.3gpp.org/ftp/TSG_RAN/WG4_Radio/TSGR4_99-e/Docs/R4-210921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9-e/Docs/R4-2110727.zip" TargetMode="External"/><Relationship Id="rId5" Type="http://schemas.openxmlformats.org/officeDocument/2006/relationships/hyperlink" Target="https://www.3gpp.org/ftp/TSG_RAN/WG4_Radio/TSGR4_99-e/Docs/R4-2110536.zip" TargetMode="External"/><Relationship Id="rId4" Type="http://schemas.openxmlformats.org/officeDocument/2006/relationships/hyperlink" Target="https://www.3gpp.org/ftp/TSG_RAN/WG4_Radio/TSGR4_99-e/Docs/R4-210980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	WF on Channel Modeling for FR2 HST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#99-e	</a:t>
            </a:r>
          </a:p>
          <a:p>
            <a:r>
              <a:rPr lang="en-GB" altLang="zh-CN" sz="2000" dirty="0"/>
              <a:t>Electronic Meeting, </a:t>
            </a:r>
            <a:r>
              <a:rPr lang="aa-ET" altLang="zh-CN" sz="2000" dirty="0"/>
              <a:t>1</a:t>
            </a:r>
            <a:r>
              <a:rPr lang="en-US" altLang="zh-CN" sz="2000" dirty="0"/>
              <a:t>9</a:t>
            </a:r>
            <a:r>
              <a:rPr lang="aa-ET" altLang="zh-CN" sz="2000" dirty="0"/>
              <a:t> – 2</a:t>
            </a:r>
            <a:r>
              <a:rPr lang="en-US" altLang="zh-CN" sz="2000" dirty="0"/>
              <a:t>7 May</a:t>
            </a:r>
            <a:r>
              <a:rPr lang="en-GB" altLang="zh-CN" sz="2000" dirty="0"/>
              <a:t> 202</a:t>
            </a:r>
            <a:r>
              <a:rPr lang="aa-ET" altLang="zh-CN" sz="2000" dirty="0"/>
              <a:t>1</a:t>
            </a:r>
            <a:endParaRPr lang="en-US" altLang="zh-CN" sz="2000" dirty="0"/>
          </a:p>
          <a:p>
            <a:r>
              <a:rPr lang="en-US" altLang="ja-JP" sz="2000" dirty="0"/>
              <a:t>Agenda:</a:t>
            </a:r>
            <a:r>
              <a:rPr lang="aa-ET" altLang="ja-JP" sz="2000" dirty="0"/>
              <a:t> </a:t>
            </a:r>
            <a:r>
              <a:rPr lang="en-US" altLang="ja-JP" sz="2000" dirty="0"/>
              <a:t>9</a:t>
            </a:r>
            <a:r>
              <a:rPr lang="aa-ET" altLang="ja-JP" sz="2000" dirty="0"/>
              <a:t>.</a:t>
            </a:r>
            <a:r>
              <a:rPr lang="en-US" altLang="ja-JP" sz="2000" dirty="0"/>
              <a:t>8</a:t>
            </a:r>
            <a:r>
              <a:rPr lang="aa-ET" altLang="ja-JP" sz="2000" dirty="0"/>
              <a:t>.2.3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000" dirty="0"/>
              <a:t>R4-2108661</a:t>
            </a:r>
            <a:endParaRPr lang="aa-ET" sz="2000" dirty="0"/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AB648-AB1F-4E99-B695-1A55C56A8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F451D-6304-4E16-931C-A3C4BE5D8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GB" dirty="0"/>
          </a:p>
          <a:p>
            <a:r>
              <a:rPr lang="aa-ET" altLang="zh-CN" dirty="0"/>
              <a:t>Related</a:t>
            </a:r>
            <a:r>
              <a:rPr lang="en-GB" altLang="zh-CN" dirty="0"/>
              <a:t> Email </a:t>
            </a:r>
            <a:r>
              <a:rPr lang="aa-ET" altLang="zh-CN" dirty="0"/>
              <a:t>summaries and </a:t>
            </a:r>
            <a:r>
              <a:rPr lang="aa-ET" altLang="zh-CN" dirty="0" err="1"/>
              <a:t>WFs</a:t>
            </a:r>
            <a:r>
              <a:rPr lang="en-GB" altLang="zh-CN" dirty="0"/>
              <a:t> in RAN4#9</a:t>
            </a:r>
            <a:r>
              <a:rPr lang="aa-ET" altLang="zh-CN" dirty="0"/>
              <a:t>9-bis</a:t>
            </a:r>
            <a:r>
              <a:rPr lang="en-GB" altLang="zh-CN" dirty="0"/>
              <a:t>-e</a:t>
            </a:r>
            <a:r>
              <a:rPr lang="aa-ET" altLang="zh-CN" dirty="0"/>
              <a:t>:</a:t>
            </a:r>
          </a:p>
          <a:p>
            <a:pPr lvl="1"/>
            <a:r>
              <a:rPr lang="en-US" altLang="zh-CN" dirty="0"/>
              <a:t>R4-2108453</a:t>
            </a:r>
            <a:r>
              <a:rPr lang="aa-ET" altLang="zh-CN" dirty="0"/>
              <a:t>, </a:t>
            </a:r>
            <a:r>
              <a:rPr lang="en-US" altLang="zh-CN" dirty="0"/>
              <a:t>Email discussion summary for [99-e][328] NR_HST_FR2_Scenario</a:t>
            </a:r>
            <a:r>
              <a:rPr lang="aa-ET" altLang="zh-CN" dirty="0"/>
              <a:t>, first round.</a:t>
            </a:r>
          </a:p>
          <a:p>
            <a:pPr lvl="1"/>
            <a:r>
              <a:rPr lang="en-US" altLang="zh-CN" dirty="0"/>
              <a:t>R4-2108694	Email discussion summary for [99-e][328] NR_HST_FR2_Scenario</a:t>
            </a:r>
            <a:r>
              <a:rPr lang="aa-ET" altLang="zh-CN" dirty="0"/>
              <a:t>, second round.</a:t>
            </a:r>
          </a:p>
          <a:p>
            <a:pPr lvl="1"/>
            <a:r>
              <a:rPr lang="en-US" altLang="zh-CN" dirty="0"/>
              <a:t>R4-2108660</a:t>
            </a:r>
            <a:r>
              <a:rPr lang="aa-ET" altLang="zh-CN" dirty="0"/>
              <a:t>, </a:t>
            </a:r>
            <a:r>
              <a:rPr lang="en-US" altLang="zh-CN" dirty="0"/>
              <a:t>WF on FR2 HST Deployment Scenario Analysis</a:t>
            </a:r>
            <a:endParaRPr lang="aa-ET" altLang="zh-CN" dirty="0"/>
          </a:p>
          <a:p>
            <a:pPr lvl="1"/>
            <a:r>
              <a:rPr lang="da-DK" altLang="zh-CN" dirty="0"/>
              <a:t>R4-2108637</a:t>
            </a:r>
            <a:r>
              <a:rPr lang="aa-ET" altLang="zh-CN" dirty="0"/>
              <a:t>, </a:t>
            </a:r>
            <a:r>
              <a:rPr lang="da-DK" altLang="zh-CN" dirty="0"/>
              <a:t>WF for FR2 HST Demodulation</a:t>
            </a:r>
            <a:endParaRPr lang="en-GB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015AD-2157-4607-8473-D8B55C2B3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19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52E7B-1E43-4786-951C-6C9C37CF4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a-ET" dirty="0"/>
              <a:t>Channel model selection from Downlink and Uplink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23973-5CD7-4747-9882-3B9FA589EA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cosine of angle θ(t) used in Doppler shift in channel model is applied to both downlink and uplink for:</a:t>
            </a:r>
            <a:endParaRPr lang="aa-ET" dirty="0"/>
          </a:p>
          <a:p>
            <a:pPr lvl="1"/>
            <a:r>
              <a:rPr lang="en-US" dirty="0"/>
              <a:t>A particular </a:t>
            </a:r>
            <a:r>
              <a:rPr lang="en-US" dirty="0" err="1"/>
              <a:t>uni</a:t>
            </a:r>
            <a:r>
              <a:rPr lang="en-US" dirty="0"/>
              <a:t>-directional deployment scenario. </a:t>
            </a:r>
            <a:endParaRPr lang="aa-ET" dirty="0"/>
          </a:p>
          <a:p>
            <a:pPr lvl="1"/>
            <a:r>
              <a:rPr lang="en-US" dirty="0"/>
              <a:t>A particular bi-directional deployment scenario. </a:t>
            </a:r>
          </a:p>
          <a:p>
            <a:endParaRPr lang="aa-E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0EB5FE-E82B-4206-BC4D-668BEA3C4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686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369EC-5E63-4A31-BE40-6622BC707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a-ET" dirty="0"/>
              <a:t>Way forward on HST FR2 channel model in </a:t>
            </a:r>
            <a:r>
              <a:rPr lang="aa-ET" dirty="0" err="1"/>
              <a:t>uni</a:t>
            </a:r>
            <a:r>
              <a:rPr lang="aa-ET" dirty="0"/>
              <a:t>-directional deployment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4ECDDA7-98D5-4F87-8E96-AF9A525A6A7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95750"/>
                <a:ext cx="8229600" cy="4860599"/>
              </a:xfrm>
            </p:spPr>
            <p:txBody>
              <a:bodyPr>
                <a:noAutofit/>
              </a:bodyPr>
              <a:lstStyle/>
              <a:p>
                <a:r>
                  <a:rPr lang="en-US" sz="1400" dirty="0"/>
                  <a:t>For </a:t>
                </a:r>
                <a:r>
                  <a:rPr lang="en-US" sz="1400" dirty="0" err="1"/>
                  <a:t>uni</a:t>
                </a:r>
                <a:r>
                  <a:rPr lang="en-US" sz="1400" dirty="0"/>
                  <a:t>-directional deployment, one channel model (either toward to serving beam or away from serving beam) is applied for demodulation requirement even if UE can travel in two directions in practice.</a:t>
                </a:r>
                <a:endParaRPr lang="aa-ET" sz="1400" dirty="0"/>
              </a:p>
              <a:p>
                <a:endParaRPr lang="aa-ET" sz="1400" dirty="0"/>
              </a:p>
              <a:p>
                <a:r>
                  <a:rPr lang="aa-ET" sz="1400" dirty="0"/>
                  <a:t>Use the </a:t>
                </a:r>
                <a:r>
                  <a:rPr lang="en-GB" sz="1400" dirty="0"/>
                  <a:t>HST-DPS </a:t>
                </a:r>
                <a:r>
                  <a:rPr lang="aa-ET" sz="1400" dirty="0"/>
                  <a:t>channel model below as a starting point </a:t>
                </a:r>
                <a:r>
                  <a:rPr lang="en-GB" sz="1400" dirty="0"/>
                  <a:t>for FR2 HST Uni-Directional RRH Deployment</a:t>
                </a:r>
                <a:r>
                  <a:rPr lang="aa-ET" sz="1400" dirty="0"/>
                  <a:t>:</a:t>
                </a:r>
              </a:p>
              <a:p>
                <a:pPr lvl="1"/>
                <a:r>
                  <a:rPr lang="en-GB" sz="1200" dirty="0"/>
                  <a:t>UE </a:t>
                </a:r>
                <a:r>
                  <a:rPr lang="aa-ET" sz="1200" dirty="0"/>
                  <a:t>is m</a:t>
                </a:r>
                <a:r>
                  <a:rPr lang="en-GB" sz="1200" dirty="0"/>
                  <a:t>o</a:t>
                </a:r>
                <a:r>
                  <a:rPr lang="aa-ET" sz="1200" dirty="0" err="1"/>
                  <a:t>ving</a:t>
                </a:r>
                <a:r>
                  <a:rPr lang="en-GB" sz="1200" dirty="0"/>
                  <a:t> towards </a:t>
                </a:r>
                <a:r>
                  <a:rPr lang="aa-ET" sz="1200" dirty="0"/>
                  <a:t>s</a:t>
                </a:r>
                <a:r>
                  <a:rPr lang="en-GB" sz="1200" dirty="0" err="1"/>
                  <a:t>erving</a:t>
                </a:r>
                <a:r>
                  <a:rPr lang="en-GB" sz="1200" dirty="0"/>
                  <a:t> </a:t>
                </a:r>
                <a:r>
                  <a:rPr lang="aa-ET" sz="1200" dirty="0"/>
                  <a:t>b</a:t>
                </a:r>
                <a:r>
                  <a:rPr lang="en-GB" sz="1200" dirty="0" err="1"/>
                  <a:t>eam</a:t>
                </a:r>
                <a:endParaRPr lang="aa-ET" sz="1200" dirty="0"/>
              </a:p>
              <a:p>
                <a:pPr lvl="1"/>
                <a:r>
                  <a:rPr lang="aa-ET" sz="1200" dirty="0"/>
                  <a:t>T</a:t>
                </a:r>
                <a:r>
                  <a:rPr lang="en-GB" sz="1200" dirty="0"/>
                  <a:t>he cosine of angle θ(t)  used in Doppler shift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sz="1200"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  <m:sub>
                            <m:r>
                              <a:rPr lang="en-GB" sz="12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d>
                          <m:dPr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2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GB" sz="120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sz="1200"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  <m:sub>
                            <m:r>
                              <a:rPr lang="en-GB" sz="12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GB" sz="1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12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GB" sz="1200" i="1">
                            <a:latin typeface="Cambria Math" panose="020405030504060302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GB" sz="1200"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d>
                      </m:e>
                    </m:func>
                  </m:oMath>
                </a14:m>
                <a:r>
                  <a:rPr lang="en-GB" sz="1200" dirty="0"/>
                  <a:t> is provided as</a:t>
                </a:r>
                <a:endParaRPr lang="aa-ET" sz="1200" dirty="0"/>
              </a:p>
              <a:p>
                <a:pPr lvl="2"/>
                <a14:m>
                  <m:oMath xmlns:m="http://schemas.openxmlformats.org/officeDocument/2006/math">
                    <m:func>
                      <m:funcPr>
                        <m:ctrlPr>
                          <a:rPr lang="aa-ET" sz="1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GB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aa-ET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GB" sz="1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d>
                      </m:e>
                    </m:func>
                    <m:r>
                      <a:rPr lang="en-GB" sz="1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GB" sz="1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GB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𝑜𝑓𝑓𝑠𝑒𝑡</m:t>
                            </m:r>
                          </m:sub>
                        </m:sSub>
                        <m:r>
                          <a:rPr lang="en-U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aa-ET" sz="1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  <m:sub>
                            <m:r>
                              <a:rPr lang="en-GB" sz="1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𝒔</m:t>
                            </m:r>
                          </m:sub>
                        </m:sSub>
                        <m:r>
                          <a:rPr lang="en-GB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 sz="1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 sz="1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sz="1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sz="1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GB" sz="1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  <m:r>
                                          <a:rPr lang="en-GB" sz="140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_</m:t>
                                        </m:r>
                                        <m:r>
                                          <a:rPr lang="en-GB" sz="1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𝑜𝑓𝑓𝑠𝑒𝑡</m:t>
                                        </m:r>
                                      </m:sub>
                                    </m:sSub>
                                    <m:r>
                                      <a:rPr lang="en-US" altLang="zh-CN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aa-ET" sz="1400" b="1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400" b="1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𝑫</m:t>
                                        </m:r>
                                      </m:e>
                                      <m:sub>
                                        <m:r>
                                          <a:rPr lang="en-GB" sz="1400" b="1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𝒔</m:t>
                                        </m:r>
                                      </m:sub>
                                    </m:sSub>
                                    <m:r>
                                      <a:rPr lang="en-GB" sz="1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sz="1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 sz="1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GB" sz="1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GB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sz="1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0&lt;</m:t>
                    </m:r>
                    <m:r>
                      <a:rPr lang="en-GB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sz="1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aa-ET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GB" sz="1100" dirty="0">
                    <a:solidFill>
                      <a:schemeClr val="tx1"/>
                    </a:solidFill>
                  </a:rPr>
                  <a:t>    (eq. 1</a:t>
                </a:r>
                <a:r>
                  <a:rPr lang="aa-ET" sz="1100" dirty="0">
                    <a:solidFill>
                      <a:schemeClr val="tx1"/>
                    </a:solidFill>
                  </a:rPr>
                  <a:t>)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GB" sz="1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en-GB" sz="1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aa-ET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1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en-GB" sz="1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aa-ET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1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mod</m:t>
                        </m:r>
                        <m:d>
                          <m:dPr>
                            <m:ctrlPr>
                              <a:rPr lang="aa-ET" sz="11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aa-ET" sz="1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sz="1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sz="11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GB" sz="11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GB" sz="11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GB" sz="1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sz="1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sz="11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aa-ET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GB" sz="11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GB" sz="1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GB" sz="1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aa-ET" sz="1100" dirty="0">
                    <a:solidFill>
                      <a:schemeClr val="tx1"/>
                    </a:solidFill>
                  </a:rPr>
                  <a:t>,</a:t>
                </a:r>
                <a:r>
                  <a:rPr lang="en-GB" sz="1100" dirty="0">
                    <a:solidFill>
                      <a:schemeClr val="tx1"/>
                    </a:solidFill>
                  </a:rPr>
                  <a:t>   (eq. 2)</a:t>
                </a:r>
                <a:endParaRPr lang="aa-ET" sz="1100" dirty="0">
                  <a:solidFill>
                    <a:schemeClr val="tx1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1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where</m:t>
                    </m:r>
                    <m:r>
                      <a:rPr lang="en-GB" sz="1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100" dirty="0">
                    <a:solidFill>
                      <a:schemeClr val="tx1"/>
                    </a:solidFill>
                  </a:rPr>
                  <a:t>0 </a:t>
                </a:r>
                <a14:m>
                  <m:oMath xmlns:m="http://schemas.openxmlformats.org/officeDocument/2006/math">
                    <m:r>
                      <a:rPr lang="en-GB" sz="11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GB" sz="1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GB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𝑜𝑓𝑓𝑠𝑒𝑡</m:t>
                        </m:r>
                      </m:sub>
                    </m:sSub>
                    <m:r>
                      <a:rPr lang="en-GB" sz="11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aa-ET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sz="1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GB" sz="1100" dirty="0">
                    <a:solidFill>
                      <a:schemeClr val="tx1"/>
                    </a:solidFill>
                  </a:rPr>
                  <a:t>   (eq. 3)</a:t>
                </a:r>
                <a:endParaRPr lang="aa-ET" sz="1100" dirty="0">
                  <a:solidFill>
                    <a:schemeClr val="tx1"/>
                  </a:solidFill>
                </a:endParaRPr>
              </a:p>
              <a:p>
                <a:pPr lvl="1"/>
                <a:endParaRPr lang="aa-ET" sz="1200" dirty="0"/>
              </a:p>
              <a:p>
                <a:pPr lvl="1"/>
                <a:r>
                  <a:rPr lang="aa-ET" sz="1200" dirty="0"/>
                  <a:t>T</a:t>
                </a:r>
                <a:r>
                  <a:rPr lang="en-US" sz="1200" dirty="0"/>
                  <a:t>he </a:t>
                </a:r>
                <a:r>
                  <a:rPr lang="en-US" sz="1200" dirty="0" err="1"/>
                  <a:t>Ds_offset</a:t>
                </a:r>
                <a:r>
                  <a:rPr lang="en-US" sz="1200" dirty="0"/>
                  <a:t> value for introducing performance requirements can be further discussed and decided based on typical values from Deployment scenarios analysis</a:t>
                </a:r>
                <a:r>
                  <a:rPr lang="aa-ET" sz="1200" dirty="0"/>
                  <a:t>.</a:t>
                </a:r>
              </a:p>
              <a:p>
                <a:pPr lvl="2"/>
                <a:r>
                  <a:rPr lang="aa-ET" sz="1100" dirty="0"/>
                  <a:t>T</a:t>
                </a:r>
                <a:r>
                  <a:rPr lang="en-US" sz="1100" dirty="0"/>
                  <a:t>he value has no restriction on deployment</a:t>
                </a:r>
                <a:r>
                  <a:rPr lang="aa-ET" sz="1100" dirty="0"/>
                  <a:t>.</a:t>
                </a:r>
              </a:p>
              <a:p>
                <a:pPr lvl="2"/>
                <a:r>
                  <a:rPr lang="en-US" sz="1100" dirty="0" err="1"/>
                  <a:t>Ds_offset</a:t>
                </a:r>
                <a:r>
                  <a:rPr lang="en-US" sz="1100" dirty="0"/>
                  <a:t> value only used for demodulation requirements </a:t>
                </a:r>
                <a:endParaRPr lang="aa-ET" sz="1100" dirty="0"/>
              </a:p>
              <a:p>
                <a:pPr lvl="1"/>
                <a:r>
                  <a:rPr lang="en-US" sz="1200" dirty="0"/>
                  <a:t>FFS the starting point of t=0 by considering simulation efforts</a:t>
                </a:r>
                <a:endParaRPr lang="aa-ET" sz="12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4ECDDA7-98D5-4F87-8E96-AF9A525A6A7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95750"/>
                <a:ext cx="8229600" cy="4860599"/>
              </a:xfrm>
              <a:blipFill>
                <a:blip r:embed="rId3"/>
                <a:stretch>
                  <a:fillRect l="-74" t="-125"/>
                </a:stretch>
              </a:blipFill>
            </p:spPr>
            <p:txBody>
              <a:bodyPr/>
              <a:lstStyle/>
              <a:p>
                <a:r>
                  <a:rPr lang="en-150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38ADB2-6EBA-485B-A866-F68791E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EC75877-8EEA-4F41-91AB-4B0ACAA1E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a-ET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635E0A3-9340-4382-9012-0F42E29F58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24544" y="602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a-E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2780928"/>
            <a:ext cx="3131648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690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767A2-D8FE-4775-8E30-935708A3C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a-ET" dirty="0"/>
              <a:t>Way forward on HST FR2 channel model in bi-directional deployment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C98151-6462-4F81-BF7C-7B9DD314557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199"/>
                <a:ext cx="8229600" cy="5121275"/>
              </a:xfrm>
            </p:spPr>
            <p:txBody>
              <a:bodyPr>
                <a:normAutofit fontScale="47500" lnSpcReduction="20000"/>
              </a:bodyPr>
              <a:lstStyle/>
              <a:p>
                <a:r>
                  <a:rPr lang="aa-ET" dirty="0"/>
                  <a:t>GTW agreement: </a:t>
                </a:r>
                <a:r>
                  <a:rPr lang="en-US" dirty="0"/>
                  <a:t>Option 2 with DPS based channel model as starting point</a:t>
                </a:r>
                <a:r>
                  <a:rPr lang="aa-ET" dirty="0"/>
                  <a:t>.</a:t>
                </a:r>
              </a:p>
              <a:p>
                <a:endParaRPr lang="aa-ET" dirty="0"/>
              </a:p>
              <a:p>
                <a:r>
                  <a:rPr lang="en-GB" dirty="0"/>
                  <a:t>Option 2(a): To match Bi-directional deployment Scheme-1: UE connect to 2nd-nearest RRH).</a:t>
                </a:r>
                <a:endParaRPr lang="aa-ET" dirty="0"/>
              </a:p>
              <a:p>
                <a:pPr lvl="1" hangingPunct="0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𝒄𝒐𝒔</m:t>
                        </m:r>
                      </m:fName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𝜽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</m:d>
                      </m:e>
                    </m:func>
                    <m:r>
                      <a:rPr lang="en-US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  <m:sub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sub>
                        </m:s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𝒗𝒕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  <m:sup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bSup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1" i="1">
                                            <a:latin typeface="Cambria Math" panose="02040503050406030204" pitchFamily="18" charset="0"/>
                                          </a:rPr>
                                          <m:t>𝑫</m:t>
                                        </m:r>
                                      </m:e>
                                      <m:sub>
                                        <m:r>
                                          <a:rPr lang="en-US" b="1" i="1">
                                            <a:latin typeface="Cambria Math" panose="02040503050406030204" pitchFamily="18" charset="0"/>
                                          </a:rPr>
                                          <m:t>𝒔</m:t>
                                        </m:r>
                                      </m:sub>
                                    </m:sSub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𝒗𝒕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b="1" i="1"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𝒔</m:t>
                        </m:r>
                      </m:sub>
                    </m:sSub>
                    <m:r>
                      <a:rPr lang="en-US" b="1" i="1">
                        <a:latin typeface="Cambria Math" panose="02040503050406030204" pitchFamily="18" charset="0"/>
                      </a:rPr>
                      <m:t>)/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𝒗</m:t>
                    </m:r>
                  </m:oMath>
                </a14:m>
                <a:endParaRPr lang="aa-ET" sz="3600" b="1" dirty="0"/>
              </a:p>
              <a:p>
                <a:pPr lvl="1" hangingPunct="0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𝒄𝒐𝒔</m:t>
                        </m:r>
                      </m:fName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𝜽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</m:d>
                      </m:e>
                    </m:func>
                    <m:r>
                      <a:rPr lang="en-US" b="1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𝒗𝒕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  <m:sup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bSup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𝒗𝒕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b="1" i="1">
                        <a:latin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𝒔</m:t>
                        </m:r>
                      </m:sub>
                    </m:sSub>
                    <m:r>
                      <a:rPr lang="en-US" b="1" i="1">
                        <a:latin typeface="Cambria Math" panose="02040503050406030204" pitchFamily="18" charset="0"/>
                      </a:rPr>
                      <m:t>)/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𝒗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𝒔</m:t>
                        </m:r>
                      </m:sub>
                    </m:sSub>
                    <m:r>
                      <a:rPr lang="en-US" b="1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𝒗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aa-ET" sz="3600" b="1" dirty="0"/>
              </a:p>
              <a:p>
                <a:pPr lvl="1"/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𝒄𝒐𝒔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𝜽</m:t>
                    </m:r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𝒕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𝒎𝒐𝒅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𝑫</m:t>
                                    </m:r>
                                  </m:e>
                                  <m:sub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𝒔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𝒗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b="1" i="1">
                        <a:latin typeface="Cambria Math" panose="02040503050406030204" pitchFamily="18" charset="0"/>
                      </a:rPr>
                      <m:t>,    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𝒔</m:t>
                        </m:r>
                      </m:sub>
                    </m:sSub>
                    <m:r>
                      <a:rPr lang="en-US" b="1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𝒗</m:t>
                    </m:r>
                  </m:oMath>
                </a14:m>
                <a:endParaRPr lang="aa-ET" sz="3600" dirty="0"/>
              </a:p>
              <a:p>
                <a:r>
                  <a:rPr lang="en-GB" dirty="0"/>
                  <a:t>Option 2(b): based on Scheme-2 for Bidirectional RRH Deployment:</a:t>
                </a:r>
                <a:endParaRPr lang="aa-ET" dirty="0"/>
              </a:p>
              <a:p>
                <a:pPr lvl="1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zh-CN" altLang="en-US">
                            <a:latin typeface="Cambria Math" panose="02040503050406030204" pitchFamily="18" charset="0"/>
                          </a:rPr>
                          <m:t>（</m:t>
                        </m:r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GB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  <m:r>
                          <a:rPr lang="zh-CN" altLang="en-US">
                            <a:latin typeface="Cambria Math" panose="02040503050406030204" pitchFamily="18" charset="0"/>
                          </a:rPr>
                          <m:t>）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  <m:r>
                                      <a:rPr lang="en-GB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r>
                      <a:rPr lang="en-GB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&lt;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𝑜𝑓𝑓𝑠𝑒𝑡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GB" dirty="0"/>
                  <a:t>,</a:t>
                </a:r>
                <a:endParaRPr lang="aa-ET" sz="3200" dirty="0"/>
              </a:p>
              <a:p>
                <a:pPr lvl="1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𝑜𝑓𝑓𝑠𝑒𝑡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n-GB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>
                        <a:latin typeface="Cambria Math" panose="02040503050406030204" pitchFamily="18" charset="0"/>
                      </a:rPr>
                      <m:t>&lt;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0.5∗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GB" dirty="0"/>
                  <a:t>,</a:t>
                </a:r>
                <a:endParaRPr lang="aa-ET" sz="3200" dirty="0"/>
              </a:p>
              <a:p>
                <a:pPr lvl="1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0.5∗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n-GB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>
                        <a:latin typeface="Cambria Math" panose="02040503050406030204" pitchFamily="18" charset="0"/>
                      </a:rPr>
                      <m:t>&lt;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𝑜𝑓𝑓𝑠𝑒𝑡</m:t>
                            </m:r>
                          </m:sub>
                        </m:sSub>
                        <m:r>
                          <a:rPr lang="en-GB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endParaRPr lang="aa-ET" sz="3200" dirty="0"/>
              </a:p>
              <a:p>
                <a:pPr lvl="1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𝑜𝑓𝑓𝑠𝑒𝑡</m:t>
                            </m:r>
                          </m:sub>
                        </m:sSub>
                        <m:r>
                          <a:rPr lang="en-GB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n-GB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>
                        <a:latin typeface="Cambria Math" panose="02040503050406030204" pitchFamily="18" charset="0"/>
                      </a:rPr>
                      <m:t>&lt;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endParaRPr lang="aa-ET" sz="3200" dirty="0"/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"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sv">
                        <a:latin typeface="Cambria Math" panose="02040503050406030204" pitchFamily="18" charset="0"/>
                      </a:rPr>
                      <m:t>=</m:t>
                    </m:r>
                    <m:r>
                      <a:rPr lang="sv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sv"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sv"/>
                              <m:t>mod</m:t>
                            </m:r>
                            <m:r>
                              <a:rPr lang="sv">
                                <a:latin typeface="Cambria Math" panose="02040503050406030204" pitchFamily="18" charset="0"/>
                              </a:rPr>
                              <m:t>(</m:t>
                            </m:r>
                            <m:f>
                              <m:fPr>
                                <m:type m:val="lin"/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den>
                            </m:f>
                            <m:r>
                              <a:rPr lang="sv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func>
                  </m:oMath>
                </a14:m>
                <a:r>
                  <a:rPr lang="sv" dirty="0"/>
                  <a:t>,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sv">
                        <a:latin typeface="Cambria Math" panose="02040503050406030204" pitchFamily="18" charset="0"/>
                      </a:rPr>
                      <m:t>&gt;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sv" dirty="0"/>
                  <a:t>.</a:t>
                </a:r>
                <a:endParaRPr lang="aa-ET" sz="3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C98151-6462-4F81-BF7C-7B9DD314557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199"/>
                <a:ext cx="8229600" cy="5121275"/>
              </a:xfrm>
              <a:blipFill>
                <a:blip r:embed="rId3"/>
                <a:stretch>
                  <a:fillRect l="-222" t="-951"/>
                </a:stretch>
              </a:blipFill>
            </p:spPr>
            <p:txBody>
              <a:bodyPr/>
              <a:lstStyle/>
              <a:p>
                <a:r>
                  <a:rPr lang="en-150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2421F0-87BA-4203-B44E-BB5C74CB1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015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3220E-1FBC-43DE-8EA6-8FB593FF9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a-ET" sz="3600" dirty="0"/>
              <a:t>Way forward on HST FR2 channel model in bi-directional deployment (cont.)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EE3C7C0-BB53-49F7-A46D-3DD38F29EBD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488011"/>
              </a:xfrm>
            </p:spPr>
            <p:txBody>
              <a:bodyPr>
                <a:noAutofit/>
              </a:bodyPr>
              <a:lstStyle/>
              <a:p>
                <a:r>
                  <a:rPr lang="en-GB" sz="1600" dirty="0"/>
                  <a:t>Option 2(c):  based on Scheme-3 for Bidirectional RRH Deployment:</a:t>
                </a:r>
                <a:endParaRPr lang="aa-ET" sz="1600" dirty="0"/>
              </a:p>
              <a:p>
                <a:pPr lvl="1" hangingPunct="0"/>
                <a14:m>
                  <m:oMath xmlns:m="http://schemas.openxmlformats.org/officeDocument/2006/math">
                    <m:func>
                      <m:func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𝒄𝒐𝒔</m:t>
                        </m:r>
                      </m:fName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𝜽</m:t>
                        </m:r>
                        <m:d>
                          <m:dPr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</m:d>
                      </m:e>
                    </m:func>
                    <m:r>
                      <a:rPr lang="en-US" sz="12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  <m:sub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sub>
                        </m:s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𝒗𝒕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sz="1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  <m:sup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bSup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sz="1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200" b="1" i="1">
                                            <a:latin typeface="Cambria Math" panose="02040503050406030204" pitchFamily="18" charset="0"/>
                                          </a:rPr>
                                          <m:t>𝑫</m:t>
                                        </m:r>
                                      </m:e>
                                      <m:sub>
                                        <m:r>
                                          <a:rPr lang="en-US" sz="1200" b="1" i="1">
                                            <a:latin typeface="Cambria Math" panose="02040503050406030204" pitchFamily="18" charset="0"/>
                                          </a:rPr>
                                          <m:t>𝒔</m:t>
                                        </m:r>
                                      </m:sub>
                                    </m:sSub>
                                    <m:r>
                                      <a:rPr lang="en-US" sz="12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200" b="1" i="1">
                                        <a:latin typeface="Cambria Math" panose="02040503050406030204" pitchFamily="18" charset="0"/>
                                      </a:rPr>
                                      <m:t>𝒗𝒕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sz="1200" b="1" i="1"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𝒐𝒇𝒇𝒔𝒆𝒕</m:t>
                        </m:r>
                      </m:sub>
                    </m:sSub>
                    <m:r>
                      <a:rPr lang="en-US" sz="1200" b="1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𝒗</m:t>
                    </m:r>
                  </m:oMath>
                </a14:m>
                <a:endParaRPr lang="aa-ET" sz="2000" b="1" dirty="0"/>
              </a:p>
              <a:p>
                <a:pPr lvl="1" hangingPunct="0"/>
                <a14:m>
                  <m:oMath xmlns:m="http://schemas.openxmlformats.org/officeDocument/2006/math">
                    <m:func>
                      <m:func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𝒄𝒐𝒔</m:t>
                        </m:r>
                      </m:fName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𝜽</m:t>
                        </m:r>
                        <m:d>
                          <m:dPr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</m:d>
                      </m:e>
                    </m:func>
                    <m:r>
                      <a:rPr lang="en-US" sz="1200" b="1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𝒗𝒕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sz="1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  <m:sup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bSup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sz="1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b="1" i="1">
                                        <a:latin typeface="Cambria Math" panose="02040503050406030204" pitchFamily="18" charset="0"/>
                                      </a:rPr>
                                      <m:t>𝒗𝒕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sz="1200" b="1" i="1">
                        <a:latin typeface="Cambria Math" panose="02040503050406030204" pitchFamily="18" charset="0"/>
                      </a:rPr>
                      <m:t>,   </m:t>
                    </m:r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𝒐𝒇𝒇𝒔𝒆𝒕</m:t>
                        </m:r>
                      </m:sub>
                    </m:sSub>
                    <m:r>
                      <a:rPr lang="en-US" sz="1200" b="1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𝒗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𝒔</m:t>
                        </m:r>
                      </m:sub>
                    </m:sSub>
                    <m:r>
                      <a:rPr lang="en-US" sz="1200" b="1" i="1">
                        <a:latin typeface="Cambria Math" panose="02040503050406030204" pitchFamily="18" charset="0"/>
                      </a:rPr>
                      <m:t>)/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𝒗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aa-ET" sz="2000" b="1" dirty="0"/>
              </a:p>
              <a:p>
                <a:pPr lvl="1" hangingPunct="0"/>
                <a14:m>
                  <m:oMath xmlns:m="http://schemas.openxmlformats.org/officeDocument/2006/math">
                    <m:func>
                      <m:func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𝒄𝒐𝒔</m:t>
                        </m:r>
                      </m:fName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𝜽</m:t>
                        </m:r>
                        <m:d>
                          <m:dPr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</m:d>
                      </m:e>
                    </m:func>
                    <m:r>
                      <a:rPr lang="en-US" sz="12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  <m:sub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sub>
                        </m:s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𝒗𝒕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sz="1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  <m:sup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bSup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sz="1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200" b="1" i="1">
                                            <a:latin typeface="Cambria Math" panose="02040503050406030204" pitchFamily="18" charset="0"/>
                                          </a:rPr>
                                          <m:t>𝑫</m:t>
                                        </m:r>
                                      </m:e>
                                      <m:sub>
                                        <m:r>
                                          <a:rPr lang="en-US" sz="1200" b="1" i="1">
                                            <a:latin typeface="Cambria Math" panose="02040503050406030204" pitchFamily="18" charset="0"/>
                                          </a:rPr>
                                          <m:t>𝒔</m:t>
                                        </m:r>
                                      </m:sub>
                                    </m:sSub>
                                    <m:r>
                                      <a:rPr lang="en-US" sz="12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200" b="1" i="1">
                                        <a:latin typeface="Cambria Math" panose="02040503050406030204" pitchFamily="18" charset="0"/>
                                      </a:rPr>
                                      <m:t>𝒗𝒕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sz="1200" b="1" i="1">
                        <a:latin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𝒔</m:t>
                        </m:r>
                      </m:sub>
                    </m:sSub>
                    <m:r>
                      <a:rPr lang="en-US" sz="1200" b="1" i="1">
                        <a:latin typeface="Cambria Math" panose="02040503050406030204" pitchFamily="18" charset="0"/>
                      </a:rPr>
                      <m:t>)/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𝒗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 &lt;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𝒐𝒇𝒇𝒔𝒆𝒕</m:t>
                        </m:r>
                      </m:sub>
                    </m:sSub>
                    <m:r>
                      <a:rPr lang="en-US" sz="1200" b="1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𝒗</m:t>
                    </m:r>
                  </m:oMath>
                </a14:m>
                <a:endParaRPr lang="aa-ET" sz="2000" b="1" dirty="0"/>
              </a:p>
              <a:p>
                <a:pPr lvl="1" hangingPunct="0"/>
                <a14:m>
                  <m:oMath xmlns:m="http://schemas.openxmlformats.org/officeDocument/2006/math">
                    <m:func>
                      <m:func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𝒄𝒐𝒔</m:t>
                        </m:r>
                      </m:fName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𝜽</m:t>
                        </m:r>
                        <m:d>
                          <m:dPr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</m:d>
                      </m:e>
                    </m:func>
                    <m:r>
                      <a:rPr lang="en-US" sz="1200" b="1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𝒗𝒕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sz="1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  <m:sup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bSup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sz="1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b="1" i="1">
                                        <a:latin typeface="Cambria Math" panose="02040503050406030204" pitchFamily="18" charset="0"/>
                                      </a:rPr>
                                      <m:t>𝒗𝒕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sz="1200" b="1" i="1">
                        <a:latin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𝒐𝒇𝒇𝒔𝒆𝒕</m:t>
                        </m:r>
                      </m:sub>
                    </m:sSub>
                    <m:r>
                      <a:rPr lang="en-US" sz="1200" b="1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𝒗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𝒔</m:t>
                        </m:r>
                      </m:sub>
                    </m:sSub>
                    <m:r>
                      <a:rPr lang="en-US" sz="1200" b="1" i="1">
                        <a:latin typeface="Cambria Math" panose="02040503050406030204" pitchFamily="18" charset="0"/>
                      </a:rPr>
                      <m:t>)/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𝒗</m:t>
                    </m:r>
                  </m:oMath>
                </a14:m>
                <a:endParaRPr lang="aa-ET" sz="2000" b="1" dirty="0"/>
              </a:p>
              <a:p>
                <a:pPr lvl="1" hangingPunct="0"/>
                <a14:m>
                  <m:oMath xmlns:m="http://schemas.openxmlformats.org/officeDocument/2006/math">
                    <m:r>
                      <a:rPr lang="en-US" sz="1200" b="1" i="1">
                        <a:latin typeface="Cambria Math" panose="02040503050406030204" pitchFamily="18" charset="0"/>
                      </a:rPr>
                      <m:t>𝒄𝒐𝒔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𝜽</m:t>
                    </m:r>
                    <m:d>
                      <m:d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𝒕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𝒎𝒐𝒅</m:t>
                        </m:r>
                        <m:d>
                          <m:dPr>
                            <m:ctrlPr>
                              <a:rPr lang="aa-ET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aa-ET" sz="1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1" i="1">
                                        <a:latin typeface="Cambria Math" panose="02040503050406030204" pitchFamily="18" charset="0"/>
                                      </a:rPr>
                                      <m:t>𝑫</m:t>
                                    </m:r>
                                  </m:e>
                                  <m:sub>
                                    <m:r>
                                      <a:rPr lang="en-US" sz="1200" b="1" i="1">
                                        <a:latin typeface="Cambria Math" panose="02040503050406030204" pitchFamily="18" charset="0"/>
                                      </a:rPr>
                                      <m:t>𝒔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1200" b="1" i="1">
                                    <a:latin typeface="Cambria Math" panose="02040503050406030204" pitchFamily="18" charset="0"/>
                                  </a:rPr>
                                  <m:t>𝒗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sz="1200" b="1" i="1">
                        <a:latin typeface="Cambria Math" panose="02040503050406030204" pitchFamily="18" charset="0"/>
                      </a:rPr>
                      <m:t>,   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𝒔</m:t>
                        </m:r>
                      </m:sub>
                    </m:sSub>
                    <m:r>
                      <a:rPr lang="en-US" sz="1200" b="1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200" b="1" i="1">
                        <a:latin typeface="Cambria Math" panose="02040503050406030204" pitchFamily="18" charset="0"/>
                      </a:rPr>
                      <m:t>𝒗</m:t>
                    </m:r>
                  </m:oMath>
                </a14:m>
                <a:endParaRPr lang="aa-ET" sz="2000" b="1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𝒐𝒇𝒇𝒔𝒆𝒕</m:t>
                        </m:r>
                      </m:sub>
                    </m:sSub>
                    <m:r>
                      <a:rPr lang="en-US" sz="1200" b="1" i="1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𝒔</m:t>
                        </m:r>
                      </m:sub>
                    </m:sSub>
                    <m:r>
                      <a:rPr lang="en-US" sz="1200" b="1" i="1">
                        <a:latin typeface="Cambria Math" panose="02040503050406030204" pitchFamily="18" charset="0"/>
                      </a:rPr>
                      <m:t>)&lt;</m:t>
                    </m:r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𝒐𝒇𝒇𝒔𝒆𝒕</m:t>
                        </m:r>
                      </m:sub>
                    </m:sSub>
                    <m:r>
                      <a:rPr lang="en-US" sz="1200" b="1" i="1">
                        <a:latin typeface="Cambria Math" panose="02040503050406030204" pitchFamily="18" charset="0"/>
                      </a:rPr>
                      <m:t> &lt;</m:t>
                    </m:r>
                    <m:sSub>
                      <m:sSubPr>
                        <m:ctrlPr>
                          <a:rPr lang="aa-ET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b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𝒔</m:t>
                        </m:r>
                      </m:sub>
                    </m:sSub>
                  </m:oMath>
                </a14:m>
                <a:endParaRPr lang="aa-ET" sz="1200" strike="sngStrike" dirty="0"/>
              </a:p>
              <a:p>
                <a:r>
                  <a:rPr lang="aa-ET" sz="1600" dirty="0">
                    <a:solidFill>
                      <a:schemeClr val="tx1"/>
                    </a:solidFill>
                  </a:rPr>
                  <a:t>Option 2(e): based on </a:t>
                </a:r>
                <a:r>
                  <a:rPr lang="en-US" sz="1600" dirty="0">
                    <a:solidFill>
                      <a:schemeClr val="tx1"/>
                    </a:solidFill>
                  </a:rPr>
                  <a:t>DPS scheme in which UE switch serving RRH at Ds/2, and no beam configured from neighboring RRH for coverage hole around RRH site</a:t>
                </a:r>
                <a:endParaRPr lang="aa-ET" sz="1600" dirty="0">
                  <a:solidFill>
                    <a:schemeClr val="tx1"/>
                  </a:solidFill>
                </a:endParaRPr>
              </a:p>
              <a:p>
                <a:pPr lvl="1" fontAlgn="b"/>
                <a14:m>
                  <m:oMath xmlns:m="http://schemas.openxmlformats.org/officeDocument/2006/math">
                    <m:func>
                      <m:funcPr>
                        <m:ctrlPr>
                          <a:rPr lang="aa-ET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GB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d>
                      <m:dPr>
                        <m:ctrlPr>
                          <a:rPr lang="aa-ET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type m:val="lin"/>
                            <m:ctrlPr>
                              <a:rPr lang="aa-ET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aa-ET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num>
                          <m:den>
                            <m:r>
                              <a:rPr lang="en-GB" sz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GB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 sz="1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 sz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type m:val="lin"/>
                                        <m:ctrlPr>
                                          <a:rPr lang="aa-ET" sz="12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aa-ET" sz="12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sz="12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𝐷</m:t>
                                            </m:r>
                                          </m:e>
                                          <m:sub>
                                            <m:r>
                                              <a:rPr lang="en-GB" sz="12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GB" sz="120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en-GB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 sz="1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GB" sz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GB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sz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type m:val="lin"/>
                        <m:ctrlPr>
                          <a:rPr lang="aa-ET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</a:rPr>
                  <a:t>,</a:t>
                </a:r>
                <a:endParaRPr lang="aa-ET" sz="1200" dirty="0">
                  <a:solidFill>
                    <a:schemeClr val="tx1"/>
                  </a:solidFill>
                </a:endParaRPr>
              </a:p>
              <a:p>
                <a:pPr lvl="1" fontAlgn="b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" sz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sz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sv" sz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sv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sv" sz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sz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sv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sv" sz="1200">
                                <a:solidFill>
                                  <a:schemeClr val="tx1"/>
                                </a:solidFill>
                              </a:rPr>
                              <m:t>mod</m:t>
                            </m:r>
                            <m:r>
                              <a:rPr lang="sv" sz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f>
                              <m:fPr>
                                <m:type m:val="lin"/>
                                <m:ctrlPr>
                                  <a:rPr lang="aa-ET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GB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den>
                            </m:f>
                            <m:r>
                              <a:rPr lang="sv" sz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func>
                  </m:oMath>
                </a14:m>
                <a:r>
                  <a:rPr lang="sv" sz="12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GB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sv" sz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f>
                      <m:fPr>
                        <m:type m:val="lin"/>
                        <m:ctrlPr>
                          <a:rPr lang="aa-ET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sv" sz="1200" dirty="0">
                    <a:solidFill>
                      <a:schemeClr val="tx1"/>
                    </a:solidFill>
                  </a:rPr>
                  <a:t>.</a:t>
                </a:r>
                <a:endParaRPr lang="aa-ET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EE3C7C0-BB53-49F7-A46D-3DD38F29EBD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488011"/>
              </a:xfrm>
              <a:blipFill>
                <a:blip r:embed="rId2"/>
                <a:stretch>
                  <a:fillRect l="-296" t="-408" b="-2446"/>
                </a:stretch>
              </a:blipFill>
            </p:spPr>
            <p:txBody>
              <a:bodyPr/>
              <a:lstStyle/>
              <a:p>
                <a:r>
                  <a:rPr lang="en-150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0FCBD6-AC94-4F8B-A11F-99296CB87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A1A32B-E0F0-4627-B67C-1FE878FC40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5182341"/>
            <a:ext cx="3168352" cy="10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75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</a:t>
            </a:r>
            <a:r>
              <a:rPr lang="aa-ET" dirty="0"/>
              <a:t>l</a:t>
            </a:r>
            <a:r>
              <a:rPr lang="en-US" dirty="0" err="1"/>
              <a:t>ist</a:t>
            </a:r>
            <a:r>
              <a:rPr lang="en-US" dirty="0"/>
              <a:t> in RAN4#9</a:t>
            </a:r>
            <a:r>
              <a:rPr lang="aa-ET" dirty="0"/>
              <a:t>9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93138"/>
              </p:ext>
            </p:extLst>
          </p:nvPr>
        </p:nvGraphicFramePr>
        <p:xfrm>
          <a:off x="827584" y="2564904"/>
          <a:ext cx="7891670" cy="128016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70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9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Title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R4-2109215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models for HST FR2 demodulation requirements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Corporation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774791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R4-2109756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n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modeling for NR HST_FR2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Corporation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932985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R4-2109808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View on FR2 HST channel model for demodulation requirement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5207778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R4-2110536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channel modeling for NR FR2 HST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Huawei, HiSilicon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24345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R4-2110727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model for FR2 HST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836308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R4-2111106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 HST FR2 Channel Modeling in UL direction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Nokia Shanghai Bell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04996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Information xmlns="3b34c8f0-1ef5-4d1e-bb66-517ce7fe7356" xsi:nil="true"/>
    <Associated_x0020_Task xmlns="3b34c8f0-1ef5-4d1e-bb66-517ce7fe7356"/>
    <_dlc_DocId xmlns="71c5aaf6-e6ce-465b-b873-5148d2a4c105">5AIRPNAIUNRU-1328258698-5025</_dlc_DocId>
    <_dlc_DocIdUrl xmlns="71c5aaf6-e6ce-465b-b873-5148d2a4c105">
      <Url>https://nokia.sharepoint.com/sites/c5g/5gradio/_layouts/15/DocIdRedir.aspx?ID=5AIRPNAIUNRU-1328258698-5025</Url>
      <Description>5AIRPNAIUNRU-1328258698-5025</Description>
    </_dlc_DocIdUrl>
  </documentManagement>
</p:properties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E5007003D3004E92B8EDD86D20E8CD" ma:contentTypeVersion="29" ma:contentTypeDescription="Create a new document." ma:contentTypeScope="" ma:versionID="9832116a38278d3212cd0c00ef512d6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0b6aed8e-0313-4d17-80ff-d0e5da4931c5" targetNamespace="http://schemas.microsoft.com/office/2006/metadata/properties" ma:root="true" ma:fieldsID="dfd6e8093643db0eface87a5eeff0d72" ns2:_="" ns3:_="" ns4:_="">
    <xsd:import namespace="71c5aaf6-e6ce-465b-b873-5148d2a4c105"/>
    <xsd:import namespace="3b34c8f0-1ef5-4d1e-bb66-517ce7fe7356"/>
    <xsd:import namespace="0b6aed8e-0313-4d17-80ff-d0e5da4931c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aed8e-0313-4d17-80ff-d0e5da493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9FE0A6-A20A-477E-92FA-14D143281CE5}">
  <ds:schemaRefs>
    <ds:schemaRef ds:uri="http://purl.org/dc/elements/1.1/"/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b6aed8e-0313-4d17-80ff-d0e5da4931c5"/>
    <ds:schemaRef ds:uri="3b34c8f0-1ef5-4d1e-bb66-517ce7fe735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34F718B-26AC-42F8-BDE7-2C733DA6858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3608CA8-73B4-494B-8078-EC8C9DBB352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FA5E6F13-496E-4284-8C07-0286487C8F08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463359F-0898-49C7-85F4-31251BFDCA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0b6aed8e-0313-4d17-80ff-d0e5da4931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17278</TotalTime>
  <Words>716</Words>
  <Application>Microsoft Office PowerPoint</Application>
  <PresentationFormat>On-screen Show (4:3)</PresentationFormat>
  <Paragraphs>87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Cambria Math</vt:lpstr>
      <vt:lpstr>Office 主题</vt:lpstr>
      <vt:lpstr> WF on Channel Modeling for FR2 HST</vt:lpstr>
      <vt:lpstr>Background</vt:lpstr>
      <vt:lpstr>Channel model selection from Downlink and Uplink</vt:lpstr>
      <vt:lpstr>Way forward on HST FR2 channel model in uni-directional deployment</vt:lpstr>
      <vt:lpstr>Way forward on HST FR2 channel model in bi-directional deployment</vt:lpstr>
      <vt:lpstr>Way forward on HST FR2 channel model in bi-directional deployment (cont.)</vt:lpstr>
      <vt:lpstr>Contributions list in RAN4#99-e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Nokia</cp:lastModifiedBy>
  <cp:revision>521</cp:revision>
  <dcterms:created xsi:type="dcterms:W3CDTF">2019-09-05T02:26:38Z</dcterms:created>
  <dcterms:modified xsi:type="dcterms:W3CDTF">2021-05-26T07:36:14Z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1582507889</vt:lpwstr>
  </property>
  <property fmtid="{D5CDD505-2E9C-101B-9397-08002B2CF9AE}" pid="8" name="ContentTypeId">
    <vt:lpwstr>0x01010000E5007003D3004E92B8EDD86D20E8CD</vt:lpwstr>
  </property>
  <property fmtid="{D5CDD505-2E9C-101B-9397-08002B2CF9AE}" pid="9" name="NSCPROP_SA">
    <vt:lpwstr>C:\Users\ADMINI~1\AppData\Local\Temp\BNZ.5fad3b3e3056b3d\R4-2017492 WF on Rel-16 NR IAB demodulation requirements V3.pptx</vt:lpwstr>
  </property>
  <property fmtid="{D5CDD505-2E9C-101B-9397-08002B2CF9AE}" pid="10" name="_dlc_DocIdItemGuid">
    <vt:lpwstr>3ad29d75-9b9b-4dd0-8449-c93263f3b4bf</vt:lpwstr>
  </property>
</Properties>
</file>