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26"/>
  </p:notesMasterIdLst>
  <p:handoutMasterIdLst>
    <p:handoutMasterId r:id="rId27"/>
  </p:handoutMasterIdLst>
  <p:sldIdLst>
    <p:sldId id="341" r:id="rId5"/>
    <p:sldId id="363" r:id="rId6"/>
    <p:sldId id="364" r:id="rId7"/>
    <p:sldId id="365" r:id="rId8"/>
    <p:sldId id="464" r:id="rId9"/>
    <p:sldId id="467" r:id="rId10"/>
    <p:sldId id="450" r:id="rId11"/>
    <p:sldId id="452" r:id="rId12"/>
    <p:sldId id="453" r:id="rId13"/>
    <p:sldId id="489" r:id="rId14"/>
    <p:sldId id="469" r:id="rId15"/>
    <p:sldId id="491" r:id="rId16"/>
    <p:sldId id="471" r:id="rId17"/>
    <p:sldId id="472" r:id="rId18"/>
    <p:sldId id="493" r:id="rId19"/>
    <p:sldId id="495" r:id="rId20"/>
    <p:sldId id="487" r:id="rId21"/>
    <p:sldId id="476" r:id="rId22"/>
    <p:sldId id="477" r:id="rId23"/>
    <p:sldId id="479" r:id="rId24"/>
    <p:sldId id="481" r:id="rId2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 Everaere" initials="DE" lastIdx="6" clrIdx="0"/>
  <p:cmAuthor id="2" name="ZTE" initials="Xuefei" lastIdx="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6600"/>
    <a:srgbClr val="FFFFFF"/>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95EB087-F687-4260-9C35-C1A1263E8C5E}" v="6" dt="2021-05-26T01:59:13.084"/>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23" autoAdjust="0"/>
    <p:restoredTop sz="86457" autoAdjust="0"/>
  </p:normalViewPr>
  <p:slideViewPr>
    <p:cSldViewPr snapToGrid="0">
      <p:cViewPr varScale="1">
        <p:scale>
          <a:sx n="76" d="100"/>
          <a:sy n="76" d="100"/>
        </p:scale>
        <p:origin x="1022" y="53"/>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70" d="100"/>
          <a:sy n="70" d="100"/>
        </p:scale>
        <p:origin x="-3019" y="509"/>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A3198B39-BF8D-4494-9821-E6701364FD81}" type="slidenum">
              <a:rPr lang="en-GB" altLang="en-US"/>
              <a:t>‹N°›</a:t>
            </a:fld>
            <a:endParaRPr lang="en-GB" altLang="en-US"/>
          </a:p>
        </p:txBody>
      </p:sp>
    </p:spTree>
    <p:extLst>
      <p:ext uri="{BB962C8B-B14F-4D97-AF65-F5344CB8AC3E}">
        <p14:creationId xmlns:p14="http://schemas.microsoft.com/office/powerpoint/2010/main" val="35530576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ln>
          <a:effectLst/>
        </p:spPr>
        <p:txBody>
          <a:bodyPr vert="horz" wrap="square" lIns="94426" tIns="47213" rIns="94426" bIns="4721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ECB452CC-48C9-4997-9257-C682E2A70ECE}" type="slidenum">
              <a:rPr lang="en-GB" altLang="en-US"/>
              <a:t>‹N°›</a:t>
            </a:fld>
            <a:endParaRPr lang="en-GB" altLang="en-US"/>
          </a:p>
        </p:txBody>
      </p:sp>
    </p:spTree>
    <p:extLst>
      <p:ext uri="{BB962C8B-B14F-4D97-AF65-F5344CB8AC3E}">
        <p14:creationId xmlns:p14="http://schemas.microsoft.com/office/powerpoint/2010/main" val="22312649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t>1</a:t>
            </a:fld>
            <a:endParaRPr lang="en-GB" altLang="en-US"/>
          </a:p>
        </p:txBody>
      </p:sp>
    </p:spTree>
    <p:extLst>
      <p:ext uri="{BB962C8B-B14F-4D97-AF65-F5344CB8AC3E}">
        <p14:creationId xmlns:p14="http://schemas.microsoft.com/office/powerpoint/2010/main" val="291858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2020</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t>‹N°›</a:t>
            </a:fld>
            <a:endParaRPr lang="en-GB" altLang="en-US" sz="1400">
              <a:latin typeface="Calibri" panose="020F0502020204030204" pitchFamily="34" charset="0"/>
            </a:endParaRPr>
          </a:p>
        </p:txBody>
      </p:sp>
      <p:sp>
        <p:nvSpPr>
          <p:cNvPr id="11" name="Text Box 14"/>
          <p:cNvSpPr txBox="1">
            <a:spLocks noChangeArrowheads="1"/>
          </p:cNvSpPr>
          <p:nvPr userDrawn="1"/>
        </p:nvSpPr>
        <p:spPr bwMode="auto">
          <a:xfrm>
            <a:off x="133350" y="36513"/>
            <a:ext cx="4286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sz="1200" b="1" kern="1200" dirty="0">
                <a:solidFill>
                  <a:schemeClr val="tx1"/>
                </a:solidFill>
                <a:latin typeface="Arial" panose="020B0604020202020204"/>
                <a:ea typeface="+mn-ea"/>
                <a:cs typeface="Arial" panose="020B0604020202020204" pitchFamily="34" charset="0"/>
              </a:rPr>
              <a:t>3GPP TSG-RAN WG4 Meeting # 99-e </a:t>
            </a:r>
            <a:r>
              <a:rPr lang="sv-SE" altLang="en-US" sz="1200" b="1" dirty="0">
                <a:latin typeface="Arial" panose="020B0604020202020204"/>
              </a:rPr>
              <a:t>	</a:t>
            </a:r>
          </a:p>
          <a:p>
            <a:pPr eaLnBrk="1" hangingPunct="1">
              <a:defRPr/>
            </a:pPr>
            <a:r>
              <a:rPr lang="en-GB" sz="1200" b="1" kern="1200" dirty="0">
                <a:solidFill>
                  <a:schemeClr val="tx1"/>
                </a:solidFill>
                <a:latin typeface="Arial" panose="020B0604020202020204"/>
                <a:ea typeface="+mn-ea"/>
                <a:cs typeface="Arial" panose="020B0604020202020204" pitchFamily="34" charset="0"/>
              </a:rPr>
              <a:t>Electronic Meeting, </a:t>
            </a:r>
            <a:r>
              <a:rPr lang="en-US" sz="1200" b="1" kern="1200" dirty="0">
                <a:solidFill>
                  <a:schemeClr val="tx1"/>
                </a:solidFill>
                <a:latin typeface="Arial" panose="020B0604020202020204"/>
                <a:ea typeface="+mn-ea"/>
                <a:cs typeface="Arial" panose="020B0604020202020204" pitchFamily="34" charset="0"/>
              </a:rPr>
              <a:t>19th-27th of May, 2021</a:t>
            </a:r>
            <a:endParaRPr lang="sv-SE" altLang="en-US" sz="1200" b="1" kern="1200" dirty="0">
              <a:solidFill>
                <a:schemeClr val="tx1"/>
              </a:solidFill>
              <a:latin typeface="Arial" panose="020B0604020202020204"/>
              <a:ea typeface="+mn-ea"/>
              <a:cs typeface="Arial" panose="020B0604020202020204" pitchFamily="34" charset="0"/>
            </a:endParaRP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en-GB" sz="1200" b="1" kern="1200" dirty="0">
                <a:solidFill>
                  <a:schemeClr val="tx1"/>
                </a:solidFill>
                <a:latin typeface="Arial" panose="020B0604020202020204"/>
                <a:ea typeface="+mn-ea"/>
                <a:cs typeface="Arial" panose="020B0604020202020204" pitchFamily="34" charset="0"/>
              </a:rPr>
              <a:t>R4-2108643</a:t>
            </a:r>
            <a:endParaRPr lang="sv-SE" altLang="en-US" sz="1200" b="1" dirty="0">
              <a:latin typeface="Arial" panose="020B0604020202020204"/>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8.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64655" y="2819400"/>
            <a:ext cx="11462327" cy="1114425"/>
          </a:xfrm>
        </p:spPr>
        <p:txBody>
          <a:bodyPr/>
          <a:lstStyle/>
          <a:p>
            <a:pPr algn="ctr" eaLnBrk="1" hangingPunct="1"/>
            <a:r>
              <a:rPr lang="en-GB" altLang="en-US" noProof="0" dirty="0"/>
              <a:t/>
            </a:r>
            <a:br>
              <a:rPr lang="en-GB" altLang="en-US" noProof="0" dirty="0"/>
            </a:br>
            <a:r>
              <a:rPr lang="en-GB" b="1" dirty="0"/>
              <a:t>WF on [312] NTN_Solutions_Part1</a:t>
            </a:r>
            <a:br>
              <a:rPr lang="en-GB" b="1" dirty="0"/>
            </a:br>
            <a:r>
              <a:rPr lang="en-GB" sz="2800" b="1" dirty="0"/>
              <a:t>(</a:t>
            </a:r>
            <a:r>
              <a:rPr lang="en-GB" sz="2800" b="1" noProof="0" dirty="0"/>
              <a:t>NTN general part)</a:t>
            </a:r>
            <a:endParaRPr lang="en-GB" altLang="en-US" sz="2800" b="1" noProof="0" dirty="0"/>
          </a:p>
        </p:txBody>
      </p:sp>
      <p:sp>
        <p:nvSpPr>
          <p:cNvPr id="5123" name="Text Placeholder 2"/>
          <p:cNvSpPr>
            <a:spLocks noGrp="1"/>
          </p:cNvSpPr>
          <p:nvPr>
            <p:ph type="body" idx="4294967295"/>
          </p:nvPr>
        </p:nvSpPr>
        <p:spPr>
          <a:xfrm>
            <a:off x="2147888" y="4589463"/>
            <a:ext cx="7886700" cy="1500187"/>
          </a:xfrm>
        </p:spPr>
        <p:txBody>
          <a:bodyPr/>
          <a:lstStyle/>
          <a:p>
            <a:pPr marL="0" indent="0" eaLnBrk="1" hangingPunct="1">
              <a:buFontTx/>
              <a:buNone/>
            </a:pPr>
            <a:endParaRPr lang="en-GB" altLang="en-US" noProof="0" dirty="0"/>
          </a:p>
          <a:p>
            <a:pPr marL="0" indent="0" eaLnBrk="1" hangingPunct="1">
              <a:buFontTx/>
              <a:buNone/>
            </a:pPr>
            <a:r>
              <a:rPr lang="en-GB" altLang="en-US" noProof="0" dirty="0"/>
              <a:t>Moderator, THALES</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365125"/>
            <a:ext cx="11353800" cy="1325563"/>
          </a:xfrm>
        </p:spPr>
        <p:txBody>
          <a:bodyPr/>
          <a:lstStyle/>
          <a:p>
            <a:r>
              <a:rPr lang="fr-FR" sz="3600" dirty="0"/>
              <a:t>Topic #1</a:t>
            </a:r>
          </a:p>
        </p:txBody>
      </p:sp>
      <p:sp>
        <p:nvSpPr>
          <p:cNvPr id="3" name="Espace réservé du contenu 2"/>
          <p:cNvSpPr>
            <a:spLocks noGrp="1"/>
          </p:cNvSpPr>
          <p:nvPr>
            <p:ph idx="1"/>
          </p:nvPr>
        </p:nvSpPr>
        <p:spPr>
          <a:xfrm>
            <a:off x="838199" y="1814739"/>
            <a:ext cx="11179629" cy="4351338"/>
          </a:xfrm>
        </p:spPr>
        <p:txBody>
          <a:bodyPr/>
          <a:lstStyle/>
          <a:p>
            <a:r>
              <a:rPr lang="en-GB" sz="2000" b="1" dirty="0">
                <a:solidFill>
                  <a:srgbClr val="00B050"/>
                </a:solidFill>
              </a:rPr>
              <a:t>Proposal 1-1-1-2: </a:t>
            </a:r>
            <a:r>
              <a:rPr lang="en-GB" sz="2000" dirty="0">
                <a:solidFill>
                  <a:srgbClr val="00B050"/>
                </a:solidFill>
              </a:rPr>
              <a:t>RAN4 should reconsider/adapt the reference measurement channels for NTN use case.</a:t>
            </a:r>
          </a:p>
          <a:p>
            <a:pPr lvl="1"/>
            <a:r>
              <a:rPr lang="en-GB" sz="2000" b="1" dirty="0">
                <a:solidFill>
                  <a:srgbClr val="00B050"/>
                </a:solidFill>
              </a:rPr>
              <a:t>Note: </a:t>
            </a:r>
            <a:r>
              <a:rPr lang="en-GB" sz="2000" dirty="0">
                <a:solidFill>
                  <a:srgbClr val="00B050"/>
                </a:solidFill>
              </a:rPr>
              <a:t>Details are FFS.</a:t>
            </a:r>
          </a:p>
          <a:p>
            <a:pPr marL="457200" lvl="1" indent="0">
              <a:buNone/>
            </a:pPr>
            <a:endParaRPr lang="en-GB" sz="2000" dirty="0">
              <a:solidFill>
                <a:srgbClr val="00B050"/>
              </a:solidFill>
            </a:endParaRPr>
          </a:p>
          <a:p>
            <a:r>
              <a:rPr lang="en-GB" sz="2000" b="1" dirty="0">
                <a:solidFill>
                  <a:srgbClr val="00B050"/>
                </a:solidFill>
              </a:rPr>
              <a:t>Proposal 1-3-1-1:</a:t>
            </a:r>
            <a:r>
              <a:rPr lang="en-GB" sz="2000" dirty="0">
                <a:solidFill>
                  <a:srgbClr val="00B050"/>
                </a:solidFill>
              </a:rPr>
              <a:t> </a:t>
            </a:r>
            <a:r>
              <a:rPr lang="en-GB" sz="2000" b="1" dirty="0" smtClean="0">
                <a:solidFill>
                  <a:srgbClr val="00B050"/>
                </a:solidFill>
              </a:rPr>
              <a:t>It </a:t>
            </a:r>
            <a:r>
              <a:rPr lang="en-GB" sz="2000" b="1" dirty="0">
                <a:solidFill>
                  <a:srgbClr val="00B050"/>
                </a:solidFill>
              </a:rPr>
              <a:t>can be assumed </a:t>
            </a:r>
            <a:r>
              <a:rPr lang="en-GB" sz="2000" dirty="0">
                <a:solidFill>
                  <a:srgbClr val="00B050"/>
                </a:solidFill>
              </a:rPr>
              <a:t>that the linkage between NTN-Gateway and Non-NTN Infrastructure </a:t>
            </a:r>
            <a:r>
              <a:rPr lang="en-GB" sz="2000" dirty="0" err="1">
                <a:solidFill>
                  <a:srgbClr val="00B050"/>
                </a:solidFill>
              </a:rPr>
              <a:t>gNB</a:t>
            </a:r>
            <a:r>
              <a:rPr lang="en-GB" sz="2000" dirty="0">
                <a:solidFill>
                  <a:srgbClr val="00B050"/>
                </a:solidFill>
              </a:rPr>
              <a:t> functions is expected to be typically implemented with a </a:t>
            </a:r>
            <a:r>
              <a:rPr lang="en-GB" sz="2000" b="1" dirty="0">
                <a:solidFill>
                  <a:srgbClr val="00B050"/>
                </a:solidFill>
              </a:rPr>
              <a:t>non-RF connection.</a:t>
            </a:r>
            <a:endParaRPr lang="fr-FR" sz="2000" dirty="0">
              <a:solidFill>
                <a:srgbClr val="00B050"/>
              </a:solidFill>
            </a:endParaRPr>
          </a:p>
          <a:p>
            <a:pPr marL="0" indent="0">
              <a:buNone/>
            </a:pPr>
            <a:endParaRPr lang="fr-FR" sz="2400" dirty="0">
              <a:solidFill>
                <a:srgbClr val="00B050"/>
              </a:solidFill>
            </a:endParaRPr>
          </a:p>
          <a:p>
            <a:pPr marL="0" indent="0">
              <a:buNone/>
            </a:pPr>
            <a:endParaRPr lang="fr-FR" dirty="0"/>
          </a:p>
        </p:txBody>
      </p:sp>
    </p:spTree>
    <p:extLst>
      <p:ext uri="{BB962C8B-B14F-4D97-AF65-F5344CB8AC3E}">
        <p14:creationId xmlns:p14="http://schemas.microsoft.com/office/powerpoint/2010/main" val="3760867096"/>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365125"/>
            <a:ext cx="11353800" cy="1325563"/>
          </a:xfrm>
        </p:spPr>
        <p:txBody>
          <a:bodyPr/>
          <a:lstStyle/>
          <a:p>
            <a:r>
              <a:rPr lang="fr-FR" sz="3600" dirty="0"/>
              <a:t>Topic #2</a:t>
            </a:r>
          </a:p>
        </p:txBody>
      </p:sp>
      <p:sp>
        <p:nvSpPr>
          <p:cNvPr id="3" name="Espace réservé du contenu 2"/>
          <p:cNvSpPr>
            <a:spLocks noGrp="1"/>
          </p:cNvSpPr>
          <p:nvPr>
            <p:ph idx="1"/>
          </p:nvPr>
        </p:nvSpPr>
        <p:spPr/>
        <p:txBody>
          <a:bodyPr/>
          <a:lstStyle/>
          <a:p>
            <a:r>
              <a:rPr lang="en-GB" sz="2000" b="1" dirty="0">
                <a:solidFill>
                  <a:srgbClr val="00B050"/>
                </a:solidFill>
              </a:rPr>
              <a:t>Proposal 2-1-2-1:</a:t>
            </a:r>
            <a:r>
              <a:rPr lang="en-GB" sz="2000" dirty="0">
                <a:solidFill>
                  <a:srgbClr val="00B050"/>
                </a:solidFill>
              </a:rPr>
              <a:t> The common definition for channel bandwidth, transmission bandwidth configuration, minimum guard band, and RB alignment in 38.104 and 38.101-1 can be reused for NTN system.</a:t>
            </a:r>
          </a:p>
          <a:p>
            <a:pPr marL="0" indent="0">
              <a:buNone/>
            </a:pPr>
            <a:endParaRPr lang="fr-FR" sz="2000" dirty="0">
              <a:solidFill>
                <a:srgbClr val="00B050"/>
              </a:solidFill>
            </a:endParaRPr>
          </a:p>
          <a:p>
            <a:r>
              <a:rPr lang="en-GB" sz="2000" b="1" dirty="0">
                <a:solidFill>
                  <a:srgbClr val="00B050"/>
                </a:solidFill>
              </a:rPr>
              <a:t>Proposal 2-1-3-1:</a:t>
            </a:r>
            <a:r>
              <a:rPr lang="en-GB" sz="2000" dirty="0">
                <a:solidFill>
                  <a:srgbClr val="00B050"/>
                </a:solidFill>
              </a:rPr>
              <a:t> The supported channel bandwidth per operating band should be defined based on NTN operator input.</a:t>
            </a:r>
          </a:p>
          <a:p>
            <a:pPr marL="0" indent="0">
              <a:buNone/>
            </a:pPr>
            <a:endParaRPr lang="fr-FR" sz="2000" dirty="0">
              <a:solidFill>
                <a:srgbClr val="00B050"/>
              </a:solidFill>
            </a:endParaRPr>
          </a:p>
          <a:p>
            <a:r>
              <a:rPr lang="en-GB" sz="2000" b="1" dirty="0">
                <a:solidFill>
                  <a:srgbClr val="00B050"/>
                </a:solidFill>
              </a:rPr>
              <a:t>Proposal 2-1-4-1:</a:t>
            </a:r>
            <a:r>
              <a:rPr lang="en-GB" sz="2000" dirty="0">
                <a:solidFill>
                  <a:srgbClr val="00B050"/>
                </a:solidFill>
              </a:rPr>
              <a:t> The channel spacing in 38.104 can be reused for NTN. Exact definition pending channel raster decision.</a:t>
            </a:r>
          </a:p>
          <a:p>
            <a:pPr marL="0" indent="0">
              <a:buNone/>
            </a:pPr>
            <a:endParaRPr lang="fr-FR" sz="2000" dirty="0">
              <a:solidFill>
                <a:srgbClr val="00B050"/>
              </a:solidFill>
            </a:endParaRPr>
          </a:p>
          <a:p>
            <a:r>
              <a:rPr lang="en-GB" sz="2000" b="1" dirty="0">
                <a:solidFill>
                  <a:srgbClr val="00B050"/>
                </a:solidFill>
              </a:rPr>
              <a:t>Proposal 2-2-1-1:</a:t>
            </a:r>
            <a:r>
              <a:rPr lang="en-GB" sz="2000" dirty="0">
                <a:solidFill>
                  <a:srgbClr val="00B050"/>
                </a:solidFill>
              </a:rPr>
              <a:t> UE NTN FR1 may use similar specification as TS 38.101-1 (with different clauses for NTN).</a:t>
            </a:r>
            <a:endParaRPr lang="fr-FR" sz="2000" dirty="0">
              <a:solidFill>
                <a:srgbClr val="00B050"/>
              </a:solidFill>
            </a:endParaRPr>
          </a:p>
          <a:p>
            <a:endParaRPr lang="fr-FR" sz="2400" dirty="0"/>
          </a:p>
        </p:txBody>
      </p:sp>
    </p:spTree>
    <p:extLst>
      <p:ext uri="{BB962C8B-B14F-4D97-AF65-F5344CB8AC3E}">
        <p14:creationId xmlns:p14="http://schemas.microsoft.com/office/powerpoint/2010/main" val="3054989236"/>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365125"/>
            <a:ext cx="11353800" cy="1325563"/>
          </a:xfrm>
        </p:spPr>
        <p:txBody>
          <a:bodyPr/>
          <a:lstStyle/>
          <a:p>
            <a:r>
              <a:rPr lang="fr-FR" sz="3600" dirty="0"/>
              <a:t>Topic #2</a:t>
            </a:r>
          </a:p>
        </p:txBody>
      </p:sp>
      <p:sp>
        <p:nvSpPr>
          <p:cNvPr id="3" name="Espace réservé du contenu 2"/>
          <p:cNvSpPr>
            <a:spLocks noGrp="1"/>
          </p:cNvSpPr>
          <p:nvPr>
            <p:ph idx="1"/>
          </p:nvPr>
        </p:nvSpPr>
        <p:spPr/>
        <p:txBody>
          <a:bodyPr/>
          <a:lstStyle/>
          <a:p>
            <a:r>
              <a:rPr lang="en-US" sz="2000" b="1" dirty="0">
                <a:solidFill>
                  <a:srgbClr val="00B050"/>
                </a:solidFill>
              </a:rPr>
              <a:t>Proposal 2-1-1-1:</a:t>
            </a:r>
            <a:r>
              <a:rPr lang="en-GB" sz="2000" dirty="0">
                <a:solidFill>
                  <a:srgbClr val="00B050"/>
                </a:solidFill>
              </a:rPr>
              <a:t> </a:t>
            </a:r>
            <a:r>
              <a:rPr lang="en-US" sz="2000" dirty="0">
                <a:solidFill>
                  <a:srgbClr val="00B050"/>
                </a:solidFill>
              </a:rPr>
              <a:t>The first NTN band will have the following frequency range definition: 1980-2010 MHz in UL and 2170-2200 MHz in DL. Its band number is FFS.</a:t>
            </a:r>
            <a:endParaRPr lang="fr-FR" sz="2000" dirty="0">
              <a:solidFill>
                <a:srgbClr val="00B050"/>
              </a:solidFill>
            </a:endParaRPr>
          </a:p>
          <a:p>
            <a:pPr lvl="1"/>
            <a:r>
              <a:rPr lang="en-US" sz="2000" b="1" dirty="0">
                <a:solidFill>
                  <a:srgbClr val="00B050"/>
                </a:solidFill>
              </a:rPr>
              <a:t>Note:</a:t>
            </a:r>
            <a:r>
              <a:rPr lang="en-US" sz="2000" dirty="0">
                <a:solidFill>
                  <a:srgbClr val="00B050"/>
                </a:solidFill>
              </a:rPr>
              <a:t> Companies are encouraged to provide a NTN band numbering scheme for next RAN4 meeting.</a:t>
            </a:r>
          </a:p>
          <a:p>
            <a:pPr marL="457200" lvl="1" indent="0">
              <a:buNone/>
            </a:pPr>
            <a:endParaRPr lang="en-US" sz="2000" dirty="0">
              <a:solidFill>
                <a:srgbClr val="00B050"/>
              </a:solidFill>
            </a:endParaRPr>
          </a:p>
          <a:p>
            <a:r>
              <a:rPr lang="en-GB" sz="2000" b="1" dirty="0">
                <a:solidFill>
                  <a:srgbClr val="00B050"/>
                </a:solidFill>
              </a:rPr>
              <a:t>Proposal 2-3-1-1:</a:t>
            </a:r>
            <a:r>
              <a:rPr lang="en-GB" sz="2000" dirty="0">
                <a:solidFill>
                  <a:srgbClr val="00B050"/>
                </a:solidFill>
              </a:rPr>
              <a:t> </a:t>
            </a:r>
            <a:r>
              <a:rPr lang="en-US" sz="2000" dirty="0">
                <a:solidFill>
                  <a:srgbClr val="00B050"/>
                </a:solidFill>
              </a:rPr>
              <a:t>RAN4 to study and agree on the reference assumption to be used for the on-board satellite amplification process.</a:t>
            </a:r>
          </a:p>
          <a:p>
            <a:pPr lvl="1"/>
            <a:r>
              <a:rPr lang="en-US" sz="2000" b="1" dirty="0">
                <a:solidFill>
                  <a:srgbClr val="00B050"/>
                </a:solidFill>
              </a:rPr>
              <a:t>Note: </a:t>
            </a:r>
            <a:r>
              <a:rPr lang="en-US" sz="2000" dirty="0">
                <a:solidFill>
                  <a:srgbClr val="00B050"/>
                </a:solidFill>
              </a:rPr>
              <a:t>Clarifications required on what “reference assumption” means, and typical implementations for on-board satellite amplification processes</a:t>
            </a:r>
            <a:r>
              <a:rPr lang="en-US" sz="2000" dirty="0" smtClean="0">
                <a:solidFill>
                  <a:srgbClr val="00B050"/>
                </a:solidFill>
              </a:rPr>
              <a:t>.</a:t>
            </a:r>
          </a:p>
          <a:p>
            <a:pPr marL="457200" lvl="1" indent="0">
              <a:buNone/>
            </a:pPr>
            <a:endParaRPr lang="en-US" sz="2000" dirty="0" smtClean="0">
              <a:solidFill>
                <a:srgbClr val="00B050"/>
              </a:solidFill>
            </a:endParaRPr>
          </a:p>
          <a:p>
            <a:r>
              <a:rPr lang="en-GB" sz="2000" b="1" dirty="0">
                <a:solidFill>
                  <a:srgbClr val="00B050"/>
                </a:solidFill>
              </a:rPr>
              <a:t>Proposal 2-3-1-2: </a:t>
            </a:r>
            <a:r>
              <a:rPr lang="en-US" sz="2000" dirty="0">
                <a:solidFill>
                  <a:srgbClr val="00B050"/>
                </a:solidFill>
              </a:rPr>
              <a:t>RAN4 to consider </a:t>
            </a:r>
            <a:r>
              <a:rPr lang="en-US" sz="2000" b="1" dirty="0">
                <a:solidFill>
                  <a:srgbClr val="00B050"/>
                </a:solidFill>
              </a:rPr>
              <a:t>Constant Equivalent Isotropic Radiated Power (EIRP) </a:t>
            </a:r>
            <a:r>
              <a:rPr lang="en-US" sz="2000" dirty="0">
                <a:solidFill>
                  <a:srgbClr val="00B050"/>
                </a:solidFill>
              </a:rPr>
              <a:t>and/or</a:t>
            </a:r>
            <a:r>
              <a:rPr lang="en-US" sz="2000" b="1" dirty="0">
                <a:solidFill>
                  <a:srgbClr val="00B050"/>
                </a:solidFill>
              </a:rPr>
              <a:t> Constant Power at Receiver </a:t>
            </a:r>
            <a:r>
              <a:rPr lang="en-US" sz="2000" dirty="0">
                <a:solidFill>
                  <a:srgbClr val="00B050"/>
                </a:solidFill>
              </a:rPr>
              <a:t>options for on-board satellite amplification process.</a:t>
            </a:r>
          </a:p>
          <a:p>
            <a:endParaRPr lang="en-US" sz="2400" dirty="0" smtClean="0">
              <a:solidFill>
                <a:srgbClr val="00B050"/>
              </a:solidFill>
            </a:endParaRPr>
          </a:p>
        </p:txBody>
      </p:sp>
    </p:spTree>
    <p:extLst>
      <p:ext uri="{BB962C8B-B14F-4D97-AF65-F5344CB8AC3E}">
        <p14:creationId xmlns:p14="http://schemas.microsoft.com/office/powerpoint/2010/main" val="3912881426"/>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365125"/>
            <a:ext cx="11353800" cy="1325563"/>
          </a:xfrm>
        </p:spPr>
        <p:txBody>
          <a:bodyPr/>
          <a:lstStyle/>
          <a:p>
            <a:r>
              <a:rPr lang="fr-FR" sz="3600" dirty="0"/>
              <a:t>Topic #3</a:t>
            </a:r>
          </a:p>
        </p:txBody>
      </p:sp>
      <p:sp>
        <p:nvSpPr>
          <p:cNvPr id="3" name="Espace réservé du contenu 2"/>
          <p:cNvSpPr>
            <a:spLocks noGrp="1"/>
          </p:cNvSpPr>
          <p:nvPr>
            <p:ph idx="1"/>
          </p:nvPr>
        </p:nvSpPr>
        <p:spPr/>
        <p:txBody>
          <a:bodyPr/>
          <a:lstStyle/>
          <a:p>
            <a:r>
              <a:rPr lang="en-GB" sz="2000" b="1" dirty="0">
                <a:solidFill>
                  <a:srgbClr val="00B050"/>
                </a:solidFill>
              </a:rPr>
              <a:t>Proposal 3-1-2-1:</a:t>
            </a:r>
            <a:r>
              <a:rPr lang="en-GB" sz="2000" dirty="0">
                <a:solidFill>
                  <a:srgbClr val="00B050"/>
                </a:solidFill>
              </a:rPr>
              <a:t> RAN4 shall consider the following bandwidth size configuration for MSS S-Band with SCS 15 kHz: 5, 10, 15, 20 </a:t>
            </a:r>
            <a:r>
              <a:rPr lang="en-GB" sz="2000" dirty="0" err="1">
                <a:solidFill>
                  <a:srgbClr val="00B050"/>
                </a:solidFill>
              </a:rPr>
              <a:t>MHz</a:t>
            </a:r>
            <a:r>
              <a:rPr lang="en-GB" sz="2000" dirty="0" err="1" smtClean="0">
                <a:solidFill>
                  <a:srgbClr val="00B050"/>
                </a:solidFill>
              </a:rPr>
              <a:t>.</a:t>
            </a:r>
            <a:endParaRPr lang="en-GB" sz="2000" dirty="0" smtClean="0">
              <a:solidFill>
                <a:srgbClr val="00B050"/>
              </a:solidFill>
            </a:endParaRPr>
          </a:p>
          <a:p>
            <a:pPr marL="0" indent="0">
              <a:buNone/>
            </a:pPr>
            <a:endParaRPr lang="en-GB" sz="2000" dirty="0">
              <a:solidFill>
                <a:srgbClr val="00B050"/>
              </a:solidFill>
            </a:endParaRPr>
          </a:p>
          <a:p>
            <a:r>
              <a:rPr lang="en-GB" sz="2000" b="1" dirty="0">
                <a:solidFill>
                  <a:srgbClr val="00B050"/>
                </a:solidFill>
              </a:rPr>
              <a:t>Proposal 3-1-3-1:</a:t>
            </a:r>
            <a:r>
              <a:rPr lang="en-GB" sz="2000" dirty="0">
                <a:solidFill>
                  <a:srgbClr val="00B050"/>
                </a:solidFill>
              </a:rPr>
              <a:t> RAN4 shall consider the following bandwidth size configuration for MSS S-Band with SCS 30 kHz and SCS 60 kHz: 10, 15, 20 </a:t>
            </a:r>
            <a:r>
              <a:rPr lang="en-GB" sz="2000" dirty="0" err="1">
                <a:solidFill>
                  <a:srgbClr val="00B050"/>
                </a:solidFill>
              </a:rPr>
              <a:t>MHz</a:t>
            </a:r>
            <a:r>
              <a:rPr lang="en-GB" sz="2000" dirty="0" err="1" smtClean="0">
                <a:solidFill>
                  <a:srgbClr val="00B050"/>
                </a:solidFill>
              </a:rPr>
              <a:t>.</a:t>
            </a:r>
            <a:endParaRPr lang="en-GB" sz="2000" dirty="0" smtClean="0">
              <a:solidFill>
                <a:srgbClr val="00B050"/>
              </a:solidFill>
            </a:endParaRPr>
          </a:p>
          <a:p>
            <a:pPr marL="0" indent="0">
              <a:buNone/>
            </a:pPr>
            <a:endParaRPr lang="en-GB" sz="2000" dirty="0">
              <a:solidFill>
                <a:srgbClr val="00B050"/>
              </a:solidFill>
            </a:endParaRPr>
          </a:p>
          <a:p>
            <a:r>
              <a:rPr lang="en-GB" sz="2000" b="1" dirty="0">
                <a:solidFill>
                  <a:srgbClr val="00B050"/>
                </a:solidFill>
              </a:rPr>
              <a:t>Proposal 3-1-3-2:</a:t>
            </a:r>
            <a:r>
              <a:rPr lang="en-GB" sz="2000" dirty="0">
                <a:solidFill>
                  <a:srgbClr val="00B050"/>
                </a:solidFill>
              </a:rPr>
              <a:t> The supported channel bandwidth per operating band should be defined based on NTN operator input.</a:t>
            </a:r>
            <a:endParaRPr lang="fr-FR" sz="2000" dirty="0">
              <a:solidFill>
                <a:srgbClr val="00B050"/>
              </a:solidFill>
            </a:endParaRPr>
          </a:p>
          <a:p>
            <a:endParaRPr lang="fr-FR" sz="2400" dirty="0">
              <a:solidFill>
                <a:srgbClr val="00B050"/>
              </a:solidFill>
            </a:endParaRPr>
          </a:p>
        </p:txBody>
      </p:sp>
    </p:spTree>
    <p:extLst>
      <p:ext uri="{BB962C8B-B14F-4D97-AF65-F5344CB8AC3E}">
        <p14:creationId xmlns:p14="http://schemas.microsoft.com/office/powerpoint/2010/main" val="400432880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365125"/>
            <a:ext cx="11353800" cy="1325563"/>
          </a:xfrm>
        </p:spPr>
        <p:txBody>
          <a:bodyPr/>
          <a:lstStyle/>
          <a:p>
            <a:r>
              <a:rPr lang="fr-FR" sz="3600" dirty="0"/>
              <a:t>Topic #3</a:t>
            </a:r>
          </a:p>
        </p:txBody>
      </p:sp>
      <p:sp>
        <p:nvSpPr>
          <p:cNvPr id="3" name="Espace réservé du contenu 2"/>
          <p:cNvSpPr>
            <a:spLocks noGrp="1"/>
          </p:cNvSpPr>
          <p:nvPr>
            <p:ph idx="1"/>
          </p:nvPr>
        </p:nvSpPr>
        <p:spPr/>
        <p:txBody>
          <a:bodyPr/>
          <a:lstStyle/>
          <a:p>
            <a:r>
              <a:rPr lang="en-GB" sz="2000" b="1" dirty="0">
                <a:solidFill>
                  <a:srgbClr val="00B050"/>
                </a:solidFill>
              </a:rPr>
              <a:t>Proposal 3-1-5-1:</a:t>
            </a:r>
            <a:r>
              <a:rPr lang="en-GB" sz="2000" dirty="0">
                <a:solidFill>
                  <a:srgbClr val="00B050"/>
                </a:solidFill>
              </a:rPr>
              <a:t> RAN4 shall consider a 100 kHz MSS S-Band Channel Raster.</a:t>
            </a:r>
          </a:p>
          <a:p>
            <a:pPr marL="0" indent="0">
              <a:buNone/>
            </a:pPr>
            <a:endParaRPr lang="fr-FR" sz="2000" dirty="0">
              <a:solidFill>
                <a:srgbClr val="00B050"/>
              </a:solidFill>
            </a:endParaRPr>
          </a:p>
          <a:p>
            <a:r>
              <a:rPr lang="en-GB" sz="2000" b="1" dirty="0">
                <a:solidFill>
                  <a:srgbClr val="00B050"/>
                </a:solidFill>
              </a:rPr>
              <a:t>Proposal 3-1-6-1:</a:t>
            </a:r>
            <a:r>
              <a:rPr lang="en-GB" sz="2000" dirty="0">
                <a:solidFill>
                  <a:srgbClr val="00B050"/>
                </a:solidFill>
              </a:rPr>
              <a:t> With respect to MSS S-Band Synchronization Raster, one solution is to reuse current NR work frame for NTN system, but for applicable SS raster entries per operating band RAN4 may need to further study it.</a:t>
            </a:r>
          </a:p>
          <a:p>
            <a:pPr marL="0" indent="0">
              <a:buNone/>
            </a:pPr>
            <a:endParaRPr lang="fr-FR" sz="2000" dirty="0">
              <a:solidFill>
                <a:srgbClr val="00B050"/>
              </a:solidFill>
            </a:endParaRPr>
          </a:p>
          <a:p>
            <a:r>
              <a:rPr lang="en-GB" sz="2000" b="1" dirty="0">
                <a:solidFill>
                  <a:srgbClr val="00B050"/>
                </a:solidFill>
              </a:rPr>
              <a:t>Proposal 3-2-2-1:</a:t>
            </a:r>
            <a:r>
              <a:rPr lang="en-GB" sz="2000" dirty="0">
                <a:solidFill>
                  <a:srgbClr val="00B050"/>
                </a:solidFill>
              </a:rPr>
              <a:t> RAN4 shall consider a 100 kHz MSS L-Band Channel Raster.</a:t>
            </a:r>
          </a:p>
          <a:p>
            <a:pPr marL="0" indent="0">
              <a:buNone/>
            </a:pPr>
            <a:endParaRPr lang="fr-FR" sz="2000" dirty="0">
              <a:solidFill>
                <a:srgbClr val="00B050"/>
              </a:solidFill>
            </a:endParaRPr>
          </a:p>
          <a:p>
            <a:r>
              <a:rPr lang="en-GB" sz="2000" b="1" dirty="0">
                <a:solidFill>
                  <a:srgbClr val="00B050"/>
                </a:solidFill>
              </a:rPr>
              <a:t>Proposal 3-3-3-1:</a:t>
            </a:r>
            <a:r>
              <a:rPr lang="en-GB" sz="2000" dirty="0">
                <a:solidFill>
                  <a:srgbClr val="00B050"/>
                </a:solidFill>
              </a:rPr>
              <a:t> 3GPP should take the relevant FCC and ETSI regulation into account when defining </a:t>
            </a:r>
            <a:r>
              <a:rPr lang="en-GB" sz="2000" dirty="0" err="1">
                <a:solidFill>
                  <a:srgbClr val="00B050"/>
                </a:solidFill>
              </a:rPr>
              <a:t>Tx</a:t>
            </a:r>
            <a:r>
              <a:rPr lang="en-GB" sz="2000" dirty="0">
                <a:solidFill>
                  <a:srgbClr val="00B050"/>
                </a:solidFill>
              </a:rPr>
              <a:t> and Rx NTN requirements for the pairing of 1610 - 1618.725 MHz UL and 2483.5 – 2500 MHz DL.</a:t>
            </a:r>
            <a:endParaRPr lang="fr-FR" sz="2000" dirty="0">
              <a:solidFill>
                <a:srgbClr val="00B050"/>
              </a:solidFill>
            </a:endParaRPr>
          </a:p>
        </p:txBody>
      </p:sp>
    </p:spTree>
    <p:extLst>
      <p:ext uri="{BB962C8B-B14F-4D97-AF65-F5344CB8AC3E}">
        <p14:creationId xmlns:p14="http://schemas.microsoft.com/office/powerpoint/2010/main" val="1923102632"/>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365125"/>
            <a:ext cx="11353800" cy="1325563"/>
          </a:xfrm>
        </p:spPr>
        <p:txBody>
          <a:bodyPr/>
          <a:lstStyle/>
          <a:p>
            <a:r>
              <a:rPr lang="fr-FR" sz="3600" dirty="0"/>
              <a:t>Topic #3</a:t>
            </a:r>
          </a:p>
        </p:txBody>
      </p:sp>
      <p:sp>
        <p:nvSpPr>
          <p:cNvPr id="3" name="Espace réservé du contenu 2"/>
          <p:cNvSpPr>
            <a:spLocks noGrp="1"/>
          </p:cNvSpPr>
          <p:nvPr>
            <p:ph idx="1"/>
          </p:nvPr>
        </p:nvSpPr>
        <p:spPr/>
        <p:txBody>
          <a:bodyPr/>
          <a:lstStyle/>
          <a:p>
            <a:r>
              <a:rPr lang="en-GB" sz="2000" b="1" dirty="0">
                <a:solidFill>
                  <a:srgbClr val="00B050"/>
                </a:solidFill>
              </a:rPr>
              <a:t>Proposal 3-1-1-1:</a:t>
            </a:r>
            <a:r>
              <a:rPr lang="en-GB" sz="2000" dirty="0">
                <a:solidFill>
                  <a:srgbClr val="00B050"/>
                </a:solidFill>
              </a:rPr>
              <a:t> RAN4 shall use S-Band Reference Operational Deployment Scenario using </a:t>
            </a:r>
            <a:r>
              <a:rPr lang="en-US" sz="2000" dirty="0">
                <a:solidFill>
                  <a:srgbClr val="00B050"/>
                </a:solidFill>
              </a:rPr>
              <a:t>1980-2010 MHz for UL and 2170-2200 MHz for </a:t>
            </a:r>
            <a:r>
              <a:rPr lang="en-US" sz="2000" dirty="0" smtClean="0">
                <a:solidFill>
                  <a:srgbClr val="00B050"/>
                </a:solidFill>
              </a:rPr>
              <a:t>DL.</a:t>
            </a:r>
            <a:endParaRPr lang="en-US" sz="2000" dirty="0">
              <a:solidFill>
                <a:srgbClr val="00B050"/>
              </a:solidFill>
            </a:endParaRPr>
          </a:p>
          <a:p>
            <a:pPr marL="0" indent="0">
              <a:buNone/>
            </a:pPr>
            <a:endParaRPr lang="en-US" sz="2400" dirty="0">
              <a:solidFill>
                <a:srgbClr val="00B050"/>
              </a:solidFill>
            </a:endParaRPr>
          </a:p>
          <a:p>
            <a:pPr marL="0" indent="0">
              <a:buNone/>
            </a:pPr>
            <a:endParaRPr lang="en-US" sz="2400" dirty="0">
              <a:solidFill>
                <a:srgbClr val="00B050"/>
              </a:solidFill>
            </a:endParaRPr>
          </a:p>
          <a:p>
            <a:endParaRPr lang="en-US" sz="2400" dirty="0">
              <a:solidFill>
                <a:srgbClr val="00B050"/>
              </a:solidFill>
            </a:endParaRPr>
          </a:p>
          <a:p>
            <a:endParaRPr lang="en-US" sz="2400" dirty="0">
              <a:solidFill>
                <a:srgbClr val="00B050"/>
              </a:solidFill>
            </a:endParaRPr>
          </a:p>
          <a:p>
            <a:endParaRPr lang="en-US" sz="2400" dirty="0">
              <a:solidFill>
                <a:srgbClr val="00B050"/>
              </a:solidFill>
            </a:endParaRPr>
          </a:p>
          <a:p>
            <a:endParaRPr lang="en-US" sz="2400" dirty="0">
              <a:solidFill>
                <a:srgbClr val="00B050"/>
              </a:solidFill>
            </a:endParaRPr>
          </a:p>
          <a:p>
            <a:pPr marL="0" indent="0">
              <a:buNone/>
            </a:pPr>
            <a:endParaRPr lang="fr-FR" sz="2400" dirty="0">
              <a:solidFill>
                <a:srgbClr val="00B050"/>
              </a:solidFill>
            </a:endParaRPr>
          </a:p>
        </p:txBody>
      </p:sp>
      <p:pic>
        <p:nvPicPr>
          <p:cNvPr id="4" name="Imag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60914" y="2796497"/>
            <a:ext cx="5229633" cy="2067741"/>
          </a:xfrm>
          <a:prstGeom prst="rect">
            <a:avLst/>
          </a:prstGeom>
          <a:noFill/>
        </p:spPr>
      </p:pic>
    </p:spTree>
    <p:extLst>
      <p:ext uri="{BB962C8B-B14F-4D97-AF65-F5344CB8AC3E}">
        <p14:creationId xmlns:p14="http://schemas.microsoft.com/office/powerpoint/2010/main" val="3648162927"/>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365125"/>
            <a:ext cx="11353800" cy="1325563"/>
          </a:xfrm>
        </p:spPr>
        <p:txBody>
          <a:bodyPr/>
          <a:lstStyle/>
          <a:p>
            <a:r>
              <a:rPr lang="fr-FR" sz="3600" dirty="0"/>
              <a:t>Topic #3</a:t>
            </a:r>
          </a:p>
        </p:txBody>
      </p:sp>
      <p:sp>
        <p:nvSpPr>
          <p:cNvPr id="3" name="Espace réservé du contenu 2"/>
          <p:cNvSpPr>
            <a:spLocks noGrp="1"/>
          </p:cNvSpPr>
          <p:nvPr>
            <p:ph idx="1"/>
          </p:nvPr>
        </p:nvSpPr>
        <p:spPr/>
        <p:txBody>
          <a:bodyPr/>
          <a:lstStyle/>
          <a:p>
            <a:r>
              <a:rPr lang="en-GB" sz="2000" b="1" dirty="0">
                <a:solidFill>
                  <a:srgbClr val="00B050"/>
                </a:solidFill>
              </a:rPr>
              <a:t>Proposal 3-1-8-1:</a:t>
            </a:r>
            <a:r>
              <a:rPr lang="en-GB" sz="2000" dirty="0">
                <a:solidFill>
                  <a:srgbClr val="00B050"/>
                </a:solidFill>
              </a:rPr>
              <a:t> RAN4 may </a:t>
            </a:r>
            <a:r>
              <a:rPr lang="en-US" sz="2000" dirty="0">
                <a:solidFill>
                  <a:srgbClr val="00B050"/>
                </a:solidFill>
              </a:rPr>
              <a:t>consider S-band extension in a new WI on operator’s request, as it’s common practice for any TN band in RAN4. </a:t>
            </a:r>
          </a:p>
          <a:p>
            <a:pPr marL="0" indent="0">
              <a:buNone/>
            </a:pPr>
            <a:endParaRPr lang="en-US" sz="2000" dirty="0">
              <a:solidFill>
                <a:srgbClr val="00B050"/>
              </a:solidFill>
            </a:endParaRPr>
          </a:p>
          <a:p>
            <a:r>
              <a:rPr lang="en-GB" sz="2000" b="1" dirty="0">
                <a:solidFill>
                  <a:srgbClr val="00B050"/>
                </a:solidFill>
              </a:rPr>
              <a:t>Proposal 3-3-1-1:</a:t>
            </a:r>
            <a:r>
              <a:rPr lang="en-GB" sz="2000" dirty="0">
                <a:solidFill>
                  <a:srgbClr val="00B050"/>
                </a:solidFill>
              </a:rPr>
              <a:t> RAN4 may consider mixed pairing of (L-band) and (S-band) </a:t>
            </a:r>
            <a:r>
              <a:rPr lang="en-US" sz="2000" dirty="0">
                <a:solidFill>
                  <a:srgbClr val="00B050"/>
                </a:solidFill>
              </a:rPr>
              <a:t>in a separate dedicated WI, as it’s common practice for any TN band in RAN4. The core functionality should be forward compatible with mixed pairing.</a:t>
            </a:r>
          </a:p>
          <a:p>
            <a:pPr marL="0" indent="0">
              <a:buNone/>
            </a:pPr>
            <a:endParaRPr lang="fr-FR" sz="2000" dirty="0">
              <a:solidFill>
                <a:srgbClr val="00B050"/>
              </a:solidFill>
            </a:endParaRPr>
          </a:p>
          <a:p>
            <a:r>
              <a:rPr lang="en-GB" sz="2000" b="1" dirty="0">
                <a:solidFill>
                  <a:srgbClr val="00B050"/>
                </a:solidFill>
              </a:rPr>
              <a:t>Proposal 3-3-2-1:</a:t>
            </a:r>
            <a:r>
              <a:rPr lang="en-GB" sz="2000" dirty="0">
                <a:solidFill>
                  <a:srgbClr val="00B050"/>
                </a:solidFill>
              </a:rPr>
              <a:t> RAN4 may consider pairing of 1610 - 1618.725 MHz UL (L-band) and 2483.5 – 2500 MHz DL (S-band) in</a:t>
            </a:r>
            <a:r>
              <a:rPr lang="en-US" sz="2000" dirty="0">
                <a:solidFill>
                  <a:srgbClr val="00B050"/>
                </a:solidFill>
              </a:rPr>
              <a:t> a separate dedicated WI, as it’s common practice for any TN band in RAN4. The core functionality should be forward compatible with mixed pairing.</a:t>
            </a:r>
          </a:p>
          <a:p>
            <a:pPr marL="0" indent="0">
              <a:buNone/>
            </a:pPr>
            <a:endParaRPr lang="en-US" sz="2000" dirty="0">
              <a:solidFill>
                <a:srgbClr val="00B050"/>
              </a:solidFill>
            </a:endParaRPr>
          </a:p>
        </p:txBody>
      </p:sp>
    </p:spTree>
    <p:extLst>
      <p:ext uri="{BB962C8B-B14F-4D97-AF65-F5344CB8AC3E}">
        <p14:creationId xmlns:p14="http://schemas.microsoft.com/office/powerpoint/2010/main" val="1379508971"/>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p:nvPr/>
        </p:nvSpPr>
        <p:spPr bwMode="auto">
          <a:xfrm>
            <a:off x="203200" y="3302000"/>
            <a:ext cx="11591636"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a:r>
              <a:rPr lang="en-US" sz="6000" b="1" dirty="0"/>
              <a:t>Backup Slides</a:t>
            </a:r>
          </a:p>
        </p:txBody>
      </p:sp>
    </p:spTree>
    <p:extLst>
      <p:ext uri="{BB962C8B-B14F-4D97-AF65-F5344CB8AC3E}">
        <p14:creationId xmlns:p14="http://schemas.microsoft.com/office/powerpoint/2010/main" val="3892390575"/>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299809"/>
            <a:ext cx="9804903"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r>
              <a:rPr lang="en-GB" sz="3600" dirty="0"/>
              <a:t>Agreements from previous RAN4 meeting </a:t>
            </a:r>
            <a:br>
              <a:rPr lang="en-GB" sz="3600" dirty="0"/>
            </a:br>
            <a:r>
              <a:rPr lang="en-GB" sz="3600" dirty="0"/>
              <a:t>RAN4#98-bis-e (1/2)</a:t>
            </a:r>
          </a:p>
        </p:txBody>
      </p:sp>
      <p:sp>
        <p:nvSpPr>
          <p:cNvPr id="3" name="Espace réservé du contenu 2"/>
          <p:cNvSpPr>
            <a:spLocks noGrp="1"/>
          </p:cNvSpPr>
          <p:nvPr>
            <p:ph idx="1"/>
          </p:nvPr>
        </p:nvSpPr>
        <p:spPr>
          <a:xfrm>
            <a:off x="838200" y="1825624"/>
            <a:ext cx="10515600" cy="3600485"/>
          </a:xfrm>
        </p:spPr>
        <p:txBody>
          <a:bodyPr/>
          <a:lstStyle/>
          <a:p>
            <a:r>
              <a:rPr lang="en-US" altLang="zh-CN" sz="2000" b="1" dirty="0">
                <a:solidFill>
                  <a:srgbClr val="00B050"/>
                </a:solidFill>
              </a:rPr>
              <a:t>Baseline assumption: </a:t>
            </a:r>
            <a:r>
              <a:rPr lang="en-US" altLang="zh-CN" sz="2000" dirty="0">
                <a:solidFill>
                  <a:srgbClr val="00B050"/>
                </a:solidFill>
              </a:rPr>
              <a:t>The linkage between NTN Gateway and non-NTN </a:t>
            </a:r>
            <a:r>
              <a:rPr lang="en-US" altLang="zh-CN" sz="2000" dirty="0" err="1">
                <a:solidFill>
                  <a:srgbClr val="00B050"/>
                </a:solidFill>
              </a:rPr>
              <a:t>gNB</a:t>
            </a:r>
            <a:r>
              <a:rPr lang="en-US" altLang="zh-CN" sz="2000" dirty="0">
                <a:solidFill>
                  <a:srgbClr val="00B050"/>
                </a:solidFill>
              </a:rPr>
              <a:t> is up to implementation and without 3GPP standardized solution</a:t>
            </a:r>
          </a:p>
          <a:p>
            <a:pPr lvl="1"/>
            <a:r>
              <a:rPr lang="en-US" altLang="zh-CN" sz="2000" b="1" dirty="0">
                <a:solidFill>
                  <a:srgbClr val="00B050"/>
                </a:solidFill>
              </a:rPr>
              <a:t>Pending on further check on the test feasibility of Rx requirements on </a:t>
            </a:r>
            <a:r>
              <a:rPr lang="en-US" altLang="zh-CN" sz="2000" b="1" dirty="0" err="1">
                <a:solidFill>
                  <a:srgbClr val="00B050"/>
                </a:solidFill>
              </a:rPr>
              <a:t>gNB</a:t>
            </a:r>
            <a:r>
              <a:rPr lang="en-US" altLang="zh-CN" sz="2000" b="1" dirty="0">
                <a:solidFill>
                  <a:srgbClr val="00B050"/>
                </a:solidFill>
              </a:rPr>
              <a:t> side of service link </a:t>
            </a:r>
            <a:r>
              <a:rPr lang="en-US" altLang="zh-CN" sz="2000" dirty="0">
                <a:solidFill>
                  <a:srgbClr val="00B050"/>
                </a:solidFill>
              </a:rPr>
              <a:t>(refer to </a:t>
            </a:r>
            <a:r>
              <a:rPr lang="en-US" sz="2000" dirty="0">
                <a:solidFill>
                  <a:srgbClr val="00B050"/>
                </a:solidFill>
              </a:rPr>
              <a:t>the figure in the next slide</a:t>
            </a:r>
            <a:r>
              <a:rPr lang="en-US" altLang="zh-CN" sz="2000" dirty="0" smtClean="0">
                <a:solidFill>
                  <a:srgbClr val="00B050"/>
                </a:solidFill>
              </a:rPr>
              <a:t>)</a:t>
            </a:r>
          </a:p>
          <a:p>
            <a:pPr marL="457200" lvl="1" indent="0">
              <a:buNone/>
            </a:pPr>
            <a:endParaRPr lang="en-US" altLang="zh-CN" sz="2000" dirty="0">
              <a:solidFill>
                <a:srgbClr val="00B050"/>
              </a:solidFill>
            </a:endParaRPr>
          </a:p>
          <a:p>
            <a:r>
              <a:rPr lang="en-GB" sz="2000" dirty="0">
                <a:solidFill>
                  <a:srgbClr val="00B050"/>
                </a:solidFill>
              </a:rPr>
              <a:t>RAN4 to decide if there are any testing concerns for </a:t>
            </a:r>
            <a:r>
              <a:rPr lang="en-GB" sz="2000" b="1" dirty="0">
                <a:solidFill>
                  <a:srgbClr val="00B050"/>
                </a:solidFill>
              </a:rPr>
              <a:t>Satellite + feeder link + NTN-Gateway + </a:t>
            </a:r>
            <a:r>
              <a:rPr lang="en-GB" sz="2000" b="1" dirty="0" err="1">
                <a:solidFill>
                  <a:srgbClr val="00B050"/>
                </a:solidFill>
              </a:rPr>
              <a:t>gNB</a:t>
            </a:r>
            <a:r>
              <a:rPr lang="en-GB" sz="2000" b="1" dirty="0">
                <a:solidFill>
                  <a:srgbClr val="00B050"/>
                </a:solidFill>
              </a:rPr>
              <a:t> as a single entity, </a:t>
            </a:r>
            <a:r>
              <a:rPr lang="en-GB" sz="2000" dirty="0">
                <a:solidFill>
                  <a:srgbClr val="00B050"/>
                </a:solidFill>
              </a:rPr>
              <a:t>and why</a:t>
            </a:r>
            <a:r>
              <a:rPr lang="en-GB" sz="2000" dirty="0" smtClean="0">
                <a:solidFill>
                  <a:srgbClr val="00B050"/>
                </a:solidFill>
              </a:rPr>
              <a:t>.</a:t>
            </a:r>
          </a:p>
          <a:p>
            <a:pPr marL="0" indent="0">
              <a:buNone/>
            </a:pPr>
            <a:endParaRPr lang="en-GB" sz="2000" dirty="0">
              <a:solidFill>
                <a:srgbClr val="00B050"/>
              </a:solidFill>
            </a:endParaRPr>
          </a:p>
          <a:p>
            <a:r>
              <a:rPr lang="en-GB" sz="2000" dirty="0">
                <a:solidFill>
                  <a:srgbClr val="00B050"/>
                </a:solidFill>
              </a:rPr>
              <a:t>RAN4 shall take into account the inputs from companies to decide if the typical satellite implementation considers wired or non-wired connection with the GW.</a:t>
            </a:r>
            <a:endParaRPr lang="en-US" altLang="zh-CN" sz="2000" dirty="0">
              <a:solidFill>
                <a:srgbClr val="FFC000"/>
              </a:solidFill>
            </a:endParaRPr>
          </a:p>
          <a:p>
            <a:pPr marL="0" indent="0">
              <a:buNone/>
            </a:pPr>
            <a:endParaRPr lang="en-GB" sz="2000" b="1" dirty="0">
              <a:solidFill>
                <a:srgbClr val="00B050"/>
              </a:solidFill>
            </a:endParaRPr>
          </a:p>
        </p:txBody>
      </p:sp>
    </p:spTree>
    <p:extLst>
      <p:ext uri="{BB962C8B-B14F-4D97-AF65-F5344CB8AC3E}">
        <p14:creationId xmlns:p14="http://schemas.microsoft.com/office/powerpoint/2010/main" val="3456498477"/>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299809"/>
            <a:ext cx="9804903"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r>
              <a:rPr lang="en-GB" sz="3600" dirty="0"/>
              <a:t>Agreements from previous RAN4 meeting </a:t>
            </a:r>
            <a:br>
              <a:rPr lang="en-GB" sz="3600" dirty="0"/>
            </a:br>
            <a:r>
              <a:rPr lang="en-GB" sz="3600" dirty="0"/>
              <a:t>RAN4#98-bis-e (2/2)</a:t>
            </a:r>
          </a:p>
        </p:txBody>
      </p:sp>
      <p:sp>
        <p:nvSpPr>
          <p:cNvPr id="3" name="Espace réservé du contenu 2"/>
          <p:cNvSpPr>
            <a:spLocks noGrp="1"/>
          </p:cNvSpPr>
          <p:nvPr>
            <p:ph idx="1"/>
          </p:nvPr>
        </p:nvSpPr>
        <p:spPr>
          <a:xfrm>
            <a:off x="838200" y="1825625"/>
            <a:ext cx="10515600" cy="1359702"/>
          </a:xfrm>
        </p:spPr>
        <p:txBody>
          <a:bodyPr/>
          <a:lstStyle/>
          <a:p>
            <a:r>
              <a:rPr lang="en-GB" sz="2000" b="1" dirty="0">
                <a:solidFill>
                  <a:srgbClr val="00B050"/>
                </a:solidFill>
              </a:rPr>
              <a:t>RAN4 shall consider the architecture </a:t>
            </a:r>
            <a:r>
              <a:rPr lang="en-GB" sz="2000" dirty="0">
                <a:solidFill>
                  <a:srgbClr val="00B050"/>
                </a:solidFill>
              </a:rPr>
              <a:t>defined by RAN3 </a:t>
            </a:r>
            <a:r>
              <a:rPr lang="en-GB" sz="2000" b="1" dirty="0">
                <a:solidFill>
                  <a:srgbClr val="00B050"/>
                </a:solidFill>
              </a:rPr>
              <a:t>as baseline</a:t>
            </a:r>
            <a:r>
              <a:rPr lang="en-GB" sz="2000" dirty="0">
                <a:solidFill>
                  <a:srgbClr val="00B050"/>
                </a:solidFill>
              </a:rPr>
              <a:t> and </a:t>
            </a:r>
            <a:r>
              <a:rPr lang="en-GB" sz="2000" b="1" dirty="0">
                <a:solidFill>
                  <a:srgbClr val="00B050"/>
                </a:solidFill>
              </a:rPr>
              <a:t>shall allow further potential modifications if required pending further check on test feasibility.</a:t>
            </a:r>
          </a:p>
          <a:p>
            <a:r>
              <a:rPr lang="en-GB" sz="2000" b="1" dirty="0">
                <a:solidFill>
                  <a:srgbClr val="00B050"/>
                </a:solidFill>
              </a:rPr>
              <a:t>RAN4 shall consider the architecture </a:t>
            </a:r>
            <a:r>
              <a:rPr lang="en-GB" sz="2000" dirty="0">
                <a:solidFill>
                  <a:srgbClr val="00B050"/>
                </a:solidFill>
              </a:rPr>
              <a:t>defined by RAN3 </a:t>
            </a:r>
            <a:r>
              <a:rPr lang="en-GB" sz="2000" b="1" dirty="0">
                <a:solidFill>
                  <a:srgbClr val="00B050"/>
                </a:solidFill>
              </a:rPr>
              <a:t>as baseline</a:t>
            </a:r>
            <a:r>
              <a:rPr lang="en-GB" sz="2000" dirty="0">
                <a:solidFill>
                  <a:srgbClr val="00B050"/>
                </a:solidFill>
              </a:rPr>
              <a:t> for test setup</a:t>
            </a:r>
            <a:r>
              <a:rPr lang="en-GB" sz="2000" b="1" dirty="0">
                <a:solidFill>
                  <a:srgbClr val="00B050"/>
                </a:solidFill>
              </a:rPr>
              <a:t> pending on further check on test feasibility</a:t>
            </a:r>
            <a:r>
              <a:rPr lang="en-GB" sz="2000" b="1" dirty="0" smtClean="0">
                <a:solidFill>
                  <a:srgbClr val="00B050"/>
                </a:solidFill>
              </a:rPr>
              <a:t>.</a:t>
            </a:r>
            <a:endParaRPr lang="fr-FR" sz="2000" dirty="0">
              <a:solidFill>
                <a:srgbClr val="00B050"/>
              </a:solidFill>
            </a:endParaRPr>
          </a:p>
        </p:txBody>
      </p:sp>
      <p:graphicFrame>
        <p:nvGraphicFramePr>
          <p:cNvPr id="8" name="Objet 7"/>
          <p:cNvGraphicFramePr>
            <a:graphicFrameLocks noChangeAspect="1"/>
          </p:cNvGraphicFramePr>
          <p:nvPr>
            <p:extLst>
              <p:ext uri="{D42A27DB-BD31-4B8C-83A1-F6EECF244321}">
                <p14:modId xmlns:p14="http://schemas.microsoft.com/office/powerpoint/2010/main" val="2504274574"/>
              </p:ext>
            </p:extLst>
          </p:nvPr>
        </p:nvGraphicFramePr>
        <p:xfrm>
          <a:off x="2001631" y="3305909"/>
          <a:ext cx="7262402" cy="2757286"/>
        </p:xfrm>
        <a:graphic>
          <a:graphicData uri="http://schemas.openxmlformats.org/presentationml/2006/ole">
            <mc:AlternateContent xmlns:mc="http://schemas.openxmlformats.org/markup-compatibility/2006">
              <mc:Choice xmlns:v="urn:schemas-microsoft-com:vml" Requires="v">
                <p:oleObj spid="_x0000_s1047" name="Visio" r:id="rId3" imgW="9548112" imgH="3604375" progId="Visio.Drawing.11">
                  <p:embed/>
                </p:oleObj>
              </mc:Choice>
              <mc:Fallback>
                <p:oleObj name="Visio" r:id="rId3" imgW="9548112" imgH="3604375" progId="Visio.Drawing.11">
                  <p:embed/>
                  <p:pic>
                    <p:nvPicPr>
                      <p:cNvPr id="8" name="Obje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01631" y="3305909"/>
                        <a:ext cx="7262402" cy="2757286"/>
                      </a:xfrm>
                      <a:prstGeom prst="rect">
                        <a:avLst/>
                      </a:prstGeom>
                      <a:noFill/>
                      <a:extLst/>
                    </p:spPr>
                  </p:pic>
                </p:oleObj>
              </mc:Fallback>
            </mc:AlternateContent>
          </a:graphicData>
        </a:graphic>
      </p:graphicFrame>
    </p:spTree>
    <p:extLst>
      <p:ext uri="{BB962C8B-B14F-4D97-AF65-F5344CB8AC3E}">
        <p14:creationId xmlns:p14="http://schemas.microsoft.com/office/powerpoint/2010/main" val="1347727589"/>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0" y="365125"/>
            <a:ext cx="11353800" cy="1325563"/>
          </a:xfrm>
        </p:spPr>
        <p:txBody>
          <a:bodyPr/>
          <a:lstStyle/>
          <a:p>
            <a:r>
              <a:rPr lang="en-GB" altLang="en-US" sz="3600" noProof="0" dirty="0"/>
              <a:t>Outline</a:t>
            </a:r>
            <a:endParaRPr lang="en-GB" altLang="en-US" sz="2800" noProof="0" dirty="0"/>
          </a:p>
        </p:txBody>
      </p:sp>
      <p:sp>
        <p:nvSpPr>
          <p:cNvPr id="6147" name="Content Placeholder 2"/>
          <p:cNvSpPr>
            <a:spLocks noGrp="1"/>
          </p:cNvSpPr>
          <p:nvPr>
            <p:ph idx="1"/>
          </p:nvPr>
        </p:nvSpPr>
        <p:spPr/>
        <p:txBody>
          <a:bodyPr/>
          <a:lstStyle/>
          <a:p>
            <a:r>
              <a:rPr lang="en-GB" altLang="en-US" noProof="0" dirty="0"/>
              <a:t>Proposed way forward based on the outcomes of “</a:t>
            </a:r>
            <a:r>
              <a:rPr lang="en-GB" dirty="0"/>
              <a:t>Email discussion summary for [99-e][312] NTN_Solutions_Part1</a:t>
            </a:r>
            <a:r>
              <a:rPr lang="en-GB" noProof="0" dirty="0"/>
              <a:t>”</a:t>
            </a:r>
          </a:p>
          <a:p>
            <a:r>
              <a:rPr lang="en-GB" altLang="en-US" noProof="0" dirty="0"/>
              <a:t>See </a:t>
            </a:r>
            <a:r>
              <a:rPr lang="en-GB" b="1" u="sng" dirty="0"/>
              <a:t>R4-2108699</a:t>
            </a:r>
            <a:r>
              <a:rPr lang="en-GB" dirty="0"/>
              <a:t> (</a:t>
            </a:r>
            <a:r>
              <a:rPr lang="en-US" dirty="0"/>
              <a:t>revision of R4-2108437)</a:t>
            </a:r>
            <a:endParaRPr lang="en-GB" altLang="en-US" dirty="0"/>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 y="288923"/>
            <a:ext cx="9699170" cy="1325563"/>
          </a:xfrm>
        </p:spPr>
        <p:txBody>
          <a:bodyPr/>
          <a:lstStyle/>
          <a:p>
            <a:r>
              <a:rPr lang="en-US" sz="3600" dirty="0"/>
              <a:t>Feedback received at the end of previous RAN4 meeting (see </a:t>
            </a:r>
            <a:r>
              <a:rPr lang="en-GB" sz="3600" b="1" dirty="0"/>
              <a:t>R4-2106147 </a:t>
            </a:r>
            <a:r>
              <a:rPr lang="en-GB" sz="3600" dirty="0"/>
              <a:t>from </a:t>
            </a:r>
            <a:r>
              <a:rPr lang="en-US" sz="3600" b="1" dirty="0"/>
              <a:t>RAN4#98-bis-e</a:t>
            </a:r>
            <a:r>
              <a:rPr lang="en-GB" sz="3600" dirty="0"/>
              <a:t>)</a:t>
            </a:r>
            <a:endParaRPr lang="en-US" sz="3600" dirty="0"/>
          </a:p>
        </p:txBody>
      </p:sp>
      <p:graphicFrame>
        <p:nvGraphicFramePr>
          <p:cNvPr id="4" name="Espace réservé du contenu 3"/>
          <p:cNvGraphicFramePr>
            <a:graphicFrameLocks noGrp="1"/>
          </p:cNvGraphicFramePr>
          <p:nvPr>
            <p:ph idx="1"/>
            <p:extLst>
              <p:ext uri="{D42A27DB-BD31-4B8C-83A1-F6EECF244321}">
                <p14:modId xmlns:p14="http://schemas.microsoft.com/office/powerpoint/2010/main" val="4155100348"/>
              </p:ext>
            </p:extLst>
          </p:nvPr>
        </p:nvGraphicFramePr>
        <p:xfrm>
          <a:off x="143040" y="1792017"/>
          <a:ext cx="11885674" cy="2438596"/>
        </p:xfrm>
        <a:graphic>
          <a:graphicData uri="http://schemas.openxmlformats.org/drawingml/2006/table">
            <a:tbl>
              <a:tblPr firstRow="1" firstCol="1" bandRow="1">
                <a:tableStyleId>{5C22544A-7EE6-4342-B048-85BDC9FD1C3A}</a:tableStyleId>
              </a:tblPr>
              <a:tblGrid>
                <a:gridCol w="716931">
                  <a:extLst>
                    <a:ext uri="{9D8B030D-6E8A-4147-A177-3AD203B41FA5}">
                      <a16:colId xmlns:a16="http://schemas.microsoft.com/office/drawing/2014/main" val="803132542"/>
                    </a:ext>
                  </a:extLst>
                </a:gridCol>
                <a:gridCol w="9029036">
                  <a:extLst>
                    <a:ext uri="{9D8B030D-6E8A-4147-A177-3AD203B41FA5}">
                      <a16:colId xmlns:a16="http://schemas.microsoft.com/office/drawing/2014/main" val="3741811602"/>
                    </a:ext>
                  </a:extLst>
                </a:gridCol>
                <a:gridCol w="2139707">
                  <a:extLst>
                    <a:ext uri="{9D8B030D-6E8A-4147-A177-3AD203B41FA5}">
                      <a16:colId xmlns:a16="http://schemas.microsoft.com/office/drawing/2014/main" val="702056526"/>
                    </a:ext>
                  </a:extLst>
                </a:gridCol>
              </a:tblGrid>
              <a:tr h="449215">
                <a:tc>
                  <a:txBody>
                    <a:bodyPr/>
                    <a:lstStyle/>
                    <a:p>
                      <a:pPr fontAlgn="base" hangingPunct="0">
                        <a:spcAft>
                          <a:spcPts val="600"/>
                        </a:spcAft>
                      </a:pPr>
                      <a:r>
                        <a:rPr lang="en-US" sz="1200" dirty="0">
                          <a:effectLst/>
                        </a:rPr>
                        <a:t>Company</a:t>
                      </a:r>
                      <a:endParaRPr lang="fr-FR" sz="1200" dirty="0">
                        <a:effectLst/>
                        <a:latin typeface="Times New Roman" panose="02020603050405020304" pitchFamily="18" charset="0"/>
                        <a:ea typeface="SimSun" panose="02010600030101010101" pitchFamily="2" charset="-122"/>
                      </a:endParaRPr>
                    </a:p>
                  </a:txBody>
                  <a:tcPr marL="7233" marR="7233" marT="0" marB="0"/>
                </a:tc>
                <a:tc>
                  <a:txBody>
                    <a:bodyPr/>
                    <a:lstStyle/>
                    <a:p>
                      <a:pPr fontAlgn="base" hangingPunct="0">
                        <a:spcAft>
                          <a:spcPts val="600"/>
                        </a:spcAft>
                      </a:pPr>
                      <a:r>
                        <a:rPr lang="en-US" sz="1200" dirty="0">
                          <a:effectLst/>
                        </a:rPr>
                        <a:t>Rx parameter on the service link</a:t>
                      </a:r>
                      <a:endParaRPr lang="fr-FR" sz="1200" dirty="0">
                        <a:effectLst/>
                      </a:endParaRPr>
                    </a:p>
                    <a:p>
                      <a:pPr fontAlgn="base" hangingPunct="0">
                        <a:spcAft>
                          <a:spcPts val="600"/>
                        </a:spcAft>
                      </a:pPr>
                      <a:r>
                        <a:rPr lang="en-US" sz="1200" dirty="0">
                          <a:effectLst/>
                        </a:rPr>
                        <a:t>for (</a:t>
                      </a:r>
                      <a:r>
                        <a:rPr lang="en-GB" sz="1200" dirty="0">
                          <a:effectLst/>
                        </a:rPr>
                        <a:t>Satellite + feeder link + NTN-Gateway + </a:t>
                      </a:r>
                      <a:r>
                        <a:rPr lang="en-GB" sz="1200" dirty="0" err="1">
                          <a:effectLst/>
                        </a:rPr>
                        <a:t>gNB</a:t>
                      </a:r>
                      <a:r>
                        <a:rPr lang="en-GB" sz="1200" dirty="0">
                          <a:effectLst/>
                        </a:rPr>
                        <a:t>) as a single entity</a:t>
                      </a:r>
                      <a:endParaRPr lang="fr-FR" sz="1200" dirty="0">
                        <a:effectLst/>
                        <a:latin typeface="Times New Roman" panose="02020603050405020304" pitchFamily="18" charset="0"/>
                        <a:ea typeface="SimSun" panose="02010600030101010101" pitchFamily="2" charset="-122"/>
                      </a:endParaRPr>
                    </a:p>
                  </a:txBody>
                  <a:tcPr marL="7233" marR="7233" marT="0" marB="0"/>
                </a:tc>
                <a:tc>
                  <a:txBody>
                    <a:bodyPr/>
                    <a:lstStyle/>
                    <a:p>
                      <a:pPr fontAlgn="base" hangingPunct="0">
                        <a:spcAft>
                          <a:spcPts val="600"/>
                        </a:spcAft>
                      </a:pPr>
                      <a:r>
                        <a:rPr lang="en-US" sz="1200" dirty="0">
                          <a:effectLst/>
                        </a:rPr>
                        <a:t>Expressed Testing Concern (or other comment)</a:t>
                      </a:r>
                      <a:endParaRPr lang="fr-FR" sz="1200" dirty="0">
                        <a:effectLst/>
                        <a:latin typeface="Times New Roman" panose="02020603050405020304" pitchFamily="18" charset="0"/>
                        <a:ea typeface="SimSun" panose="02010600030101010101" pitchFamily="2" charset="-122"/>
                      </a:endParaRPr>
                    </a:p>
                  </a:txBody>
                  <a:tcPr marL="7233" marR="7233" marT="0" marB="0"/>
                </a:tc>
                <a:extLst>
                  <a:ext uri="{0D108BD9-81ED-4DB2-BD59-A6C34878D82A}">
                    <a16:rowId xmlns:a16="http://schemas.microsoft.com/office/drawing/2014/main" val="3115023486"/>
                  </a:ext>
                </a:extLst>
              </a:tr>
              <a:tr h="1347645">
                <a:tc>
                  <a:txBody>
                    <a:bodyPr/>
                    <a:lstStyle/>
                    <a:p>
                      <a:pPr fontAlgn="base" hangingPunct="0">
                        <a:spcAft>
                          <a:spcPts val="600"/>
                        </a:spcAft>
                      </a:pPr>
                      <a:r>
                        <a:rPr lang="en-US" sz="1200">
                          <a:effectLst/>
                        </a:rPr>
                        <a:t>Ericsson</a:t>
                      </a:r>
                      <a:endParaRPr lang="fr-FR" sz="1200">
                        <a:effectLst/>
                        <a:latin typeface="Times New Roman" panose="02020603050405020304" pitchFamily="18" charset="0"/>
                        <a:ea typeface="SimSun" panose="02010600030101010101" pitchFamily="2" charset="-122"/>
                      </a:endParaRPr>
                    </a:p>
                  </a:txBody>
                  <a:tcPr marL="7233" marR="7233" marT="0" marB="0"/>
                </a:tc>
                <a:tc>
                  <a:txBody>
                    <a:bodyPr/>
                    <a:lstStyle/>
                    <a:p>
                      <a:pPr fontAlgn="base" hangingPunct="0">
                        <a:spcAft>
                          <a:spcPts val="600"/>
                        </a:spcAft>
                      </a:pPr>
                      <a:r>
                        <a:rPr lang="en-US" sz="1200" dirty="0">
                          <a:effectLst/>
                        </a:rPr>
                        <a:t>REFSENS being the basis for many other Rx requirements, we would like to understand how the following 3 requirements would be tested (test set up + test procedure) :</a:t>
                      </a:r>
                      <a:endParaRPr lang="fr-FR" sz="1200" dirty="0">
                        <a:effectLst/>
                      </a:endParaRPr>
                    </a:p>
                    <a:p>
                      <a:pPr fontAlgn="base" hangingPunct="0">
                        <a:spcAft>
                          <a:spcPts val="600"/>
                        </a:spcAft>
                      </a:pPr>
                      <a:r>
                        <a:rPr lang="en-US" sz="1200" dirty="0">
                          <a:effectLst/>
                        </a:rPr>
                        <a:t>REFSENS</a:t>
                      </a:r>
                      <a:endParaRPr lang="fr-FR" sz="1200" dirty="0">
                        <a:effectLst/>
                      </a:endParaRPr>
                    </a:p>
                    <a:p>
                      <a:pPr fontAlgn="base" hangingPunct="0">
                        <a:spcAft>
                          <a:spcPts val="600"/>
                        </a:spcAft>
                      </a:pPr>
                      <a:r>
                        <a:rPr lang="en-US" sz="1200" dirty="0">
                          <a:effectLst/>
                        </a:rPr>
                        <a:t>Blocking</a:t>
                      </a:r>
                      <a:endParaRPr lang="fr-FR" sz="1200" dirty="0">
                        <a:effectLst/>
                      </a:endParaRPr>
                    </a:p>
                    <a:p>
                      <a:pPr fontAlgn="base" hangingPunct="0">
                        <a:spcAft>
                          <a:spcPts val="600"/>
                        </a:spcAft>
                      </a:pPr>
                      <a:r>
                        <a:rPr lang="en-US" sz="1200" dirty="0">
                          <a:effectLst/>
                        </a:rPr>
                        <a:t>Rx intermodulation</a:t>
                      </a:r>
                      <a:endParaRPr lang="fr-FR" sz="1200" dirty="0">
                        <a:effectLst/>
                        <a:latin typeface="Times New Roman" panose="02020603050405020304" pitchFamily="18" charset="0"/>
                        <a:ea typeface="SimSun" panose="02010600030101010101" pitchFamily="2" charset="-122"/>
                      </a:endParaRPr>
                    </a:p>
                  </a:txBody>
                  <a:tcPr marL="7233" marR="7233" marT="0" marB="0"/>
                </a:tc>
                <a:tc>
                  <a:txBody>
                    <a:bodyPr/>
                    <a:lstStyle/>
                    <a:p>
                      <a:pPr fontAlgn="base" hangingPunct="0">
                        <a:spcAft>
                          <a:spcPts val="600"/>
                        </a:spcAft>
                      </a:pPr>
                      <a:r>
                        <a:rPr lang="en-US" sz="1200" dirty="0">
                          <a:effectLst/>
                        </a:rPr>
                        <a:t> </a:t>
                      </a:r>
                      <a:endParaRPr lang="fr-FR" sz="1200" dirty="0">
                        <a:effectLst/>
                        <a:latin typeface="Times New Roman" panose="02020603050405020304" pitchFamily="18" charset="0"/>
                        <a:ea typeface="SimSun" panose="02010600030101010101" pitchFamily="2" charset="-122"/>
                      </a:endParaRPr>
                    </a:p>
                  </a:txBody>
                  <a:tcPr marL="7233" marR="7233" marT="0" marB="0"/>
                </a:tc>
                <a:extLst>
                  <a:ext uri="{0D108BD9-81ED-4DB2-BD59-A6C34878D82A}">
                    <a16:rowId xmlns:a16="http://schemas.microsoft.com/office/drawing/2014/main" val="1873237554"/>
                  </a:ext>
                </a:extLst>
              </a:tr>
              <a:tr h="641736">
                <a:tc>
                  <a:txBody>
                    <a:bodyPr/>
                    <a:lstStyle/>
                    <a:p>
                      <a:pPr fontAlgn="base" hangingPunct="0">
                        <a:spcAft>
                          <a:spcPts val="600"/>
                        </a:spcAft>
                      </a:pPr>
                      <a:r>
                        <a:rPr lang="en-US" sz="1200">
                          <a:effectLst/>
                        </a:rPr>
                        <a:t>Nokia</a:t>
                      </a:r>
                      <a:endParaRPr lang="fr-FR" sz="1200">
                        <a:effectLst/>
                        <a:latin typeface="Times New Roman" panose="02020603050405020304" pitchFamily="18" charset="0"/>
                        <a:ea typeface="SimSun" panose="02010600030101010101" pitchFamily="2" charset="-122"/>
                      </a:endParaRPr>
                    </a:p>
                  </a:txBody>
                  <a:tcPr marL="7233" marR="7233" marT="0" marB="0"/>
                </a:tc>
                <a:tc>
                  <a:txBody>
                    <a:bodyPr/>
                    <a:lstStyle/>
                    <a:p>
                      <a:pPr fontAlgn="base" hangingPunct="0">
                        <a:spcAft>
                          <a:spcPts val="600"/>
                        </a:spcAft>
                      </a:pPr>
                      <a:r>
                        <a:rPr lang="en-US" sz="1200" dirty="0">
                          <a:effectLst/>
                        </a:rPr>
                        <a:t>Similar comment as Ericsson on Rx parameters. </a:t>
                      </a:r>
                      <a:endParaRPr lang="fr-FR" sz="1200" dirty="0">
                        <a:effectLst/>
                      </a:endParaRPr>
                    </a:p>
                    <a:p>
                      <a:pPr fontAlgn="base" hangingPunct="0">
                        <a:spcAft>
                          <a:spcPts val="600"/>
                        </a:spcAft>
                      </a:pPr>
                      <a:r>
                        <a:rPr lang="en-US" sz="1200" dirty="0">
                          <a:effectLst/>
                        </a:rPr>
                        <a:t>Also, even if this is seen as a single entity, requirements will need to be defined to ensure aspects as timings. We should emphasize that this design, illustrated in issue 1-3, is targeted RAN1/2 and has a note explicit highlighting this limitation in the RAN3 CR.</a:t>
                      </a:r>
                      <a:endParaRPr lang="fr-FR" sz="1200" dirty="0">
                        <a:effectLst/>
                        <a:latin typeface="Times New Roman" panose="02020603050405020304" pitchFamily="18" charset="0"/>
                        <a:ea typeface="SimSun" panose="02010600030101010101" pitchFamily="2" charset="-122"/>
                      </a:endParaRPr>
                    </a:p>
                  </a:txBody>
                  <a:tcPr marL="7233" marR="7233" marT="0" marB="0"/>
                </a:tc>
                <a:tc>
                  <a:txBody>
                    <a:bodyPr/>
                    <a:lstStyle/>
                    <a:p>
                      <a:pPr fontAlgn="base" hangingPunct="0">
                        <a:spcAft>
                          <a:spcPts val="600"/>
                        </a:spcAft>
                      </a:pPr>
                      <a:r>
                        <a:rPr lang="en-US" sz="1200" dirty="0">
                          <a:effectLst/>
                        </a:rPr>
                        <a:t> </a:t>
                      </a:r>
                      <a:endParaRPr lang="fr-FR" sz="1200" dirty="0">
                        <a:effectLst/>
                        <a:latin typeface="Times New Roman" panose="02020603050405020304" pitchFamily="18" charset="0"/>
                        <a:ea typeface="SimSun" panose="02010600030101010101" pitchFamily="2" charset="-122"/>
                      </a:endParaRPr>
                    </a:p>
                  </a:txBody>
                  <a:tcPr marL="7233" marR="7233" marT="0" marB="0"/>
                </a:tc>
                <a:extLst>
                  <a:ext uri="{0D108BD9-81ED-4DB2-BD59-A6C34878D82A}">
                    <a16:rowId xmlns:a16="http://schemas.microsoft.com/office/drawing/2014/main" val="1584420158"/>
                  </a:ext>
                </a:extLst>
              </a:tr>
            </a:tbl>
          </a:graphicData>
        </a:graphic>
      </p:graphicFrame>
      <p:graphicFrame>
        <p:nvGraphicFramePr>
          <p:cNvPr id="6" name="Tableau 5"/>
          <p:cNvGraphicFramePr>
            <a:graphicFrameLocks noGrp="1"/>
          </p:cNvGraphicFramePr>
          <p:nvPr>
            <p:extLst>
              <p:ext uri="{D42A27DB-BD31-4B8C-83A1-F6EECF244321}">
                <p14:modId xmlns:p14="http://schemas.microsoft.com/office/powerpoint/2010/main" val="1400414620"/>
              </p:ext>
            </p:extLst>
          </p:nvPr>
        </p:nvGraphicFramePr>
        <p:xfrm>
          <a:off x="143040" y="4285039"/>
          <a:ext cx="11885674" cy="2080924"/>
        </p:xfrm>
        <a:graphic>
          <a:graphicData uri="http://schemas.openxmlformats.org/drawingml/2006/table">
            <a:tbl>
              <a:tblPr firstRow="1" firstCol="1" bandRow="1">
                <a:tableStyleId>{5C22544A-7EE6-4342-B048-85BDC9FD1C3A}</a:tableStyleId>
              </a:tblPr>
              <a:tblGrid>
                <a:gridCol w="717954">
                  <a:extLst>
                    <a:ext uri="{9D8B030D-6E8A-4147-A177-3AD203B41FA5}">
                      <a16:colId xmlns:a16="http://schemas.microsoft.com/office/drawing/2014/main" val="2429654663"/>
                    </a:ext>
                  </a:extLst>
                </a:gridCol>
                <a:gridCol w="11167720">
                  <a:extLst>
                    <a:ext uri="{9D8B030D-6E8A-4147-A177-3AD203B41FA5}">
                      <a16:colId xmlns:a16="http://schemas.microsoft.com/office/drawing/2014/main" val="1349172976"/>
                    </a:ext>
                  </a:extLst>
                </a:gridCol>
              </a:tblGrid>
              <a:tr h="300960">
                <a:tc>
                  <a:txBody>
                    <a:bodyPr/>
                    <a:lstStyle/>
                    <a:p>
                      <a:pPr fontAlgn="base" hangingPunct="0">
                        <a:spcAft>
                          <a:spcPts val="600"/>
                        </a:spcAft>
                      </a:pPr>
                      <a:r>
                        <a:rPr lang="fr-FR" sz="1200" dirty="0" err="1">
                          <a:effectLst/>
                          <a:latin typeface="Times New Roman" panose="02020603050405020304" pitchFamily="18" charset="0"/>
                          <a:ea typeface="SimSun" panose="02010600030101010101" pitchFamily="2" charset="-122"/>
                        </a:rPr>
                        <a:t>Company</a:t>
                      </a:r>
                      <a:endParaRPr lang="fr-FR" sz="1200" dirty="0">
                        <a:effectLst/>
                        <a:latin typeface="Times New Roman" panose="02020603050405020304" pitchFamily="18" charset="0"/>
                        <a:ea typeface="SimSun" panose="02010600030101010101" pitchFamily="2" charset="-122"/>
                      </a:endParaRPr>
                    </a:p>
                  </a:txBody>
                  <a:tcPr marL="7233" marR="7233" marT="0" marB="0"/>
                </a:tc>
                <a:tc>
                  <a:txBody>
                    <a:bodyPr/>
                    <a:lstStyle/>
                    <a:p>
                      <a:pPr fontAlgn="base" hangingPunct="0">
                        <a:spcAft>
                          <a:spcPts val="600"/>
                        </a:spcAft>
                      </a:pPr>
                      <a:r>
                        <a:rPr lang="fr-FR" sz="1200" dirty="0">
                          <a:effectLst/>
                          <a:latin typeface="Times New Roman" panose="02020603050405020304" pitchFamily="18" charset="0"/>
                          <a:ea typeface="SimSun" panose="02010600030101010101" pitchFamily="2" charset="-122"/>
                        </a:rPr>
                        <a:t>Comment</a:t>
                      </a:r>
                    </a:p>
                  </a:txBody>
                  <a:tcPr marL="7233" marR="7233" marT="0" marB="0"/>
                </a:tc>
                <a:extLst>
                  <a:ext uri="{0D108BD9-81ED-4DB2-BD59-A6C34878D82A}">
                    <a16:rowId xmlns:a16="http://schemas.microsoft.com/office/drawing/2014/main" val="3528975277"/>
                  </a:ext>
                </a:extLst>
              </a:tr>
              <a:tr h="1155124">
                <a:tc>
                  <a:txBody>
                    <a:bodyPr/>
                    <a:lstStyle/>
                    <a:p>
                      <a:pPr fontAlgn="base" hangingPunct="0">
                        <a:spcAft>
                          <a:spcPts val="600"/>
                        </a:spcAft>
                      </a:pPr>
                      <a:r>
                        <a:rPr lang="en-US" sz="1200" dirty="0">
                          <a:effectLst/>
                        </a:rPr>
                        <a:t>Inmarsat</a:t>
                      </a:r>
                      <a:endParaRPr lang="fr-FR" sz="1200" dirty="0">
                        <a:effectLst/>
                        <a:latin typeface="Times New Roman" panose="02020603050405020304" pitchFamily="18" charset="0"/>
                        <a:ea typeface="SimSun" panose="02010600030101010101" pitchFamily="2" charset="-122"/>
                      </a:endParaRPr>
                    </a:p>
                  </a:txBody>
                  <a:tcPr marL="7233" marR="7233" marT="0" marB="0"/>
                </a:tc>
                <a:tc>
                  <a:txBody>
                    <a:bodyPr/>
                    <a:lstStyle/>
                    <a:p>
                      <a:pPr fontAlgn="base" hangingPunct="0">
                        <a:spcAft>
                          <a:spcPts val="600"/>
                        </a:spcAft>
                      </a:pPr>
                      <a:r>
                        <a:rPr lang="en-US" sz="1200" dirty="0">
                          <a:effectLst/>
                        </a:rPr>
                        <a:t>No concern expressed.  We need more details from the concerned companies regarding the specific issues. </a:t>
                      </a:r>
                      <a:br>
                        <a:rPr lang="en-US" sz="1200" dirty="0">
                          <a:effectLst/>
                        </a:rPr>
                      </a:br>
                      <a:r>
                        <a:rPr lang="en-US" sz="1200" dirty="0">
                          <a:effectLst/>
                        </a:rPr>
                        <a:t>REFSENS for example in our view does not present any specific issues if the whole (Satellite + feeder + NTNGW + </a:t>
                      </a:r>
                      <a:r>
                        <a:rPr lang="en-US" sz="1200" dirty="0" err="1">
                          <a:effectLst/>
                        </a:rPr>
                        <a:t>gNB</a:t>
                      </a:r>
                      <a:r>
                        <a:rPr lang="en-US" sz="1200" dirty="0">
                          <a:effectLst/>
                        </a:rPr>
                        <a:t>) is considered as a black box.  Assuming the feeder link is left to implementation, the collective losses remaining can be calculated and subsumed into a single IL value, while the rest can follow same principles as for terrestrial </a:t>
                      </a:r>
                      <a:r>
                        <a:rPr lang="en-US" sz="1200" dirty="0" err="1">
                          <a:effectLst/>
                        </a:rPr>
                        <a:t>gNB</a:t>
                      </a:r>
                      <a:r>
                        <a:rPr lang="en-US" sz="1200" dirty="0">
                          <a:effectLst/>
                        </a:rPr>
                        <a:t>. </a:t>
                      </a:r>
                      <a:endParaRPr lang="fr-FR" sz="1200" dirty="0">
                        <a:effectLst/>
                      </a:endParaRPr>
                    </a:p>
                    <a:p>
                      <a:pPr fontAlgn="base" hangingPunct="0">
                        <a:spcAft>
                          <a:spcPts val="600"/>
                        </a:spcAft>
                      </a:pPr>
                      <a:r>
                        <a:rPr lang="en-US" sz="1200" dirty="0">
                          <a:effectLst/>
                        </a:rPr>
                        <a:t>It’s also unclear how timing concerns apply, since the satellite + feeder + NTNGW are transparent elements in the RF link path.</a:t>
                      </a:r>
                      <a:endParaRPr lang="fr-FR" sz="1200" dirty="0">
                        <a:effectLst/>
                      </a:endParaRPr>
                    </a:p>
                    <a:p>
                      <a:pPr fontAlgn="base" hangingPunct="0">
                        <a:spcAft>
                          <a:spcPts val="600"/>
                        </a:spcAft>
                      </a:pPr>
                      <a:r>
                        <a:rPr lang="en-US" sz="1200" dirty="0">
                          <a:effectLst/>
                        </a:rPr>
                        <a:t>Please provide further details on the issues, if any.</a:t>
                      </a:r>
                      <a:endParaRPr lang="fr-FR" sz="1200" dirty="0">
                        <a:effectLst/>
                        <a:latin typeface="Times New Roman" panose="02020603050405020304" pitchFamily="18" charset="0"/>
                        <a:ea typeface="SimSun" panose="02010600030101010101" pitchFamily="2" charset="-122"/>
                      </a:endParaRPr>
                    </a:p>
                  </a:txBody>
                  <a:tcPr marL="7233" marR="7233" marT="0" marB="0"/>
                </a:tc>
                <a:extLst>
                  <a:ext uri="{0D108BD9-81ED-4DB2-BD59-A6C34878D82A}">
                    <a16:rowId xmlns:a16="http://schemas.microsoft.com/office/drawing/2014/main" val="245352889"/>
                  </a:ext>
                </a:extLst>
              </a:tr>
              <a:tr h="414656">
                <a:tc>
                  <a:txBody>
                    <a:bodyPr/>
                    <a:lstStyle/>
                    <a:p>
                      <a:pPr fontAlgn="base" hangingPunct="0">
                        <a:spcAft>
                          <a:spcPts val="600"/>
                        </a:spcAft>
                      </a:pPr>
                      <a:r>
                        <a:rPr lang="en-US" sz="1200">
                          <a:effectLst/>
                        </a:rPr>
                        <a:t>THALES</a:t>
                      </a:r>
                      <a:endParaRPr lang="fr-FR" sz="1200">
                        <a:effectLst/>
                        <a:latin typeface="Times New Roman" panose="02020603050405020304" pitchFamily="18" charset="0"/>
                        <a:ea typeface="SimSun" panose="02010600030101010101" pitchFamily="2" charset="-122"/>
                      </a:endParaRPr>
                    </a:p>
                  </a:txBody>
                  <a:tcPr marL="7233" marR="7233" marT="0" marB="0"/>
                </a:tc>
                <a:tc>
                  <a:txBody>
                    <a:bodyPr/>
                    <a:lstStyle/>
                    <a:p>
                      <a:pPr fontAlgn="base" hangingPunct="0">
                        <a:spcAft>
                          <a:spcPts val="600"/>
                        </a:spcAft>
                      </a:pPr>
                      <a:r>
                        <a:rPr lang="en-US" sz="1200" dirty="0">
                          <a:effectLst/>
                        </a:rPr>
                        <a:t>Only a comment: As already explained in the GTW session, we have to be careful when describing the architecture (and this is the reason for which RAN3 architecture comes back many times) since there might be a capacity issue if NTN architecture considers (</a:t>
                      </a:r>
                      <a:r>
                        <a:rPr lang="en-US" sz="1200" dirty="0" err="1">
                          <a:effectLst/>
                        </a:rPr>
                        <a:t>Satellite+Feederlink+GateWay</a:t>
                      </a:r>
                      <a:r>
                        <a:rPr lang="en-US" sz="1200" dirty="0">
                          <a:effectLst/>
                        </a:rPr>
                        <a:t>) as a single entity (Repeater).</a:t>
                      </a:r>
                      <a:endParaRPr lang="fr-FR" sz="1200" dirty="0">
                        <a:effectLst/>
                      </a:endParaRPr>
                    </a:p>
                    <a:p>
                      <a:pPr fontAlgn="base" hangingPunct="0">
                        <a:spcAft>
                          <a:spcPts val="600"/>
                        </a:spcAft>
                      </a:pPr>
                      <a:r>
                        <a:rPr lang="en-US" sz="1200" dirty="0">
                          <a:effectLst/>
                        </a:rPr>
                        <a:t>At least for the satellite case, the number of beams may be very high, and this would complicate a lot the connectivity at the GW side with the Non-NTN infrastructure.</a:t>
                      </a:r>
                      <a:endParaRPr lang="fr-FR" sz="1200" dirty="0">
                        <a:effectLst/>
                        <a:latin typeface="Times New Roman" panose="02020603050405020304" pitchFamily="18" charset="0"/>
                        <a:ea typeface="SimSun" panose="02010600030101010101" pitchFamily="2" charset="-122"/>
                      </a:endParaRPr>
                    </a:p>
                  </a:txBody>
                  <a:tcPr marL="7233" marR="7233" marT="0" marB="0"/>
                </a:tc>
                <a:extLst>
                  <a:ext uri="{0D108BD9-81ED-4DB2-BD59-A6C34878D82A}">
                    <a16:rowId xmlns:a16="http://schemas.microsoft.com/office/drawing/2014/main" val="58850935"/>
                  </a:ext>
                </a:extLst>
              </a:tr>
            </a:tbl>
          </a:graphicData>
        </a:graphic>
      </p:graphicFrame>
    </p:spTree>
    <p:extLst>
      <p:ext uri="{BB962C8B-B14F-4D97-AF65-F5344CB8AC3E}">
        <p14:creationId xmlns:p14="http://schemas.microsoft.com/office/powerpoint/2010/main" val="1342647138"/>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365125"/>
            <a:ext cx="11353800" cy="1325563"/>
          </a:xfrm>
        </p:spPr>
        <p:txBody>
          <a:bodyPr/>
          <a:lstStyle/>
          <a:p>
            <a:r>
              <a:rPr lang="en-US" sz="3600" b="1" dirty="0"/>
              <a:t>RAN-P decisions </a:t>
            </a:r>
            <a:r>
              <a:rPr lang="en-US" sz="3600" dirty="0"/>
              <a:t>from </a:t>
            </a:r>
            <a:r>
              <a:rPr lang="en-US" sz="3600" b="1" dirty="0"/>
              <a:t>RP-210791</a:t>
            </a:r>
            <a:endParaRPr lang="fr-FR" sz="3600" b="1" dirty="0"/>
          </a:p>
        </p:txBody>
      </p:sp>
      <p:sp>
        <p:nvSpPr>
          <p:cNvPr id="3" name="Espace réservé du contenu 2"/>
          <p:cNvSpPr>
            <a:spLocks noGrp="1"/>
          </p:cNvSpPr>
          <p:nvPr>
            <p:ph idx="1"/>
          </p:nvPr>
        </p:nvSpPr>
        <p:spPr/>
        <p:txBody>
          <a:bodyPr/>
          <a:lstStyle/>
          <a:p>
            <a:r>
              <a:rPr lang="en-US" sz="2000" b="1" dirty="0">
                <a:solidFill>
                  <a:srgbClr val="00B050"/>
                </a:solidFill>
              </a:rPr>
              <a:t>Agreed Proposal NTN-1.1: </a:t>
            </a:r>
            <a:r>
              <a:rPr lang="en-US" sz="2000" dirty="0"/>
              <a:t>“For frequencies above 10 GHz, any work can be limited to VSAT, ESIM service and terminals.”</a:t>
            </a:r>
          </a:p>
          <a:p>
            <a:pPr marL="0" indent="0">
              <a:buNone/>
            </a:pPr>
            <a:endParaRPr lang="fr-FR" sz="2000" dirty="0"/>
          </a:p>
          <a:p>
            <a:r>
              <a:rPr lang="en-US" sz="2000" b="1" dirty="0">
                <a:solidFill>
                  <a:srgbClr val="00B050"/>
                </a:solidFill>
              </a:rPr>
              <a:t>Agreed Proposal NTN-1.2: </a:t>
            </a:r>
            <a:r>
              <a:rPr lang="en-US" sz="2000" dirty="0"/>
              <a:t>“The Satellite </a:t>
            </a:r>
            <a:r>
              <a:rPr lang="en-US" sz="2000" dirty="0" err="1"/>
              <a:t>Ka</a:t>
            </a:r>
            <a:r>
              <a:rPr lang="en-US" sz="2000" dirty="0"/>
              <a:t> band refers to [17.3 – 20.2 GHz] on the downlink and [27.0 – 30.0 GHz] on the uplink as allocated by ITU-R to satellite services. Some of this range is designated as FSS and some as MSS.”</a:t>
            </a:r>
            <a:endParaRPr lang="fr-FR" sz="2000" dirty="0"/>
          </a:p>
        </p:txBody>
      </p:sp>
    </p:spTree>
    <p:extLst>
      <p:ext uri="{BB962C8B-B14F-4D97-AF65-F5344CB8AC3E}">
        <p14:creationId xmlns:p14="http://schemas.microsoft.com/office/powerpoint/2010/main" val="283568736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365125"/>
            <a:ext cx="11353800" cy="1325563"/>
          </a:xfrm>
        </p:spPr>
        <p:txBody>
          <a:bodyPr/>
          <a:lstStyle/>
          <a:p>
            <a:r>
              <a:rPr lang="en-GB" altLang="en-US" sz="3600" noProof="0" dirty="0"/>
              <a:t>Content</a:t>
            </a:r>
          </a:p>
        </p:txBody>
      </p:sp>
      <p:sp>
        <p:nvSpPr>
          <p:cNvPr id="7171" name="Content Placeholder 2"/>
          <p:cNvSpPr>
            <a:spLocks noGrp="1"/>
          </p:cNvSpPr>
          <p:nvPr>
            <p:ph idx="1"/>
          </p:nvPr>
        </p:nvSpPr>
        <p:spPr/>
        <p:txBody>
          <a:bodyPr/>
          <a:lstStyle/>
          <a:p>
            <a:pPr lvl="0"/>
            <a:r>
              <a:rPr lang="en-GB" noProof="0" dirty="0"/>
              <a:t>Topic #1: </a:t>
            </a:r>
            <a:r>
              <a:rPr lang="en-GB" dirty="0"/>
              <a:t>NTN Architecture Aspects</a:t>
            </a:r>
          </a:p>
          <a:p>
            <a:pPr lvl="0"/>
            <a:r>
              <a:rPr lang="en-GB" noProof="0" dirty="0"/>
              <a:t>Topic #2: NTN </a:t>
            </a:r>
            <a:r>
              <a:rPr lang="en-GB" dirty="0"/>
              <a:t>Generic Parameters</a:t>
            </a:r>
          </a:p>
          <a:p>
            <a:pPr lvl="0"/>
            <a:r>
              <a:rPr lang="en-GB" noProof="0" dirty="0"/>
              <a:t>Topic #3: </a:t>
            </a:r>
            <a:r>
              <a:rPr lang="en-GB" dirty="0"/>
              <a:t>FR1 Generalities</a:t>
            </a:r>
          </a:p>
          <a:p>
            <a:pPr lvl="0"/>
            <a:r>
              <a:rPr lang="en-GB" noProof="0" dirty="0"/>
              <a:t>Topic #4: </a:t>
            </a:r>
            <a:r>
              <a:rPr lang="en-GB" dirty="0"/>
              <a:t>FR2 Generalities</a:t>
            </a:r>
          </a:p>
          <a:p>
            <a:pPr marL="0" indent="0">
              <a:buNone/>
            </a:pPr>
            <a:r>
              <a:rPr lang="en-GB" noProof="0" dirty="0"/>
              <a:t>	</a:t>
            </a:r>
          </a:p>
          <a:p>
            <a:endParaRPr lang="en-GB" altLang="en-US" noProof="0"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0" y="365125"/>
            <a:ext cx="11353800" cy="1325563"/>
          </a:xfrm>
        </p:spPr>
        <p:txBody>
          <a:bodyPr/>
          <a:lstStyle/>
          <a:p>
            <a:r>
              <a:rPr lang="en-GB" altLang="en-US" sz="3600" noProof="0" dirty="0"/>
              <a:t>Summary</a:t>
            </a:r>
            <a:endParaRPr lang="en-GB" altLang="en-US" noProof="0" dirty="0"/>
          </a:p>
        </p:txBody>
      </p:sp>
      <p:sp>
        <p:nvSpPr>
          <p:cNvPr id="8195" name="Content Placeholder 2"/>
          <p:cNvSpPr>
            <a:spLocks noGrp="1"/>
          </p:cNvSpPr>
          <p:nvPr>
            <p:ph idx="1"/>
          </p:nvPr>
        </p:nvSpPr>
        <p:spPr/>
        <p:txBody>
          <a:bodyPr/>
          <a:lstStyle/>
          <a:p>
            <a:r>
              <a:rPr lang="en-GB" altLang="en-US" noProof="0" dirty="0"/>
              <a:t>List of proposals for each topics discussed</a:t>
            </a:r>
            <a:endParaRPr lang="en-GB" noProof="0" dirty="0">
              <a:solidFill>
                <a:schemeClr val="accent6">
                  <a:lumMod val="75000"/>
                </a:schemeClr>
              </a:solidFill>
            </a:endParaRPr>
          </a:p>
          <a:p>
            <a:r>
              <a:rPr lang="en-GB" noProof="0" dirty="0"/>
              <a:t>In “agreements” part</a:t>
            </a:r>
          </a:p>
          <a:p>
            <a:pPr lvl="1"/>
            <a:r>
              <a:rPr lang="en-GB" noProof="0" dirty="0">
                <a:solidFill>
                  <a:schemeClr val="accent6">
                    <a:lumMod val="75000"/>
                  </a:schemeClr>
                </a:solidFill>
              </a:rPr>
              <a:t>Proposals with “green” comments are agreeable.</a:t>
            </a:r>
            <a:endParaRPr lang="en-GB" sz="2800" noProof="0" dirty="0"/>
          </a:p>
          <a:p>
            <a:r>
              <a:rPr lang="en-GB" noProof="0" dirty="0"/>
              <a:t>In “open issues” part</a:t>
            </a:r>
          </a:p>
          <a:p>
            <a:pPr lvl="1"/>
            <a:r>
              <a:rPr lang="en-GB" noProof="0" dirty="0">
                <a:solidFill>
                  <a:srgbClr val="7030A0"/>
                </a:solidFill>
              </a:rPr>
              <a:t>Proposals with “purple” comments not agreeable.</a:t>
            </a:r>
          </a:p>
          <a:p>
            <a:pPr lvl="1"/>
            <a:r>
              <a:rPr lang="en-GB" noProof="0" dirty="0">
                <a:solidFill>
                  <a:schemeClr val="accent2">
                    <a:lumMod val="75000"/>
                  </a:schemeClr>
                </a:solidFill>
              </a:rPr>
              <a:t>Proposals with “orange” comments not agreeable: </a:t>
            </a:r>
            <a:endParaRPr lang="en-GB" noProof="0" dirty="0"/>
          </a:p>
          <a:p>
            <a:pPr lvl="2"/>
            <a:r>
              <a:rPr lang="en-GB" noProof="0" dirty="0"/>
              <a:t>If there is a GTW session and we could agree on some of them, this WF will be revised anyway;</a:t>
            </a:r>
          </a:p>
          <a:p>
            <a:pPr lvl="2"/>
            <a:r>
              <a:rPr lang="en-GB" noProof="0" dirty="0"/>
              <a:t>Please also note that the </a:t>
            </a:r>
            <a:r>
              <a:rPr lang="en-GB" noProof="0" dirty="0">
                <a:solidFill>
                  <a:schemeClr val="accent2">
                    <a:lumMod val="75000"/>
                  </a:schemeClr>
                </a:solidFill>
              </a:rPr>
              <a:t>“orange” </a:t>
            </a:r>
            <a:r>
              <a:rPr lang="en-GB" noProof="0" dirty="0"/>
              <a:t>proposals were the results of “agreed with changes” comments.</a:t>
            </a:r>
          </a:p>
          <a:p>
            <a:pPr lvl="1"/>
            <a:r>
              <a:rPr lang="en-GB" noProof="0" dirty="0"/>
              <a:t>Proposals without any comment were not discussed.</a:t>
            </a:r>
          </a:p>
          <a:p>
            <a:pPr lvl="1"/>
            <a:endParaRPr lang="en-GB" altLang="en-US" noProof="0" dirty="0">
              <a:solidFill>
                <a:srgbClr val="7030A0"/>
              </a:solidFill>
            </a:endParaRP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p:nvPr/>
        </p:nvSpPr>
        <p:spPr bwMode="auto">
          <a:xfrm>
            <a:off x="673100" y="2992582"/>
            <a:ext cx="10744199" cy="1634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a:r>
              <a:rPr lang="en-US" sz="6000" b="1" dirty="0"/>
              <a:t>Agreeable Proposals</a:t>
            </a:r>
          </a:p>
          <a:p>
            <a:pPr algn="ctr"/>
            <a:r>
              <a:rPr lang="en-US" sz="3200" b="1" dirty="0"/>
              <a:t>(after the 1</a:t>
            </a:r>
            <a:r>
              <a:rPr lang="en-US" sz="3200" b="1" baseline="30000" dirty="0"/>
              <a:t>st</a:t>
            </a:r>
            <a:r>
              <a:rPr lang="en-US" sz="3200" b="1" dirty="0"/>
              <a:t> and 2</a:t>
            </a:r>
            <a:r>
              <a:rPr lang="en-US" sz="3200" b="1" baseline="30000" dirty="0"/>
              <a:t>nd</a:t>
            </a:r>
            <a:r>
              <a:rPr lang="en-US" sz="3200" b="1" dirty="0"/>
              <a:t> round of discussions in RAN4#99-e, please also note that NTN GTW slot on 25/05/2021 </a:t>
            </a:r>
            <a:r>
              <a:rPr lang="en-US" sz="3200" b="1" dirty="0" smtClean="0"/>
              <a:t>could not </a:t>
            </a:r>
            <a:r>
              <a:rPr lang="en-US" sz="3200" b="1" dirty="0"/>
              <a:t>be used)</a:t>
            </a:r>
          </a:p>
          <a:p>
            <a:pPr algn="ctr"/>
            <a:endParaRPr lang="en-US" sz="6000" b="1" dirty="0"/>
          </a:p>
        </p:txBody>
      </p:sp>
    </p:spTree>
    <p:extLst>
      <p:ext uri="{BB962C8B-B14F-4D97-AF65-F5344CB8AC3E}">
        <p14:creationId xmlns:p14="http://schemas.microsoft.com/office/powerpoint/2010/main" val="384639844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365125"/>
            <a:ext cx="11353800" cy="1325563"/>
          </a:xfrm>
        </p:spPr>
        <p:txBody>
          <a:bodyPr/>
          <a:lstStyle/>
          <a:p>
            <a:r>
              <a:rPr lang="fr-FR" sz="3600" dirty="0"/>
              <a:t>Topic #1</a:t>
            </a:r>
          </a:p>
        </p:txBody>
      </p:sp>
      <p:sp>
        <p:nvSpPr>
          <p:cNvPr id="3" name="Espace réservé du contenu 2"/>
          <p:cNvSpPr>
            <a:spLocks noGrp="1"/>
          </p:cNvSpPr>
          <p:nvPr>
            <p:ph idx="1"/>
          </p:nvPr>
        </p:nvSpPr>
        <p:spPr>
          <a:xfrm>
            <a:off x="864158" y="1816909"/>
            <a:ext cx="10621108" cy="4563794"/>
          </a:xfrm>
        </p:spPr>
        <p:txBody>
          <a:bodyPr/>
          <a:lstStyle/>
          <a:p>
            <a:r>
              <a:rPr lang="en-GB" sz="2000" b="1" dirty="0">
                <a:solidFill>
                  <a:srgbClr val="00B050"/>
                </a:solidFill>
              </a:rPr>
              <a:t>Proposal 1-1-2-1:</a:t>
            </a:r>
            <a:r>
              <a:rPr lang="en-GB" sz="2000" dirty="0">
                <a:solidFill>
                  <a:srgbClr val="00B050"/>
                </a:solidFill>
              </a:rPr>
              <a:t> RAN4 shall consider for NTN framework similar testing procedures as in TS 38.141-like. Based on different combinations and following similar testing procedures as in e.g. TS 38.141-like, the throughput measurement point at the Non-NTN infrastructure </a:t>
            </a:r>
            <a:r>
              <a:rPr lang="en-GB" sz="2000" dirty="0" err="1">
                <a:solidFill>
                  <a:srgbClr val="00B050"/>
                </a:solidFill>
              </a:rPr>
              <a:t>gNB</a:t>
            </a:r>
            <a:r>
              <a:rPr lang="en-GB" sz="2000" dirty="0">
                <a:solidFill>
                  <a:srgbClr val="00B050"/>
                </a:solidFill>
              </a:rPr>
              <a:t> can be used to determine the 5% throughput loss.</a:t>
            </a:r>
            <a:endParaRPr lang="fr-FR" sz="2000" dirty="0">
              <a:solidFill>
                <a:srgbClr val="00B050"/>
              </a:solidFill>
            </a:endParaRPr>
          </a:p>
          <a:p>
            <a:pPr lvl="1"/>
            <a:r>
              <a:rPr lang="en-GB" sz="2000" b="1" dirty="0">
                <a:solidFill>
                  <a:srgbClr val="00B050"/>
                </a:solidFill>
              </a:rPr>
              <a:t>Note1: </a:t>
            </a:r>
            <a:r>
              <a:rPr lang="en-GB" sz="2000" dirty="0">
                <a:solidFill>
                  <a:srgbClr val="00B050"/>
                </a:solidFill>
              </a:rPr>
              <a:t>For the Non-NTN infrastructure </a:t>
            </a:r>
            <a:r>
              <a:rPr lang="en-GB" sz="2000" dirty="0" err="1">
                <a:solidFill>
                  <a:srgbClr val="00B050"/>
                </a:solidFill>
              </a:rPr>
              <a:t>gNB</a:t>
            </a:r>
            <a:r>
              <a:rPr lang="en-GB" sz="2000" dirty="0">
                <a:solidFill>
                  <a:srgbClr val="00B050"/>
                </a:solidFill>
              </a:rPr>
              <a:t>, please refer to RAN3 NTN architecture.</a:t>
            </a:r>
          </a:p>
          <a:p>
            <a:pPr lvl="1"/>
            <a:endParaRPr lang="en-GB" sz="1800" dirty="0">
              <a:solidFill>
                <a:srgbClr val="00B050"/>
              </a:solidFill>
            </a:endParaRPr>
          </a:p>
          <a:p>
            <a:pPr lvl="1"/>
            <a:endParaRPr lang="en-GB" sz="1800" dirty="0">
              <a:solidFill>
                <a:srgbClr val="00B050"/>
              </a:solidFill>
            </a:endParaRPr>
          </a:p>
          <a:p>
            <a:pPr marL="457200" lvl="1" indent="0">
              <a:buNone/>
            </a:pPr>
            <a:endParaRPr lang="en-GB" sz="1800" dirty="0">
              <a:solidFill>
                <a:srgbClr val="00B050"/>
              </a:solidFill>
            </a:endParaRPr>
          </a:p>
          <a:p>
            <a:pPr marL="457200" lvl="1" indent="0">
              <a:buNone/>
            </a:pPr>
            <a:endParaRPr lang="en-GB" sz="1800" dirty="0">
              <a:solidFill>
                <a:srgbClr val="00B050"/>
              </a:solidFill>
            </a:endParaRPr>
          </a:p>
          <a:p>
            <a:pPr marL="457200" lvl="1" indent="0">
              <a:buNone/>
            </a:pPr>
            <a:endParaRPr lang="en-GB" sz="1800" dirty="0">
              <a:solidFill>
                <a:srgbClr val="00B050"/>
              </a:solidFill>
            </a:endParaRPr>
          </a:p>
          <a:p>
            <a:pPr marL="457200" lvl="1" indent="0">
              <a:buNone/>
            </a:pPr>
            <a:endParaRPr lang="en-GB" sz="1800" dirty="0">
              <a:solidFill>
                <a:srgbClr val="00B050"/>
              </a:solidFill>
            </a:endParaRPr>
          </a:p>
          <a:p>
            <a:pPr marL="457200" lvl="1" indent="0">
              <a:buNone/>
            </a:pPr>
            <a:endParaRPr lang="en-GB" sz="1800" dirty="0">
              <a:solidFill>
                <a:srgbClr val="00B050"/>
              </a:solidFill>
            </a:endParaRPr>
          </a:p>
          <a:p>
            <a:r>
              <a:rPr lang="en-GB" sz="2000" b="1" dirty="0">
                <a:solidFill>
                  <a:srgbClr val="00B050"/>
                </a:solidFill>
              </a:rPr>
              <a:t>Proposal 1-3-2-1:</a:t>
            </a:r>
            <a:r>
              <a:rPr lang="en-GB" sz="2000" dirty="0">
                <a:solidFill>
                  <a:srgbClr val="00B050"/>
                </a:solidFill>
              </a:rPr>
              <a:t> Satellite companies and some other companies expressed strong concerns if (</a:t>
            </a:r>
            <a:r>
              <a:rPr lang="en-GB" sz="2000" dirty="0" err="1">
                <a:solidFill>
                  <a:srgbClr val="00B050"/>
                </a:solidFill>
              </a:rPr>
              <a:t>Satellite+Feederlink+GW</a:t>
            </a:r>
            <a:r>
              <a:rPr lang="en-GB" sz="2000" dirty="0">
                <a:solidFill>
                  <a:srgbClr val="00B050"/>
                </a:solidFill>
              </a:rPr>
              <a:t>) is considered as a Repeater, because it would reduce NTN capacity and in general would not align with real satellite payload design. </a:t>
            </a:r>
            <a:endParaRPr lang="fr-FR" sz="2000" dirty="0">
              <a:solidFill>
                <a:srgbClr val="00B050"/>
              </a:solidFill>
            </a:endParaRPr>
          </a:p>
          <a:p>
            <a:endParaRPr lang="fr-FR" sz="2000" dirty="0"/>
          </a:p>
        </p:txBody>
      </p:sp>
      <p:graphicFrame>
        <p:nvGraphicFramePr>
          <p:cNvPr id="4" name="Objet 3"/>
          <p:cNvGraphicFramePr>
            <a:graphicFrameLocks noChangeAspect="1"/>
          </p:cNvGraphicFramePr>
          <p:nvPr>
            <p:extLst>
              <p:ext uri="{D42A27DB-BD31-4B8C-83A1-F6EECF244321}">
                <p14:modId xmlns:p14="http://schemas.microsoft.com/office/powerpoint/2010/main" val="1961888003"/>
              </p:ext>
            </p:extLst>
          </p:nvPr>
        </p:nvGraphicFramePr>
        <p:xfrm>
          <a:off x="2656403" y="3351290"/>
          <a:ext cx="5597194" cy="2125064"/>
        </p:xfrm>
        <a:graphic>
          <a:graphicData uri="http://schemas.openxmlformats.org/presentationml/2006/ole">
            <mc:AlternateContent xmlns:mc="http://schemas.openxmlformats.org/markup-compatibility/2006">
              <mc:Choice xmlns:v="urn:schemas-microsoft-com:vml" Requires="v">
                <p:oleObj spid="_x0000_s2071" name="Visio" r:id="rId3" imgW="9540231" imgH="3596616" progId="Visio.Drawing.11">
                  <p:embed/>
                </p:oleObj>
              </mc:Choice>
              <mc:Fallback>
                <p:oleObj name="Visio" r:id="rId3" imgW="9540231" imgH="3596616" progId="Visio.Drawing.11">
                  <p:embed/>
                  <p:pic>
                    <p:nvPicPr>
                      <p:cNvPr id="4" name="Objet 3"/>
                      <p:cNvPicPr>
                        <a:picLocks noChangeAspect="1" noChangeArrowheads="1"/>
                      </p:cNvPicPr>
                      <p:nvPr/>
                    </p:nvPicPr>
                    <p:blipFill>
                      <a:blip r:embed="rId4"/>
                      <a:srcRect/>
                      <a:stretch>
                        <a:fillRect/>
                      </a:stretch>
                    </p:blipFill>
                    <p:spPr bwMode="auto">
                      <a:xfrm>
                        <a:off x="2656403" y="3351290"/>
                        <a:ext cx="5597194" cy="2125064"/>
                      </a:xfrm>
                      <a:prstGeom prst="rect">
                        <a:avLst/>
                      </a:prstGeom>
                      <a:noFill/>
                    </p:spPr>
                  </p:pic>
                </p:oleObj>
              </mc:Fallback>
            </mc:AlternateContent>
          </a:graphicData>
        </a:graphic>
      </p:graphicFrame>
    </p:spTree>
    <p:extLst>
      <p:ext uri="{BB962C8B-B14F-4D97-AF65-F5344CB8AC3E}">
        <p14:creationId xmlns:p14="http://schemas.microsoft.com/office/powerpoint/2010/main" val="92540359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365125"/>
            <a:ext cx="11353800" cy="1325563"/>
          </a:xfrm>
        </p:spPr>
        <p:txBody>
          <a:bodyPr/>
          <a:lstStyle/>
          <a:p>
            <a:r>
              <a:rPr lang="en-US" sz="3600" dirty="0"/>
              <a:t>Topic #1 – NTN REFSENS Test</a:t>
            </a:r>
          </a:p>
        </p:txBody>
      </p:sp>
      <p:sp>
        <p:nvSpPr>
          <p:cNvPr id="3" name="Espace réservé du contenu 2"/>
          <p:cNvSpPr>
            <a:spLocks noGrp="1"/>
          </p:cNvSpPr>
          <p:nvPr>
            <p:ph idx="1"/>
          </p:nvPr>
        </p:nvSpPr>
        <p:spPr>
          <a:xfrm>
            <a:off x="838200" y="1760309"/>
            <a:ext cx="10515600" cy="4351338"/>
          </a:xfrm>
        </p:spPr>
        <p:txBody>
          <a:bodyPr/>
          <a:lstStyle/>
          <a:p>
            <a:r>
              <a:rPr lang="en-US" sz="2000" b="1" dirty="0">
                <a:solidFill>
                  <a:srgbClr val="00B050"/>
                </a:solidFill>
              </a:rPr>
              <a:t>Proposal 1-1-4-1:</a:t>
            </a:r>
            <a:r>
              <a:rPr lang="en-US" sz="2000" dirty="0">
                <a:solidFill>
                  <a:srgbClr val="00B050"/>
                </a:solidFill>
              </a:rPr>
              <a:t> Additional evidence should be provided before concluding that REFSENS test is feasible for (Satellite + feeder link + NTN-Gateway + Non-NTN infrastructure </a:t>
            </a:r>
            <a:r>
              <a:rPr lang="en-US" sz="2000" dirty="0" err="1">
                <a:solidFill>
                  <a:srgbClr val="00B050"/>
                </a:solidFill>
              </a:rPr>
              <a:t>gNB</a:t>
            </a:r>
            <a:r>
              <a:rPr lang="en-US" sz="2000" dirty="0">
                <a:solidFill>
                  <a:srgbClr val="00B050"/>
                </a:solidFill>
              </a:rPr>
              <a:t>) as a single entity.</a:t>
            </a:r>
          </a:p>
          <a:p>
            <a:endParaRPr lang="en-US" dirty="0">
              <a:solidFill>
                <a:srgbClr val="00B050"/>
              </a:solidFill>
            </a:endParaRPr>
          </a:p>
          <a:p>
            <a:endParaRPr lang="en-US" dirty="0">
              <a:solidFill>
                <a:srgbClr val="00B050"/>
              </a:solidFill>
            </a:endParaRPr>
          </a:p>
          <a:p>
            <a:endParaRPr lang="fr-FR" dirty="0">
              <a:solidFill>
                <a:srgbClr val="00B050"/>
              </a:solidFill>
            </a:endParaRPr>
          </a:p>
          <a:p>
            <a:pPr marL="0" indent="0">
              <a:buNone/>
            </a:pPr>
            <a:endParaRPr lang="fr-FR" dirty="0">
              <a:solidFill>
                <a:srgbClr val="00B050"/>
              </a:solidFill>
            </a:endParaRPr>
          </a:p>
          <a:p>
            <a:pPr lvl="1"/>
            <a:endParaRPr lang="en-GB" sz="2000" b="1" dirty="0">
              <a:solidFill>
                <a:srgbClr val="00B050"/>
              </a:solidFill>
            </a:endParaRPr>
          </a:p>
          <a:p>
            <a:pPr lvl="1"/>
            <a:r>
              <a:rPr lang="en-GB" sz="2000" b="1" dirty="0">
                <a:solidFill>
                  <a:srgbClr val="00B050"/>
                </a:solidFill>
              </a:rPr>
              <a:t>Note1: </a:t>
            </a:r>
            <a:r>
              <a:rPr lang="en-GB" sz="2000" dirty="0">
                <a:solidFill>
                  <a:srgbClr val="00B050"/>
                </a:solidFill>
              </a:rPr>
              <a:t>For the Non-NTN infrastructure </a:t>
            </a:r>
            <a:r>
              <a:rPr lang="en-GB" sz="2000" dirty="0" err="1">
                <a:solidFill>
                  <a:srgbClr val="00B050"/>
                </a:solidFill>
              </a:rPr>
              <a:t>gNB</a:t>
            </a:r>
            <a:r>
              <a:rPr lang="en-GB" sz="2000" dirty="0">
                <a:solidFill>
                  <a:srgbClr val="00B050"/>
                </a:solidFill>
              </a:rPr>
              <a:t>, please refer to RAN3 NTN architecture.</a:t>
            </a:r>
            <a:endParaRPr lang="fr-FR" sz="2000" dirty="0">
              <a:solidFill>
                <a:srgbClr val="00B050"/>
              </a:solidFill>
            </a:endParaRPr>
          </a:p>
          <a:p>
            <a:pPr lvl="1"/>
            <a:r>
              <a:rPr lang="en-US" sz="2000" b="1" dirty="0">
                <a:solidFill>
                  <a:srgbClr val="00B050"/>
                </a:solidFill>
              </a:rPr>
              <a:t>Note2:</a:t>
            </a:r>
            <a:r>
              <a:rPr lang="en-US" sz="2000" dirty="0">
                <a:solidFill>
                  <a:srgbClr val="00B050"/>
                </a:solidFill>
              </a:rPr>
              <a:t> RAN4 to identify any additional evidence to be provided.</a:t>
            </a:r>
            <a:endParaRPr lang="fr-FR" sz="2000" dirty="0">
              <a:solidFill>
                <a:srgbClr val="00B050"/>
              </a:solidFill>
            </a:endParaRPr>
          </a:p>
        </p:txBody>
      </p:sp>
      <p:pic>
        <p:nvPicPr>
          <p:cNvPr id="7" name="Image 6"/>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69029" y="2672047"/>
            <a:ext cx="6807381" cy="2090874"/>
          </a:xfrm>
          <a:prstGeom prst="rect">
            <a:avLst/>
          </a:prstGeom>
          <a:noFill/>
        </p:spPr>
      </p:pic>
    </p:spTree>
    <p:extLst>
      <p:ext uri="{BB962C8B-B14F-4D97-AF65-F5344CB8AC3E}">
        <p14:creationId xmlns:p14="http://schemas.microsoft.com/office/powerpoint/2010/main" val="2721831117"/>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365125"/>
            <a:ext cx="11353800" cy="1325563"/>
          </a:xfrm>
        </p:spPr>
        <p:txBody>
          <a:bodyPr/>
          <a:lstStyle/>
          <a:p>
            <a:r>
              <a:rPr lang="en-US" sz="3600" dirty="0"/>
              <a:t>Topic #1 – NTN Blocking Test</a:t>
            </a:r>
          </a:p>
        </p:txBody>
      </p:sp>
      <p:sp>
        <p:nvSpPr>
          <p:cNvPr id="3" name="Espace réservé du contenu 2"/>
          <p:cNvSpPr>
            <a:spLocks noGrp="1"/>
          </p:cNvSpPr>
          <p:nvPr>
            <p:ph idx="1"/>
          </p:nvPr>
        </p:nvSpPr>
        <p:spPr>
          <a:xfrm>
            <a:off x="838200" y="1755281"/>
            <a:ext cx="10515600" cy="4596948"/>
          </a:xfrm>
        </p:spPr>
        <p:txBody>
          <a:bodyPr/>
          <a:lstStyle/>
          <a:p>
            <a:r>
              <a:rPr lang="en-GB" sz="2000" b="1" dirty="0">
                <a:solidFill>
                  <a:srgbClr val="00B050"/>
                </a:solidFill>
              </a:rPr>
              <a:t>Proposal 1-1-5-1:</a:t>
            </a:r>
            <a:r>
              <a:rPr lang="en-GB" sz="2000" dirty="0">
                <a:solidFill>
                  <a:srgbClr val="00B050"/>
                </a:solidFill>
              </a:rPr>
              <a:t> </a:t>
            </a:r>
            <a:r>
              <a:rPr lang="en-US" sz="2000" dirty="0">
                <a:solidFill>
                  <a:srgbClr val="00B050"/>
                </a:solidFill>
              </a:rPr>
              <a:t>Additional evidence should be provided before concluding that </a:t>
            </a:r>
            <a:r>
              <a:rPr lang="en-GB" sz="2000" dirty="0">
                <a:solidFill>
                  <a:srgbClr val="00B050"/>
                </a:solidFill>
              </a:rPr>
              <a:t>Blocking test is feasible </a:t>
            </a:r>
            <a:r>
              <a:rPr lang="en-US" sz="2000" dirty="0">
                <a:solidFill>
                  <a:srgbClr val="00B050"/>
                </a:solidFill>
              </a:rPr>
              <a:t>for (</a:t>
            </a:r>
            <a:r>
              <a:rPr lang="en-GB" sz="2000" dirty="0">
                <a:solidFill>
                  <a:srgbClr val="00B050"/>
                </a:solidFill>
              </a:rPr>
              <a:t>Satellite + feeder link + NTN-Gateway + Non-NTN infrastructure </a:t>
            </a:r>
            <a:r>
              <a:rPr lang="en-GB" sz="2000" dirty="0" err="1">
                <a:solidFill>
                  <a:srgbClr val="00B050"/>
                </a:solidFill>
              </a:rPr>
              <a:t>gNB</a:t>
            </a:r>
            <a:r>
              <a:rPr lang="en-GB" sz="2000" dirty="0">
                <a:solidFill>
                  <a:srgbClr val="00B050"/>
                </a:solidFill>
              </a:rPr>
              <a:t>) as a single entity.</a:t>
            </a:r>
          </a:p>
          <a:p>
            <a:endParaRPr lang="en-GB" sz="2400" dirty="0">
              <a:solidFill>
                <a:srgbClr val="00B050"/>
              </a:solidFill>
            </a:endParaRPr>
          </a:p>
          <a:p>
            <a:pPr marL="0" indent="0">
              <a:buNone/>
            </a:pPr>
            <a:endParaRPr lang="en-GB" sz="2400" dirty="0">
              <a:solidFill>
                <a:srgbClr val="00B050"/>
              </a:solidFill>
            </a:endParaRPr>
          </a:p>
          <a:p>
            <a:pPr marL="0" indent="0">
              <a:buNone/>
            </a:pPr>
            <a:endParaRPr lang="fr-FR" sz="2400" dirty="0">
              <a:solidFill>
                <a:srgbClr val="00B050"/>
              </a:solidFill>
            </a:endParaRPr>
          </a:p>
          <a:p>
            <a:endParaRPr lang="en-GB" sz="2000" b="1" dirty="0">
              <a:solidFill>
                <a:srgbClr val="00B050"/>
              </a:solidFill>
            </a:endParaRPr>
          </a:p>
          <a:p>
            <a:pPr lvl="1"/>
            <a:endParaRPr lang="en-GB" sz="2000" b="1" dirty="0">
              <a:solidFill>
                <a:srgbClr val="00B050"/>
              </a:solidFill>
            </a:endParaRPr>
          </a:p>
          <a:p>
            <a:pPr lvl="1"/>
            <a:endParaRPr lang="en-GB" sz="2000" b="1" dirty="0">
              <a:solidFill>
                <a:srgbClr val="00B050"/>
              </a:solidFill>
            </a:endParaRPr>
          </a:p>
          <a:p>
            <a:pPr lvl="1"/>
            <a:endParaRPr lang="en-GB" sz="2000" b="1" dirty="0">
              <a:solidFill>
                <a:srgbClr val="00B050"/>
              </a:solidFill>
            </a:endParaRPr>
          </a:p>
          <a:p>
            <a:pPr lvl="1"/>
            <a:r>
              <a:rPr lang="en-GB" sz="2000" b="1" dirty="0">
                <a:solidFill>
                  <a:srgbClr val="00B050"/>
                </a:solidFill>
              </a:rPr>
              <a:t>Note1: </a:t>
            </a:r>
            <a:r>
              <a:rPr lang="en-GB" sz="2000" dirty="0">
                <a:solidFill>
                  <a:srgbClr val="00B050"/>
                </a:solidFill>
              </a:rPr>
              <a:t>For the Non-NTN infrastructure </a:t>
            </a:r>
            <a:r>
              <a:rPr lang="en-GB" sz="2000" dirty="0" err="1">
                <a:solidFill>
                  <a:srgbClr val="00B050"/>
                </a:solidFill>
              </a:rPr>
              <a:t>gNB</a:t>
            </a:r>
            <a:r>
              <a:rPr lang="en-GB" sz="2000" dirty="0">
                <a:solidFill>
                  <a:srgbClr val="00B050"/>
                </a:solidFill>
              </a:rPr>
              <a:t>, please refer to RAN3 NTN architecture.</a:t>
            </a:r>
            <a:endParaRPr lang="fr-FR" sz="2000" dirty="0">
              <a:solidFill>
                <a:srgbClr val="00B050"/>
              </a:solidFill>
            </a:endParaRPr>
          </a:p>
          <a:p>
            <a:pPr lvl="1"/>
            <a:r>
              <a:rPr lang="en-US" sz="2000" b="1" dirty="0">
                <a:solidFill>
                  <a:srgbClr val="00B050"/>
                </a:solidFill>
              </a:rPr>
              <a:t>Note2: </a:t>
            </a:r>
            <a:r>
              <a:rPr lang="en-US" sz="2000" dirty="0">
                <a:solidFill>
                  <a:srgbClr val="00B050"/>
                </a:solidFill>
              </a:rPr>
              <a:t>RAN4 to identify any additional evidence to be provided.</a:t>
            </a:r>
            <a:endParaRPr lang="fr-FR" sz="2000" dirty="0">
              <a:solidFill>
                <a:srgbClr val="00B050"/>
              </a:solidFill>
            </a:endParaRPr>
          </a:p>
        </p:txBody>
      </p:sp>
      <p:pic>
        <p:nvPicPr>
          <p:cNvPr id="4" name="Imag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97628" y="2555298"/>
            <a:ext cx="6281057" cy="2632166"/>
          </a:xfrm>
          <a:prstGeom prst="rect">
            <a:avLst/>
          </a:prstGeom>
          <a:noFill/>
        </p:spPr>
      </p:pic>
    </p:spTree>
    <p:extLst>
      <p:ext uri="{BB962C8B-B14F-4D97-AF65-F5344CB8AC3E}">
        <p14:creationId xmlns:p14="http://schemas.microsoft.com/office/powerpoint/2010/main" val="3042802473"/>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365125"/>
            <a:ext cx="11353800" cy="1325563"/>
          </a:xfrm>
        </p:spPr>
        <p:txBody>
          <a:bodyPr/>
          <a:lstStyle/>
          <a:p>
            <a:r>
              <a:rPr lang="fr-FR" sz="3600" dirty="0"/>
              <a:t>Topic #1 – NTN Intermodulation Test</a:t>
            </a:r>
          </a:p>
        </p:txBody>
      </p:sp>
      <p:sp>
        <p:nvSpPr>
          <p:cNvPr id="3" name="Espace réservé du contenu 2"/>
          <p:cNvSpPr>
            <a:spLocks noGrp="1"/>
          </p:cNvSpPr>
          <p:nvPr>
            <p:ph idx="1"/>
          </p:nvPr>
        </p:nvSpPr>
        <p:spPr/>
        <p:txBody>
          <a:bodyPr/>
          <a:lstStyle/>
          <a:p>
            <a:r>
              <a:rPr lang="en-GB" sz="2000" b="1" dirty="0">
                <a:solidFill>
                  <a:srgbClr val="00B050"/>
                </a:solidFill>
              </a:rPr>
              <a:t>Proposal 1-1-6-1:</a:t>
            </a:r>
            <a:r>
              <a:rPr lang="en-GB" sz="2000" dirty="0">
                <a:solidFill>
                  <a:srgbClr val="00B050"/>
                </a:solidFill>
              </a:rPr>
              <a:t> </a:t>
            </a:r>
            <a:r>
              <a:rPr lang="en-US" sz="2000" dirty="0">
                <a:solidFill>
                  <a:srgbClr val="00B050"/>
                </a:solidFill>
              </a:rPr>
              <a:t>Additional evidence should be provided before concluding that </a:t>
            </a:r>
            <a:r>
              <a:rPr lang="en-GB" sz="2000" dirty="0">
                <a:solidFill>
                  <a:srgbClr val="00B050"/>
                </a:solidFill>
              </a:rPr>
              <a:t>Intermodulation test is feasible</a:t>
            </a:r>
            <a:r>
              <a:rPr lang="en-US" sz="2000" dirty="0">
                <a:solidFill>
                  <a:srgbClr val="00B050"/>
                </a:solidFill>
              </a:rPr>
              <a:t> for (</a:t>
            </a:r>
            <a:r>
              <a:rPr lang="en-GB" sz="2000" dirty="0">
                <a:solidFill>
                  <a:srgbClr val="00B050"/>
                </a:solidFill>
              </a:rPr>
              <a:t>Satellite + feeder link + NTN-Gateway + Non-NTN infrastructure </a:t>
            </a:r>
            <a:r>
              <a:rPr lang="en-GB" sz="2000" dirty="0" err="1">
                <a:solidFill>
                  <a:srgbClr val="00B050"/>
                </a:solidFill>
              </a:rPr>
              <a:t>gNB</a:t>
            </a:r>
            <a:r>
              <a:rPr lang="en-GB" sz="2000" dirty="0">
                <a:solidFill>
                  <a:srgbClr val="00B050"/>
                </a:solidFill>
              </a:rPr>
              <a:t>) as a single entity.</a:t>
            </a:r>
          </a:p>
          <a:p>
            <a:endParaRPr lang="en-GB" sz="2400" dirty="0">
              <a:solidFill>
                <a:srgbClr val="00B050"/>
              </a:solidFill>
            </a:endParaRPr>
          </a:p>
          <a:p>
            <a:endParaRPr lang="en-GB" sz="2400" dirty="0">
              <a:solidFill>
                <a:srgbClr val="00B050"/>
              </a:solidFill>
            </a:endParaRPr>
          </a:p>
          <a:p>
            <a:endParaRPr lang="en-GB" sz="2400" dirty="0">
              <a:solidFill>
                <a:srgbClr val="00B050"/>
              </a:solidFill>
            </a:endParaRPr>
          </a:p>
          <a:p>
            <a:endParaRPr lang="en-GB" sz="2400" dirty="0">
              <a:solidFill>
                <a:srgbClr val="00B050"/>
              </a:solidFill>
            </a:endParaRPr>
          </a:p>
          <a:p>
            <a:pPr marL="0" indent="0">
              <a:buNone/>
            </a:pPr>
            <a:endParaRPr lang="fr-FR" sz="2400" dirty="0">
              <a:solidFill>
                <a:srgbClr val="00B050"/>
              </a:solidFill>
            </a:endParaRPr>
          </a:p>
          <a:p>
            <a:pPr lvl="1"/>
            <a:endParaRPr lang="en-GB" sz="2000" b="1" dirty="0">
              <a:solidFill>
                <a:srgbClr val="00B050"/>
              </a:solidFill>
            </a:endParaRPr>
          </a:p>
          <a:p>
            <a:pPr lvl="1"/>
            <a:r>
              <a:rPr lang="en-GB" sz="2000" b="1" dirty="0">
                <a:solidFill>
                  <a:srgbClr val="00B050"/>
                </a:solidFill>
              </a:rPr>
              <a:t>Note1: </a:t>
            </a:r>
            <a:r>
              <a:rPr lang="en-GB" sz="2000" dirty="0">
                <a:solidFill>
                  <a:srgbClr val="00B050"/>
                </a:solidFill>
              </a:rPr>
              <a:t>For the Non-NTN infrastructure </a:t>
            </a:r>
            <a:r>
              <a:rPr lang="en-GB" sz="2000" dirty="0" err="1">
                <a:solidFill>
                  <a:srgbClr val="00B050"/>
                </a:solidFill>
              </a:rPr>
              <a:t>gNB</a:t>
            </a:r>
            <a:r>
              <a:rPr lang="en-GB" sz="2000" dirty="0">
                <a:solidFill>
                  <a:srgbClr val="00B050"/>
                </a:solidFill>
              </a:rPr>
              <a:t>, please refer to RAN3 NTN architecture.</a:t>
            </a:r>
            <a:endParaRPr lang="fr-FR" sz="2000" dirty="0">
              <a:solidFill>
                <a:srgbClr val="00B050"/>
              </a:solidFill>
            </a:endParaRPr>
          </a:p>
          <a:p>
            <a:pPr lvl="1"/>
            <a:r>
              <a:rPr lang="en-US" sz="2000" b="1" dirty="0">
                <a:solidFill>
                  <a:srgbClr val="00B050"/>
                </a:solidFill>
              </a:rPr>
              <a:t>Note2:</a:t>
            </a:r>
            <a:r>
              <a:rPr lang="en-US" sz="2000" dirty="0">
                <a:solidFill>
                  <a:srgbClr val="00B050"/>
                </a:solidFill>
              </a:rPr>
              <a:t> RAN4 to identify any additional evidence to be provided.</a:t>
            </a:r>
            <a:endParaRPr lang="fr-FR" sz="2000" dirty="0">
              <a:solidFill>
                <a:srgbClr val="00B050"/>
              </a:solidFill>
            </a:endParaRPr>
          </a:p>
        </p:txBody>
      </p:sp>
      <p:pic>
        <p:nvPicPr>
          <p:cNvPr id="4" name="Imag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73827" y="2542403"/>
            <a:ext cx="5948680" cy="2671854"/>
          </a:xfrm>
          <a:prstGeom prst="rect">
            <a:avLst/>
          </a:prstGeom>
          <a:noFill/>
        </p:spPr>
      </p:pic>
    </p:spTree>
    <p:extLst>
      <p:ext uri="{BB962C8B-B14F-4D97-AF65-F5344CB8AC3E}">
        <p14:creationId xmlns:p14="http://schemas.microsoft.com/office/powerpoint/2010/main" val="1797240505"/>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91AAAE378598EF42867F3CA9E172EBE7" ma:contentTypeVersion="7" ma:contentTypeDescription="Create a new document." ma:contentTypeScope="" ma:versionID="20b13a82a13dfb849fdeed49126978cc">
  <xsd:schema xmlns:xsd="http://www.w3.org/2001/XMLSchema" xmlns:xs="http://www.w3.org/2001/XMLSchema" xmlns:p="http://schemas.microsoft.com/office/2006/metadata/properties" xmlns:ns3="91a28437-7d3a-4406-b441-a186b0a3fae6" xmlns:ns4="74dd3bb7-dd62-447b-a1e0-1bd6a8025f6b" targetNamespace="http://schemas.microsoft.com/office/2006/metadata/properties" ma:root="true" ma:fieldsID="a0c707b332da950bdfdfaaac1cac1920" ns3:_="" ns4:_="">
    <xsd:import namespace="91a28437-7d3a-4406-b441-a186b0a3fae6"/>
    <xsd:import namespace="74dd3bb7-dd62-447b-a1e0-1bd6a8025f6b"/>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1a28437-7d3a-4406-b441-a186b0a3fae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4dd3bb7-dd62-447b-a1e0-1bd6a8025f6b"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1C2E23F-0016-4620-90FC-5B272B6B2190}">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74dd3bb7-dd62-447b-a1e0-1bd6a8025f6b"/>
    <ds:schemaRef ds:uri="91a28437-7d3a-4406-b441-a186b0a3fae6"/>
    <ds:schemaRef ds:uri="http://purl.org/dc/term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DA0F85E2-1F0E-47FF-8609-4AF9958EFBF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1a28437-7d3a-4406-b441-a186b0a3fae6"/>
    <ds:schemaRef ds:uri="74dd3bb7-dd62-447b-a1e0-1bd6a8025f6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8BC5BE0-3E70-477E-B727-878B7B1B37F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1862</TotalTime>
  <Words>1722</Words>
  <Application>Microsoft Office PowerPoint</Application>
  <PresentationFormat>Grand écran</PresentationFormat>
  <Paragraphs>153</Paragraphs>
  <Slides>21</Slides>
  <Notes>1</Notes>
  <HiddenSlides>0</HiddenSlides>
  <MMClips>0</MMClips>
  <ScaleCrop>false</ScaleCrop>
  <HeadingPairs>
    <vt:vector size="8" baseType="variant">
      <vt:variant>
        <vt:lpstr>Polices utilisées</vt:lpstr>
      </vt:variant>
      <vt:variant>
        <vt:i4>6</vt:i4>
      </vt:variant>
      <vt:variant>
        <vt:lpstr>Thème</vt:lpstr>
      </vt:variant>
      <vt:variant>
        <vt:i4>1</vt:i4>
      </vt:variant>
      <vt:variant>
        <vt:lpstr>Serveurs OLE incorporés</vt:lpstr>
      </vt:variant>
      <vt:variant>
        <vt:i4>1</vt:i4>
      </vt:variant>
      <vt:variant>
        <vt:lpstr>Titres des diapositives</vt:lpstr>
      </vt:variant>
      <vt:variant>
        <vt:i4>21</vt:i4>
      </vt:variant>
    </vt:vector>
  </HeadingPairs>
  <TitlesOfParts>
    <vt:vector size="29" baseType="lpstr">
      <vt:lpstr>SimSun</vt:lpstr>
      <vt:lpstr>SimSun</vt:lpstr>
      <vt:lpstr>Arial</vt:lpstr>
      <vt:lpstr>Calibri</vt:lpstr>
      <vt:lpstr>Calibri Light</vt:lpstr>
      <vt:lpstr>Times New Roman</vt:lpstr>
      <vt:lpstr>Office Theme</vt:lpstr>
      <vt:lpstr>Visio</vt:lpstr>
      <vt:lpstr> WF on [312] NTN_Solutions_Part1 (NTN general part)</vt:lpstr>
      <vt:lpstr>Outline</vt:lpstr>
      <vt:lpstr>Content</vt:lpstr>
      <vt:lpstr>Summary</vt:lpstr>
      <vt:lpstr>Présentation PowerPoint</vt:lpstr>
      <vt:lpstr>Topic #1</vt:lpstr>
      <vt:lpstr>Topic #1 – NTN REFSENS Test</vt:lpstr>
      <vt:lpstr>Topic #1 – NTN Blocking Test</vt:lpstr>
      <vt:lpstr>Topic #1 – NTN Intermodulation Test</vt:lpstr>
      <vt:lpstr>Topic #1</vt:lpstr>
      <vt:lpstr>Topic #2</vt:lpstr>
      <vt:lpstr>Topic #2</vt:lpstr>
      <vt:lpstr>Topic #3</vt:lpstr>
      <vt:lpstr>Topic #3</vt:lpstr>
      <vt:lpstr>Topic #3</vt:lpstr>
      <vt:lpstr>Topic #3</vt:lpstr>
      <vt:lpstr>Présentation PowerPoint</vt:lpstr>
      <vt:lpstr>Agreements from previous RAN4 meeting  RAN4#98-bis-e (1/2)</vt:lpstr>
      <vt:lpstr>Agreements from previous RAN4 meeting  RAN4#98-bis-e (2/2)</vt:lpstr>
      <vt:lpstr>Feedback received at the end of previous RAN4 meeting (see R4-2106147 from RAN4#98-bis-e)</vt:lpstr>
      <vt:lpstr>RAN-P decisions from RP-210791</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Dorin PANAITOPOL</cp:lastModifiedBy>
  <cp:revision>805</cp:revision>
  <dcterms:created xsi:type="dcterms:W3CDTF">2010-02-05T13:52:00Z</dcterms:created>
  <dcterms:modified xsi:type="dcterms:W3CDTF">2021-05-27T10:21:29Z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0x01010091AAAE378598EF42867F3CA9E172EBE7</vt:lpwstr>
  </property>
  <property fmtid="{D5CDD505-2E9C-101B-9397-08002B2CF9AE}" pid="3" name="KSOProductBuildVer">
    <vt:lpwstr>2052-11.8.2.9022</vt:lpwstr>
  </property>
  <property fmtid="{D5CDD505-2E9C-101B-9397-08002B2CF9AE}" pid="4" name="NSCPROP_SA">
    <vt:lpwstr>D:\RAN4 Meeting Doc\RAN4_98bise\RAN4 management\GTW\GTW_April16\Draft_R4-2106103_WF on 307 NTN_Solutions_Part1_v02.pptx</vt:lpwstr>
  </property>
  <property fmtid="{D5CDD505-2E9C-101B-9397-08002B2CF9AE}" pid="5" name="MSIP_Label_67f73250-91c3-4058-a7be-ac7b98891567_Enabled">
    <vt:lpwstr>true</vt:lpwstr>
  </property>
  <property fmtid="{D5CDD505-2E9C-101B-9397-08002B2CF9AE}" pid="6" name="MSIP_Label_67f73250-91c3-4058-a7be-ac7b98891567_SetDate">
    <vt:lpwstr>2021-05-26T00:46:39Z</vt:lpwstr>
  </property>
  <property fmtid="{D5CDD505-2E9C-101B-9397-08002B2CF9AE}" pid="7" name="MSIP_Label_67f73250-91c3-4058-a7be-ac7b98891567_Method">
    <vt:lpwstr>Standard</vt:lpwstr>
  </property>
  <property fmtid="{D5CDD505-2E9C-101B-9397-08002B2CF9AE}" pid="8" name="MSIP_Label_67f73250-91c3-4058-a7be-ac7b98891567_Name">
    <vt:lpwstr>Internal</vt:lpwstr>
  </property>
  <property fmtid="{D5CDD505-2E9C-101B-9397-08002B2CF9AE}" pid="9" name="MSIP_Label_67f73250-91c3-4058-a7be-ac7b98891567_SiteId">
    <vt:lpwstr>43eba056-5ca4-4871-89ac-bdd09160ce7e</vt:lpwstr>
  </property>
  <property fmtid="{D5CDD505-2E9C-101B-9397-08002B2CF9AE}" pid="10" name="MSIP_Label_67f73250-91c3-4058-a7be-ac7b98891567_ActionId">
    <vt:lpwstr>ce9c9b92-ea1d-43d4-9dee-766537edb92a</vt:lpwstr>
  </property>
  <property fmtid="{D5CDD505-2E9C-101B-9397-08002B2CF9AE}" pid="11" name="MSIP_Label_67f73250-91c3-4058-a7be-ac7b98891567_ContentBits">
    <vt:lpwstr>2</vt:lpwstr>
  </property>
</Properties>
</file>