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56" r:id="rId5"/>
  </p:sldMasterIdLst>
  <p:notesMasterIdLst>
    <p:notesMasterId r:id="rId10"/>
  </p:notesMasterIdLst>
  <p:handoutMasterIdLst>
    <p:handoutMasterId r:id="rId11"/>
  </p:handoutMasterIdLst>
  <p:sldIdLst>
    <p:sldId id="573" r:id="rId6"/>
    <p:sldId id="1033" r:id="rId7"/>
    <p:sldId id="1041" r:id="rId8"/>
    <p:sldId id="1038" r:id="rId9"/>
  </p:sldIdLst>
  <p:sldSz cx="12192000" cy="6858000"/>
  <p:notesSz cx="6797675" cy="9928225"/>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4F4F"/>
    <a:srgbClr val="000000"/>
    <a:srgbClr val="E05050"/>
    <a:srgbClr val="190000"/>
    <a:srgbClr val="F816D8"/>
    <a:srgbClr val="DDDFE5"/>
    <a:srgbClr val="F2F2F2"/>
    <a:srgbClr val="6AB19B"/>
    <a:srgbClr val="294D42"/>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02"/>
      </p:cViewPr>
      <p:guideLst>
        <p:guide orient="horz" pos="2968"/>
        <p:guide pos="763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79836" y="9328395"/>
            <a:ext cx="2786824" cy="323577"/>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158051" y="9328395"/>
            <a:ext cx="1175783" cy="323577"/>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25859" y="226649"/>
            <a:ext cx="1307975" cy="262609"/>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04850" y="603250"/>
            <a:ext cx="5386388" cy="3030538"/>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38546" y="3802443"/>
            <a:ext cx="4919324" cy="5296484"/>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2557" y="9325366"/>
            <a:ext cx="4659008" cy="326606"/>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158051" y="9325366"/>
            <a:ext cx="1383139" cy="326606"/>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25859" y="226649"/>
            <a:ext cx="1307975" cy="262609"/>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20" userDrawn="1">
          <p15:clr>
            <a:srgbClr val="F26B43"/>
          </p15:clr>
        </p15:guide>
        <p15:guide id="2" pos="154" userDrawn="1">
          <p15:clr>
            <a:srgbClr val="F26B43"/>
          </p15:clr>
        </p15:guide>
        <p15:guide id="3" pos="3088" userDrawn="1">
          <p15:clr>
            <a:srgbClr val="F26B43"/>
          </p15:clr>
        </p15:guide>
        <p15:guide id="4" pos="3249" userDrawn="1">
          <p15:clr>
            <a:srgbClr val="F26B43"/>
          </p15:clr>
        </p15:guide>
        <p15:guide id="5" pos="4120" userDrawn="1">
          <p15:clr>
            <a:srgbClr val="F26B43"/>
          </p15:clr>
        </p15:guide>
        <p15:guide id="7" pos="761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703263" y="603250"/>
            <a:ext cx="5389562" cy="3032125"/>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CC0A-2667-44E5-8D4B-D1DD868B36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D797D0C-9C97-406F-A85F-E774DE2752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0861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sldLayoutIdLst>
    <p:sldLayoutId id="2147484160" r:id="rId1"/>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524000" y="2695127"/>
            <a:ext cx="9144000" cy="814838"/>
          </a:xfrm>
        </p:spPr>
        <p:txBody>
          <a:bodyPr/>
          <a:lstStyle/>
          <a:p>
            <a:r>
              <a:rPr lang="en-US" dirty="0">
                <a:solidFill>
                  <a:schemeClr val="tx1"/>
                </a:solidFill>
              </a:rPr>
              <a:t>WF on Rx MU for n262</a:t>
            </a:r>
          </a:p>
        </p:txBody>
      </p:sp>
      <p:sp>
        <p:nvSpPr>
          <p:cNvPr id="2" name="Subtitle 1">
            <a:extLst>
              <a:ext uri="{FF2B5EF4-FFF2-40B4-BE49-F238E27FC236}">
                <a16:creationId xmlns:a16="http://schemas.microsoft.com/office/drawing/2014/main" id="{E2CF8768-A98B-456C-8C64-330A195833AA}"/>
              </a:ext>
            </a:extLst>
          </p:cNvPr>
          <p:cNvSpPr>
            <a:spLocks noGrp="1"/>
          </p:cNvSpPr>
          <p:nvPr>
            <p:ph type="subTitle" idx="1"/>
          </p:nvPr>
        </p:nvSpPr>
        <p:spPr>
          <a:xfrm>
            <a:off x="1524000" y="3602038"/>
            <a:ext cx="9144000" cy="443198"/>
          </a:xfrm>
        </p:spPr>
        <p:txBody>
          <a:bodyPr/>
          <a:lstStyle/>
          <a:p>
            <a:r>
              <a:rPr lang="en-US" dirty="0">
                <a:solidFill>
                  <a:schemeClr val="tx1"/>
                </a:solidFill>
              </a:rPr>
              <a:t>Nokia, Nokia Shanghai Bell</a:t>
            </a:r>
          </a:p>
        </p:txBody>
      </p:sp>
      <p:sp>
        <p:nvSpPr>
          <p:cNvPr id="16" name="Rectangle 15">
            <a:extLst>
              <a:ext uri="{FF2B5EF4-FFF2-40B4-BE49-F238E27FC236}">
                <a16:creationId xmlns:a16="http://schemas.microsoft.com/office/drawing/2014/main" id="{0C1A64E3-D449-4349-9B96-E6BD9BCCE5FD}"/>
              </a:ext>
            </a:extLst>
          </p:cNvPr>
          <p:cNvSpPr/>
          <p:nvPr/>
        </p:nvSpPr>
        <p:spPr>
          <a:xfrm>
            <a:off x="106314" y="218702"/>
            <a:ext cx="6096000" cy="646331"/>
          </a:xfrm>
          <a:prstGeom prst="rect">
            <a:avLst/>
          </a:prstGeom>
        </p:spPr>
        <p:txBody>
          <a:bodyPr>
            <a:spAutoFit/>
          </a:bodyPr>
          <a:lstStyle/>
          <a:p>
            <a:r>
              <a:rPr lang="en-US" b="1" dirty="0"/>
              <a:t>3GPP TSG-WG RAN4 Meeting #99-e</a:t>
            </a:r>
            <a:r>
              <a:rPr lang="en-US" b="1" i="1" dirty="0"/>
              <a:t>	</a:t>
            </a:r>
            <a:endParaRPr lang="en-US" dirty="0"/>
          </a:p>
          <a:p>
            <a:r>
              <a:rPr lang="en-US" b="1" dirty="0"/>
              <a:t>Electronic meeting, 19</a:t>
            </a:r>
            <a:r>
              <a:rPr lang="en-US" b="1" baseline="30000" dirty="0"/>
              <a:t>th </a:t>
            </a:r>
            <a:r>
              <a:rPr lang="en-US" b="1" dirty="0"/>
              <a:t>– 27</a:t>
            </a:r>
            <a:r>
              <a:rPr lang="en-US" b="1" baseline="30000" dirty="0"/>
              <a:t>th</a:t>
            </a:r>
            <a:r>
              <a:rPr lang="en-US" b="1" dirty="0"/>
              <a:t> May, 2021</a:t>
            </a:r>
            <a:endParaRPr lang="en-US" dirty="0"/>
          </a:p>
        </p:txBody>
      </p:sp>
      <p:sp>
        <p:nvSpPr>
          <p:cNvPr id="17" name="Text Placeholder 43">
            <a:extLst>
              <a:ext uri="{FF2B5EF4-FFF2-40B4-BE49-F238E27FC236}">
                <a16:creationId xmlns:a16="http://schemas.microsoft.com/office/drawing/2014/main" id="{96DC13A2-6136-4398-95FF-18D0BCCC5457}"/>
              </a:ext>
            </a:extLst>
          </p:cNvPr>
          <p:cNvSpPr txBox="1">
            <a:spLocks/>
          </p:cNvSpPr>
          <p:nvPr/>
        </p:nvSpPr>
        <p:spPr bwMode="gray">
          <a:xfrm>
            <a:off x="9577777" y="276596"/>
            <a:ext cx="1888737"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kumimoji="1"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kumimoji="1"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pPr algn="r"/>
            <a:r>
              <a:rPr lang="de-DE" sz="1800" b="1" dirty="0">
                <a:solidFill>
                  <a:schemeClr val="tx1"/>
                </a:solidFill>
              </a:rPr>
              <a:t>R4-2108608</a:t>
            </a:r>
          </a:p>
        </p:txBody>
      </p:sp>
    </p:spTree>
    <p:extLst>
      <p:ext uri="{BB962C8B-B14F-4D97-AF65-F5344CB8AC3E}">
        <p14:creationId xmlns:p14="http://schemas.microsoft.com/office/powerpoint/2010/main" val="3810703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marL="173355" indent="-173355"/>
            <a:r>
              <a:rPr lang="en-US" altLang="ja-JP" dirty="0"/>
              <a:t>During RAN4#99-e, the following documents on Rx MU for n262 have been submitted:</a:t>
            </a:r>
          </a:p>
          <a:p>
            <a:pPr marL="173355" indent="-173355"/>
            <a:endParaRPr lang="en-US" altLang="ja-JP" dirty="0"/>
          </a:p>
          <a:p>
            <a:pPr lvl="1"/>
            <a:r>
              <a:rPr lang="en-GB" dirty="0"/>
              <a:t>R4-2110088; </a:t>
            </a:r>
            <a:r>
              <a:rPr lang="en-US" dirty="0"/>
              <a:t>Band n262 - BS conformance - MUs</a:t>
            </a:r>
            <a:r>
              <a:rPr lang="en-GB" dirty="0"/>
              <a:t>; Ericsson, Nokia, T-Mobile USA, DISH Network</a:t>
            </a:r>
          </a:p>
          <a:p>
            <a:pPr lvl="1"/>
            <a:r>
              <a:rPr lang="en-GB" dirty="0"/>
              <a:t>R4-2110480; </a:t>
            </a:r>
            <a:r>
              <a:rPr lang="en-US" dirty="0"/>
              <a:t>47 GHz band MU and TT for NR BS RF requirement</a:t>
            </a:r>
            <a:r>
              <a:rPr lang="en-GB" dirty="0"/>
              <a:t>; Keysight Technologies UE Ltd, Rohde &amp; Schwarz</a:t>
            </a:r>
          </a:p>
          <a:p>
            <a:pPr lvl="1"/>
            <a:r>
              <a:rPr lang="en-GB" dirty="0"/>
              <a:t>R4-2111463; Consideration of TR 37.941 and correction of the MU contributors for the FR2 TE; Huawei</a:t>
            </a:r>
          </a:p>
          <a:p>
            <a:pPr lvl="1"/>
            <a:endParaRPr lang="en-GB" dirty="0"/>
          </a:p>
          <a:p>
            <a:pPr marL="163703" lvl="1" indent="0">
              <a:buNone/>
            </a:pPr>
            <a:r>
              <a:rPr lang="en-GB" dirty="0"/>
              <a:t>In summary:</a:t>
            </a:r>
          </a:p>
          <a:p>
            <a:pPr marL="163703" lvl="1" indent="0">
              <a:buNone/>
            </a:pPr>
            <a:endParaRPr lang="en-GB" dirty="0"/>
          </a:p>
          <a:p>
            <a:pPr marL="163703" lvl="1" indent="0">
              <a:buNone/>
            </a:pPr>
            <a:endParaRPr lang="en-GB" dirty="0"/>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5909"/>
            <a:ext cx="11432977" cy="529247"/>
          </a:xfrm>
        </p:spPr>
        <p:txBody>
          <a:bodyPr/>
          <a:lstStyle/>
          <a:p>
            <a:r>
              <a:rPr lang="en-US" altLang="ja-JP" dirty="0"/>
              <a:t>Background</a:t>
            </a:r>
            <a:endParaRPr kumimoji="1" lang="ja-JP" altLang="en-US" dirty="0"/>
          </a:p>
        </p:txBody>
      </p:sp>
      <p:graphicFrame>
        <p:nvGraphicFramePr>
          <p:cNvPr id="5" name="Table 4">
            <a:extLst>
              <a:ext uri="{FF2B5EF4-FFF2-40B4-BE49-F238E27FC236}">
                <a16:creationId xmlns:a16="http://schemas.microsoft.com/office/drawing/2014/main" id="{040FBF75-A82F-4393-A351-8D9EFCC842DF}"/>
              </a:ext>
            </a:extLst>
          </p:cNvPr>
          <p:cNvGraphicFramePr>
            <a:graphicFrameLocks noGrp="1"/>
          </p:cNvGraphicFramePr>
          <p:nvPr>
            <p:extLst>
              <p:ext uri="{D42A27DB-BD31-4B8C-83A1-F6EECF244321}">
                <p14:modId xmlns:p14="http://schemas.microsoft.com/office/powerpoint/2010/main" val="2987806303"/>
              </p:ext>
            </p:extLst>
          </p:nvPr>
        </p:nvGraphicFramePr>
        <p:xfrm>
          <a:off x="1899284" y="4445210"/>
          <a:ext cx="8228692" cy="1631315"/>
        </p:xfrm>
        <a:graphic>
          <a:graphicData uri="http://schemas.openxmlformats.org/drawingml/2006/table">
            <a:tbl>
              <a:tblPr firstRow="1" firstCol="1" bandRow="1"/>
              <a:tblGrid>
                <a:gridCol w="1996980">
                  <a:extLst>
                    <a:ext uri="{9D8B030D-6E8A-4147-A177-3AD203B41FA5}">
                      <a16:colId xmlns:a16="http://schemas.microsoft.com/office/drawing/2014/main" val="4028239009"/>
                    </a:ext>
                  </a:extLst>
                </a:gridCol>
                <a:gridCol w="1570258">
                  <a:extLst>
                    <a:ext uri="{9D8B030D-6E8A-4147-A177-3AD203B41FA5}">
                      <a16:colId xmlns:a16="http://schemas.microsoft.com/office/drawing/2014/main" val="2831072118"/>
                    </a:ext>
                  </a:extLst>
                </a:gridCol>
                <a:gridCol w="1545598">
                  <a:extLst>
                    <a:ext uri="{9D8B030D-6E8A-4147-A177-3AD203B41FA5}">
                      <a16:colId xmlns:a16="http://schemas.microsoft.com/office/drawing/2014/main" val="3444846069"/>
                    </a:ext>
                  </a:extLst>
                </a:gridCol>
                <a:gridCol w="1557928">
                  <a:extLst>
                    <a:ext uri="{9D8B030D-6E8A-4147-A177-3AD203B41FA5}">
                      <a16:colId xmlns:a16="http://schemas.microsoft.com/office/drawing/2014/main" val="1278442320"/>
                    </a:ext>
                  </a:extLst>
                </a:gridCol>
                <a:gridCol w="1557928">
                  <a:extLst>
                    <a:ext uri="{9D8B030D-6E8A-4147-A177-3AD203B41FA5}">
                      <a16:colId xmlns:a16="http://schemas.microsoft.com/office/drawing/2014/main" val="4018737951"/>
                    </a:ext>
                  </a:extLst>
                </a:gridCol>
              </a:tblGrid>
              <a:tr h="286385">
                <a:tc>
                  <a:txBody>
                    <a:bodyPr/>
                    <a:lstStyle/>
                    <a:p>
                      <a:pPr algn="ctr">
                        <a:lnSpc>
                          <a:spcPct val="107000"/>
                        </a:lnSpc>
                      </a:pPr>
                      <a:r>
                        <a:rPr lang="en-GB" sz="900" b="1" dirty="0">
                          <a:effectLst/>
                          <a:latin typeface="Calibri" panose="020F0502020204030204" pitchFamily="34" charset="0"/>
                          <a:ea typeface="Calibri" panose="020F0502020204030204" pitchFamily="34" charset="0"/>
                          <a:cs typeface="Times New Roman" panose="02020603050405020304" pitchFamily="18" charset="0"/>
                        </a:rPr>
                        <a:t>Rx </a:t>
                      </a:r>
                      <a:r>
                        <a:rPr kumimoji="1" lang="en-GB"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test</a:t>
                      </a:r>
                      <a:endParaRPr kumimoji="1" lang="en-US"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kumimoji="1" lang="en-US" sz="900" b="1" kern="1200" dirty="0">
                          <a:solidFill>
                            <a:schemeClr val="tx1"/>
                          </a:solidFill>
                          <a:effectLst/>
                          <a:latin typeface="Calibri" panose="020F0502020204030204" pitchFamily="34" charset="0"/>
                          <a:cs typeface="Times New Roman" panose="02020603050405020304" pitchFamily="18" charset="0"/>
                        </a:rPr>
                        <a:t>38.141-2: 24.25-29.5 GHz [dB] </a:t>
                      </a:r>
                      <a:endParaRPr kumimoji="1" lang="en-US"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US" sz="900" b="1" kern="1200" dirty="0">
                          <a:solidFill>
                            <a:schemeClr val="tx1"/>
                          </a:solidFill>
                          <a:effectLst/>
                          <a:latin typeface="Calibri" panose="020F0502020204030204" pitchFamily="34" charset="0"/>
                          <a:cs typeface="Times New Roman" panose="02020603050405020304" pitchFamily="18" charset="0"/>
                        </a:rPr>
                        <a:t>38.141-2: 37-43.5 GHz [dB]</a:t>
                      </a:r>
                      <a:r>
                        <a:rPr lang="en-US" sz="900" dirty="0"/>
                        <a:t> </a:t>
                      </a:r>
                      <a:endParaRPr kumimoji="1" lang="en-US"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b="1" dirty="0">
                          <a:effectLst/>
                          <a:latin typeface="Calibri" panose="020F0502020204030204" pitchFamily="34" charset="0"/>
                          <a:ea typeface="Calibri" panose="020F0502020204030204" pitchFamily="34" charset="0"/>
                          <a:cs typeface="Times New Roman" panose="02020603050405020304" pitchFamily="18" charset="0"/>
                        </a:rPr>
                        <a:t>R4-2110480</a:t>
                      </a: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b="1" dirty="0">
                          <a:effectLst/>
                          <a:latin typeface="Calibri" panose="020F0502020204030204" pitchFamily="34" charset="0"/>
                          <a:ea typeface="Calibri" panose="020F0502020204030204" pitchFamily="34" charset="0"/>
                          <a:cs typeface="Times New Roman" panose="02020603050405020304" pitchFamily="18" charset="0"/>
                        </a:rPr>
                        <a:t>R4-2110088</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0837037"/>
                  </a:ext>
                </a:extLst>
              </a:tr>
              <a:tr h="224155">
                <a:tc>
                  <a:txBody>
                    <a:bodyPr/>
                    <a:lstStyle/>
                    <a:p>
                      <a:pPr algn="ctr">
                        <a:lnSpc>
                          <a:spcPct val="107000"/>
                        </a:lnSpc>
                      </a:pPr>
                      <a:r>
                        <a:rPr lang="en-GB" sz="900">
                          <a:effectLst/>
                          <a:latin typeface="Calibri" panose="020F0502020204030204" pitchFamily="34" charset="0"/>
                          <a:ea typeface="Calibri" panose="020F0502020204030204" pitchFamily="34" charset="0"/>
                          <a:cs typeface="Times New Roman" panose="02020603050405020304" pitchFamily="18" charset="0"/>
                        </a:rPr>
                        <a:t>Reference sensitivity</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2.4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2.4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3.6</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dirty="0">
                          <a:effectLst/>
                          <a:latin typeface="Calibri" panose="020F0502020204030204" pitchFamily="34" charset="0"/>
                          <a:ea typeface="Calibri" panose="020F0502020204030204" pitchFamily="34" charset="0"/>
                          <a:cs typeface="Times New Roman" panose="02020603050405020304" pitchFamily="18" charset="0"/>
                        </a:rPr>
                        <a:t>[2.5]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5373939"/>
                  </a:ext>
                </a:extLst>
              </a:tr>
              <a:tr h="224155">
                <a:tc>
                  <a:txBody>
                    <a:bodyPr/>
                    <a:lstStyle/>
                    <a:p>
                      <a:pPr algn="ctr">
                        <a:lnSpc>
                          <a:spcPct val="107000"/>
                        </a:lnSpc>
                      </a:pPr>
                      <a:r>
                        <a:rPr lang="en-GB" sz="900">
                          <a:effectLst/>
                          <a:latin typeface="Calibri" panose="020F0502020204030204" pitchFamily="34" charset="0"/>
                          <a:ea typeface="Calibri" panose="020F0502020204030204" pitchFamily="34" charset="0"/>
                          <a:cs typeface="Times New Roman" panose="02020603050405020304" pitchFamily="18" charset="0"/>
                        </a:rPr>
                        <a:t>ACS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5.1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dirty="0">
                          <a:effectLst/>
                          <a:latin typeface="Calibri" panose="020F0502020204030204" pitchFamily="34" charset="0"/>
                          <a:ea typeface="Calibri" panose="020F0502020204030204" pitchFamily="34" charset="0"/>
                          <a:cs typeface="Times New Roman" panose="02020603050405020304" pitchFamily="18" charset="0"/>
                        </a:rPr>
                        <a:t>[3.5]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953077"/>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IBB</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5.1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a:effectLst/>
                          <a:latin typeface="Calibri" panose="020F0502020204030204" pitchFamily="34" charset="0"/>
                          <a:ea typeface="Calibri" panose="020F0502020204030204" pitchFamily="34" charset="0"/>
                          <a:cs typeface="Times New Roman" panose="02020603050405020304" pitchFamily="18" charset="0"/>
                        </a:rPr>
                        <a:t>[3.5]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3439536"/>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OOBB</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4.1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4.1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5.6</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dirty="0">
                          <a:effectLst/>
                          <a:latin typeface="Calibri" panose="020F0502020204030204" pitchFamily="34" charset="0"/>
                          <a:ea typeface="Calibri" panose="020F0502020204030204" pitchFamily="34" charset="0"/>
                          <a:cs typeface="Times New Roman" panose="02020603050405020304" pitchFamily="18" charset="0"/>
                        </a:rPr>
                        <a:t>[4.2]</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5813809"/>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Rx IM</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3.9</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3.9</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5.5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20513"/>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In-channel selectivity</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5.1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073147"/>
                  </a:ext>
                </a:extLst>
              </a:tr>
            </a:tbl>
          </a:graphicData>
        </a:graphic>
      </p:graphicFrame>
    </p:spTree>
    <p:extLst>
      <p:ext uri="{BB962C8B-B14F-4D97-AF65-F5344CB8AC3E}">
        <p14:creationId xmlns:p14="http://schemas.microsoft.com/office/powerpoint/2010/main" val="26437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fontScale="92500" lnSpcReduction="20000"/>
          </a:bodyPr>
          <a:lstStyle/>
          <a:p>
            <a:pPr marL="163703" lvl="1" indent="0">
              <a:buNone/>
            </a:pPr>
            <a:r>
              <a:rPr lang="en-GB" sz="2400" strike="sngStrike" dirty="0">
                <a:solidFill>
                  <a:srgbClr val="FF0000"/>
                </a:solidFill>
              </a:rPr>
              <a:t>It is proposed to agree on [0.1]dB increase of MU (comparing to 43.5GHz) </a:t>
            </a:r>
            <a:r>
              <a:rPr lang="en-GB" sz="2400" dirty="0"/>
              <a:t>:</a:t>
            </a:r>
          </a:p>
          <a:p>
            <a:pPr marL="163703" lvl="1" indent="0">
              <a:buNone/>
            </a:pPr>
            <a:endParaRPr lang="en-GB" sz="2400" dirty="0"/>
          </a:p>
          <a:p>
            <a:pPr marL="163703" lvl="1" indent="0">
              <a:buNone/>
            </a:pPr>
            <a:endParaRPr lang="en-GB" sz="2400" dirty="0"/>
          </a:p>
          <a:p>
            <a:pPr lvl="1"/>
            <a:endParaRPr lang="en-GB" dirty="0"/>
          </a:p>
          <a:p>
            <a:pPr lvl="1"/>
            <a:endParaRPr lang="en-GB" dirty="0"/>
          </a:p>
          <a:p>
            <a:pPr lvl="1"/>
            <a:endParaRPr lang="en-GB" dirty="0"/>
          </a:p>
          <a:p>
            <a:pPr lvl="1"/>
            <a:r>
              <a:rPr lang="en-US" strike="sngStrike" dirty="0">
                <a:solidFill>
                  <a:srgbClr val="FF0000"/>
                </a:solidFill>
              </a:rPr>
              <a:t>[] are kept until RAN4#100-e for final confirmation</a:t>
            </a:r>
          </a:p>
          <a:p>
            <a:pPr marL="163703" lvl="1" indent="0">
              <a:buNone/>
            </a:pPr>
            <a:endParaRPr lang="en-US" strike="sngStrike" dirty="0">
              <a:solidFill>
                <a:srgbClr val="FF0000"/>
              </a:solidFill>
            </a:endParaRPr>
          </a:p>
          <a:p>
            <a:pPr marL="163703" lvl="1" indent="0">
              <a:buNone/>
            </a:pPr>
            <a:r>
              <a:rPr lang="en-US" dirty="0">
                <a:solidFill>
                  <a:srgbClr val="FF0000"/>
                </a:solidFill>
                <a:highlight>
                  <a:srgbClr val="FFFF00"/>
                </a:highlight>
              </a:rPr>
              <a:t>RAN4 to agree on final Rx MU during RAN4#100-e</a:t>
            </a:r>
          </a:p>
          <a:p>
            <a:pPr lvl="1"/>
            <a:endParaRPr lang="en-US" dirty="0">
              <a:solidFill>
                <a:srgbClr val="FF0000"/>
              </a:solidFill>
            </a:endParaRPr>
          </a:p>
          <a:p>
            <a:pPr lvl="1"/>
            <a:r>
              <a:rPr lang="en-US" dirty="0">
                <a:solidFill>
                  <a:srgbClr val="FF0000"/>
                </a:solidFill>
              </a:rPr>
              <a:t>For Test Equipment MU term, TE vendor’s input shall be taken </a:t>
            </a:r>
            <a:r>
              <a:rPr lang="en-US" dirty="0">
                <a:solidFill>
                  <a:srgbClr val="FF0000"/>
                </a:solidFill>
                <a:highlight>
                  <a:srgbClr val="FFFF00"/>
                </a:highlight>
              </a:rPr>
              <a:t>into account</a:t>
            </a:r>
          </a:p>
          <a:p>
            <a:pPr marL="163703" lvl="1" indent="0">
              <a:buNone/>
            </a:pPr>
            <a:r>
              <a:rPr lang="en-US" strike="sngStrike" dirty="0">
                <a:solidFill>
                  <a:srgbClr val="FF0000"/>
                </a:solidFill>
              </a:rPr>
              <a:t>It is proposed to further review possible MU value reduction by</a:t>
            </a:r>
          </a:p>
          <a:p>
            <a:pPr lvl="1"/>
            <a:r>
              <a:rPr lang="en-US" dirty="0"/>
              <a:t>Interested companies are encouraged to contribute on </a:t>
            </a:r>
            <a:r>
              <a:rPr lang="en-GB" dirty="0"/>
              <a:t>MU values derivation for band n262 in the TR 37.941 (OTA BS testing TR) during RAN4#100-e</a:t>
            </a:r>
          </a:p>
          <a:p>
            <a:pPr lvl="1"/>
            <a:r>
              <a:rPr lang="en-GB" strike="sngStrike" dirty="0"/>
              <a:t>OOBB value may change pending RAN4 agreement on revision of current requirement</a:t>
            </a:r>
          </a:p>
          <a:p>
            <a:pPr lvl="1"/>
            <a:r>
              <a:rPr lang="en-US" dirty="0">
                <a:solidFill>
                  <a:srgbClr val="FF0000"/>
                </a:solidFill>
              </a:rPr>
              <a:t>Further review on currently defined mathematics and MU budget in TR37.941 against actual test condition of FR2 Rx test </a:t>
            </a:r>
            <a:r>
              <a:rPr lang="en-US" dirty="0">
                <a:solidFill>
                  <a:srgbClr val="FF0000"/>
                </a:solidFill>
                <a:highlight>
                  <a:srgbClr val="FFFF00"/>
                </a:highlight>
              </a:rPr>
              <a:t>is needed,</a:t>
            </a:r>
            <a:r>
              <a:rPr lang="en-US" dirty="0">
                <a:solidFill>
                  <a:srgbClr val="FF0000"/>
                </a:solidFill>
              </a:rPr>
              <a:t> to seek for realistic MU value for possible further value reduction</a:t>
            </a:r>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5909"/>
            <a:ext cx="11432977" cy="529247"/>
          </a:xfrm>
        </p:spPr>
        <p:txBody>
          <a:bodyPr/>
          <a:lstStyle/>
          <a:p>
            <a:r>
              <a:rPr lang="en-US" altLang="ja-JP" dirty="0"/>
              <a:t>WF on Rx MU for n262</a:t>
            </a:r>
            <a:endParaRPr kumimoji="1" lang="ja-JP" altLang="en-US" dirty="0"/>
          </a:p>
        </p:txBody>
      </p:sp>
      <p:graphicFrame>
        <p:nvGraphicFramePr>
          <p:cNvPr id="4" name="Table 3">
            <a:extLst>
              <a:ext uri="{FF2B5EF4-FFF2-40B4-BE49-F238E27FC236}">
                <a16:creationId xmlns:a16="http://schemas.microsoft.com/office/drawing/2014/main" id="{BF0C0086-A6FE-47AC-A6AD-3E7E77902EC7}"/>
              </a:ext>
            </a:extLst>
          </p:cNvPr>
          <p:cNvGraphicFramePr>
            <a:graphicFrameLocks noGrp="1"/>
          </p:cNvGraphicFramePr>
          <p:nvPr>
            <p:extLst>
              <p:ext uri="{D42A27DB-BD31-4B8C-83A1-F6EECF244321}">
                <p14:modId xmlns:p14="http://schemas.microsoft.com/office/powerpoint/2010/main" val="3076996020"/>
              </p:ext>
            </p:extLst>
          </p:nvPr>
        </p:nvGraphicFramePr>
        <p:xfrm>
          <a:off x="1981654" y="1797685"/>
          <a:ext cx="3554908" cy="1631315"/>
        </p:xfrm>
        <a:graphic>
          <a:graphicData uri="http://schemas.openxmlformats.org/drawingml/2006/table">
            <a:tbl>
              <a:tblPr firstRow="1" firstCol="1" bandRow="1"/>
              <a:tblGrid>
                <a:gridCol w="1996980">
                  <a:extLst>
                    <a:ext uri="{9D8B030D-6E8A-4147-A177-3AD203B41FA5}">
                      <a16:colId xmlns:a16="http://schemas.microsoft.com/office/drawing/2014/main" val="4028239009"/>
                    </a:ext>
                  </a:extLst>
                </a:gridCol>
                <a:gridCol w="1557928">
                  <a:extLst>
                    <a:ext uri="{9D8B030D-6E8A-4147-A177-3AD203B41FA5}">
                      <a16:colId xmlns:a16="http://schemas.microsoft.com/office/drawing/2014/main" val="4018737951"/>
                    </a:ext>
                  </a:extLst>
                </a:gridCol>
              </a:tblGrid>
              <a:tr h="286385">
                <a:tc>
                  <a:txBody>
                    <a:bodyPr/>
                    <a:lstStyle/>
                    <a:p>
                      <a:pPr algn="ctr">
                        <a:lnSpc>
                          <a:spcPct val="107000"/>
                        </a:lnSpc>
                      </a:pPr>
                      <a:r>
                        <a:rPr lang="en-GB" sz="900" b="1" dirty="0">
                          <a:effectLst/>
                          <a:latin typeface="Calibri" panose="020F0502020204030204" pitchFamily="34" charset="0"/>
                          <a:ea typeface="Calibri" panose="020F0502020204030204" pitchFamily="34" charset="0"/>
                          <a:cs typeface="Times New Roman" panose="02020603050405020304" pitchFamily="18" charset="0"/>
                        </a:rPr>
                        <a:t>Rx </a:t>
                      </a:r>
                      <a:r>
                        <a:rPr kumimoji="1" lang="en-GB"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test</a:t>
                      </a:r>
                      <a:endParaRPr kumimoji="1" lang="en-US" sz="9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b="1" dirty="0">
                          <a:effectLst/>
                          <a:latin typeface="Calibri" panose="020F0502020204030204" pitchFamily="34" charset="0"/>
                          <a:ea typeface="Calibri" panose="020F0502020204030204" pitchFamily="34" charset="0"/>
                          <a:cs typeface="Times New Roman" panose="02020603050405020304" pitchFamily="18" charset="0"/>
                        </a:rPr>
                        <a:t>MU for n262</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0837037"/>
                  </a:ext>
                </a:extLst>
              </a:tr>
              <a:tr h="224155">
                <a:tc>
                  <a:txBody>
                    <a:bodyPr/>
                    <a:lstStyle/>
                    <a:p>
                      <a:pPr algn="ctr">
                        <a:lnSpc>
                          <a:spcPct val="107000"/>
                        </a:lnSpc>
                      </a:pPr>
                      <a:r>
                        <a:rPr lang="en-GB" sz="900">
                          <a:effectLst/>
                          <a:latin typeface="Calibri" panose="020F0502020204030204" pitchFamily="34" charset="0"/>
                          <a:ea typeface="Calibri" panose="020F0502020204030204" pitchFamily="34" charset="0"/>
                          <a:cs typeface="Times New Roman" panose="02020603050405020304" pitchFamily="18" charset="0"/>
                        </a:rPr>
                        <a:t>Reference sensitivity</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[2.5]</a:t>
                      </a:r>
                      <a:endPar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5373939"/>
                  </a:ext>
                </a:extLst>
              </a:tr>
              <a:tr h="224155">
                <a:tc>
                  <a:txBody>
                    <a:bodyPr/>
                    <a:lstStyle/>
                    <a:p>
                      <a:pPr algn="ctr">
                        <a:lnSpc>
                          <a:spcPct val="107000"/>
                        </a:lnSpc>
                      </a:pPr>
                      <a:r>
                        <a:rPr lang="en-GB" sz="900">
                          <a:effectLst/>
                          <a:latin typeface="Calibri" panose="020F0502020204030204" pitchFamily="34" charset="0"/>
                          <a:ea typeface="Calibri" panose="020F0502020204030204" pitchFamily="34" charset="0"/>
                          <a:cs typeface="Times New Roman" panose="02020603050405020304" pitchFamily="18" charset="0"/>
                        </a:rPr>
                        <a:t>ACS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[3.5]</a:t>
                      </a:r>
                      <a:endPar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953077"/>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IBB</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[3.5]</a:t>
                      </a:r>
                      <a:endPar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3439536"/>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OOBB</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GB"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[4.2]</a:t>
                      </a:r>
                      <a:endPar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5813809"/>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Rx IM</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20513"/>
                  </a:ext>
                </a:extLst>
              </a:tr>
              <a:tr h="224155">
                <a:tc>
                  <a:txBody>
                    <a:bodyPr/>
                    <a:lstStyle/>
                    <a:p>
                      <a:pPr algn="ctr">
                        <a:lnSpc>
                          <a:spcPct val="107000"/>
                        </a:lnSpc>
                      </a:pPr>
                      <a:r>
                        <a:rPr lang="en-US" sz="900">
                          <a:effectLst/>
                          <a:latin typeface="Calibri" panose="020F0502020204030204" pitchFamily="34" charset="0"/>
                          <a:ea typeface="Calibri" panose="020F0502020204030204" pitchFamily="34" charset="0"/>
                          <a:cs typeface="Times New Roman" panose="02020603050405020304" pitchFamily="18" charset="0"/>
                        </a:rPr>
                        <a:t>In-channel selectivity</a:t>
                      </a: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pPr>
                      <a:r>
                        <a:rPr lang="en-US" sz="9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073147"/>
                  </a:ext>
                </a:extLst>
              </a:tr>
            </a:tbl>
          </a:graphicData>
        </a:graphic>
      </p:graphicFrame>
    </p:spTree>
    <p:extLst>
      <p:ext uri="{BB962C8B-B14F-4D97-AF65-F5344CB8AC3E}">
        <p14:creationId xmlns:p14="http://schemas.microsoft.com/office/powerpoint/2010/main" val="395565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AE5DC-40C0-4219-A1BB-CFE7387F9911}"/>
              </a:ext>
            </a:extLst>
          </p:cNvPr>
          <p:cNvSpPr>
            <a:spLocks noGrp="1"/>
          </p:cNvSpPr>
          <p:nvPr>
            <p:ph type="ctrTitle"/>
          </p:nvPr>
        </p:nvSpPr>
        <p:spPr>
          <a:xfrm>
            <a:off x="1524000" y="2725133"/>
            <a:ext cx="9144000" cy="784830"/>
          </a:xfrm>
        </p:spPr>
        <p:txBody>
          <a:bodyPr/>
          <a:lstStyle/>
          <a:p>
            <a:r>
              <a:rPr lang="en-US" dirty="0"/>
              <a:t>Thank you</a:t>
            </a:r>
          </a:p>
        </p:txBody>
      </p:sp>
      <p:sp>
        <p:nvSpPr>
          <p:cNvPr id="3" name="Subtitle 2">
            <a:extLst>
              <a:ext uri="{FF2B5EF4-FFF2-40B4-BE49-F238E27FC236}">
                <a16:creationId xmlns:a16="http://schemas.microsoft.com/office/drawing/2014/main" id="{44C64D4A-9C72-4A37-A4B1-8A7755FE72F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458279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e696e5dc301e40e882dea83e6a13ed59">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56c11c9bd95518b580b39602135ec65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593451-A775-4D93-B1A6-A75F5969BF33}">
  <ds:schemaRefs>
    <ds:schemaRef ds:uri="http://schemas.microsoft.com/sharepoint/v3/contenttype/forms"/>
  </ds:schemaRefs>
</ds:datastoreItem>
</file>

<file path=customXml/itemProps2.xml><?xml version="1.0" encoding="utf-8"?>
<ds:datastoreItem xmlns:ds="http://schemas.openxmlformats.org/officeDocument/2006/customXml" ds:itemID="{2430F880-C678-4CB7-8518-2A9F665F0E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1F07BD6-6211-49AF-A5F9-E9F246EE189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706</TotalTime>
  <Words>341</Words>
  <Application>Microsoft Office PowerPoint</Application>
  <PresentationFormat>Widescreen</PresentationFormat>
  <Paragraphs>80</Paragraphs>
  <Slides>4</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vt:i4>
      </vt:variant>
    </vt:vector>
  </HeadingPairs>
  <TitlesOfParts>
    <vt:vector size="12" baseType="lpstr">
      <vt:lpstr>Arial</vt:lpstr>
      <vt:lpstr>Calibre Regular</vt:lpstr>
      <vt:lpstr>Calibri</vt:lpstr>
      <vt:lpstr>Microsoft Sans Serif</vt:lpstr>
      <vt:lpstr>Qualcomm Office Regular</vt:lpstr>
      <vt:lpstr>Qualcomm Regular</vt:lpstr>
      <vt:lpstr>Qualcomm</vt:lpstr>
      <vt:lpstr>Qualcomm_Template_Standard</vt:lpstr>
      <vt:lpstr>WF on Rx MU for n262</vt:lpstr>
      <vt:lpstr>Background</vt:lpstr>
      <vt:lpstr>WF on Rx MU for n262</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Angelow, Iwajlo (Nokia - US/Naperville)</cp:lastModifiedBy>
  <cp:revision>40</cp:revision>
  <dcterms:created xsi:type="dcterms:W3CDTF">2018-01-30T06:42:32Z</dcterms:created>
  <dcterms:modified xsi:type="dcterms:W3CDTF">2021-05-25T18:18:06Z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ies>
</file>