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3" r:id="rId4"/>
    <p:sldId id="279" r:id="rId5"/>
    <p:sldId id="281" r:id="rId6"/>
    <p:sldId id="282" r:id="rId7"/>
    <p:sldId id="28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666488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99-e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May 19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27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2021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2060848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</a:t>
            </a:r>
            <a:r>
              <a:rPr lang="en-US" altLang="zh-CN" sz="4000" dirty="0" smtClean="0"/>
              <a:t>NR-U BS demodulation requirements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R4-2108515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R4-2012611, Way </a:t>
            </a:r>
            <a:r>
              <a:rPr lang="en-US" altLang="zh-CN" dirty="0"/>
              <a:t>Forward on NR-U BS demodulation </a:t>
            </a:r>
            <a:r>
              <a:rPr lang="en-US" altLang="zh-CN" dirty="0" smtClean="0"/>
              <a:t>requirements, Ericsson, RAN4#96-e</a:t>
            </a:r>
            <a:endParaRPr lang="en-US" altLang="zh-CN" dirty="0"/>
          </a:p>
          <a:p>
            <a:r>
              <a:rPr lang="en-US" altLang="zh-CN" dirty="0" smtClean="0"/>
              <a:t>R4-2017688, Way </a:t>
            </a:r>
            <a:r>
              <a:rPr lang="en-US" altLang="zh-CN" dirty="0"/>
              <a:t>forward on NR-U BS demodulation requirements for general part and </a:t>
            </a:r>
            <a:r>
              <a:rPr lang="en-US" altLang="zh-CN" dirty="0" smtClean="0"/>
              <a:t>PUSCH, Huawei, HiSilicon, RAN4#97-e</a:t>
            </a:r>
          </a:p>
          <a:p>
            <a:r>
              <a:rPr lang="en-US" altLang="zh-CN" dirty="0" smtClean="0"/>
              <a:t>R4-2017467, Way </a:t>
            </a:r>
            <a:r>
              <a:rPr lang="en-US" altLang="zh-CN" dirty="0"/>
              <a:t>forward on PUCCH demodulation </a:t>
            </a:r>
            <a:r>
              <a:rPr lang="en-US" altLang="zh-CN" dirty="0" smtClean="0"/>
              <a:t>requirements, Ericsson</a:t>
            </a:r>
            <a:r>
              <a:rPr lang="en-US" altLang="zh-CN" dirty="0"/>
              <a:t> , RAN4#97-e</a:t>
            </a:r>
            <a:endParaRPr lang="en-US" altLang="zh-CN" dirty="0" smtClean="0"/>
          </a:p>
          <a:p>
            <a:r>
              <a:rPr lang="en-US" altLang="zh-CN" dirty="0" smtClean="0"/>
              <a:t>R4-2017468, Way </a:t>
            </a:r>
            <a:r>
              <a:rPr lang="en-US" altLang="zh-CN" dirty="0"/>
              <a:t>forward on PRACH demodulation </a:t>
            </a:r>
            <a:r>
              <a:rPr lang="en-US" altLang="zh-CN" dirty="0" smtClean="0"/>
              <a:t>requirements, Nokia</a:t>
            </a:r>
            <a:r>
              <a:rPr lang="en-US" altLang="zh-CN" dirty="0"/>
              <a:t> , RAN4#97-e </a:t>
            </a:r>
            <a:endParaRPr lang="en-US" altLang="zh-CN" dirty="0" smtClean="0"/>
          </a:p>
          <a:p>
            <a:r>
              <a:rPr lang="en-US" altLang="zh-CN" dirty="0" smtClean="0"/>
              <a:t>R4-2103988, </a:t>
            </a:r>
            <a:r>
              <a:rPr lang="en-US" altLang="zh-CN" dirty="0"/>
              <a:t>Way forward on NR-U BS demodulation requirements for general part and </a:t>
            </a:r>
            <a:r>
              <a:rPr lang="en-US" altLang="zh-CN" dirty="0" smtClean="0"/>
              <a:t>PUSCH, </a:t>
            </a:r>
            <a:r>
              <a:rPr lang="en-US" altLang="zh-CN" dirty="0"/>
              <a:t>Huawei, </a:t>
            </a:r>
            <a:r>
              <a:rPr lang="en-US" altLang="zh-CN" dirty="0" smtClean="0"/>
              <a:t>HiSilicon, RAN4#98-e</a:t>
            </a:r>
          </a:p>
          <a:p>
            <a:r>
              <a:rPr lang="en-US" altLang="zh-CN" dirty="0" smtClean="0"/>
              <a:t>R4-2103989, Way </a:t>
            </a:r>
            <a:r>
              <a:rPr lang="en-US" altLang="zh-CN" dirty="0"/>
              <a:t>Forward on NR-U PUCCH demodulation </a:t>
            </a:r>
            <a:r>
              <a:rPr lang="en-US" altLang="zh-CN" dirty="0" smtClean="0"/>
              <a:t>requirements, Ericsson, </a:t>
            </a:r>
            <a:r>
              <a:rPr lang="en-US" altLang="zh-CN" dirty="0"/>
              <a:t>RAN4#98-e</a:t>
            </a:r>
          </a:p>
          <a:p>
            <a:r>
              <a:rPr lang="en-GB" altLang="zh-CN" dirty="0" smtClean="0"/>
              <a:t>R4-2103808, </a:t>
            </a:r>
            <a:r>
              <a:rPr lang="en-US" altLang="zh-CN" dirty="0" smtClean="0"/>
              <a:t>Way </a:t>
            </a:r>
            <a:r>
              <a:rPr lang="en-US" altLang="zh-CN" dirty="0"/>
              <a:t>forward on NR-U PRACH demodulation </a:t>
            </a:r>
            <a:r>
              <a:rPr lang="en-US" altLang="zh-CN" dirty="0" smtClean="0"/>
              <a:t>requirements, Nokia, RAN4#98-e</a:t>
            </a:r>
            <a:endParaRPr lang="en-US" altLang="zh-CN" dirty="0"/>
          </a:p>
          <a:p>
            <a:r>
              <a:rPr lang="en-US" altLang="zh-CN" dirty="0" smtClean="0"/>
              <a:t>R4-2106010, </a:t>
            </a:r>
            <a:r>
              <a:rPr lang="en-US" altLang="zh-CN" dirty="0"/>
              <a:t>Way forward on NR-U BS demodulation </a:t>
            </a:r>
            <a:r>
              <a:rPr lang="en-US" altLang="zh-CN" dirty="0" smtClean="0"/>
              <a:t>requirements, Huawei, HiSilicon, RAN4#98-bis-e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149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The simulation results are summarized in R4-2110507. </a:t>
            </a:r>
          </a:p>
          <a:p>
            <a:r>
              <a:rPr lang="en-US" altLang="zh-CN" dirty="0" smtClean="0"/>
              <a:t>The agreed rules for derivation of performance requirements for NR Rel-15 in R4-1904713 are reused and implemented in the summary of R4-2110507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SNR </a:t>
            </a:r>
            <a:r>
              <a:rPr lang="en-US" altLang="zh-CN" dirty="0"/>
              <a:t>values in column ”38.104 </a:t>
            </a:r>
            <a:r>
              <a:rPr lang="en-US" altLang="zh-CN" dirty="0" err="1"/>
              <a:t>Req</a:t>
            </a:r>
            <a:r>
              <a:rPr lang="en-US" altLang="zh-CN" dirty="0"/>
              <a:t>” and ”38.141 </a:t>
            </a:r>
            <a:r>
              <a:rPr lang="en-US" altLang="zh-CN" dirty="0" err="1"/>
              <a:t>Req</a:t>
            </a:r>
            <a:r>
              <a:rPr lang="en-US" altLang="zh-CN" dirty="0"/>
              <a:t>” </a:t>
            </a:r>
            <a:r>
              <a:rPr lang="en-US" altLang="zh-CN" dirty="0" smtClean="0"/>
              <a:t>in summary </a:t>
            </a:r>
            <a:r>
              <a:rPr lang="en-US" altLang="zh-CN" dirty="0"/>
              <a:t>R4-2110507 </a:t>
            </a:r>
            <a:r>
              <a:rPr lang="en-US" altLang="zh-CN" dirty="0" smtClean="0"/>
              <a:t>will be used as </a:t>
            </a:r>
            <a:r>
              <a:rPr lang="en-US" altLang="zh-CN" dirty="0"/>
              <a:t>the performance requirements and captured </a:t>
            </a:r>
            <a:r>
              <a:rPr lang="en-US" altLang="zh-CN" dirty="0" smtClean="0"/>
              <a:t>in </a:t>
            </a:r>
            <a:r>
              <a:rPr lang="en-US" altLang="zh-CN" dirty="0"/>
              <a:t>the corresponding CRs </a:t>
            </a:r>
            <a:r>
              <a:rPr lang="en-US" altLang="zh-CN" dirty="0" smtClean="0"/>
              <a:t>with </a:t>
            </a:r>
            <a:r>
              <a:rPr lang="en-US" altLang="zh-CN" dirty="0"/>
              <a:t>square </a:t>
            </a:r>
            <a:r>
              <a:rPr lang="en-US" altLang="zh-CN" dirty="0" smtClean="0"/>
              <a:t>bracket in this meeting. </a:t>
            </a:r>
            <a:r>
              <a:rPr lang="en-US" altLang="zh-CN" dirty="0"/>
              <a:t>Company can further check and update </a:t>
            </a:r>
            <a:r>
              <a:rPr lang="en-US" altLang="zh-CN" dirty="0" smtClean="0"/>
              <a:t>their </a:t>
            </a:r>
            <a:r>
              <a:rPr lang="en-US" altLang="zh-CN" dirty="0"/>
              <a:t>results for next RAN4#100-e meeting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/>
              <a:t>Exception to PUCCH format 3:</a:t>
            </a:r>
          </a:p>
          <a:p>
            <a:pPr lvl="1" hangingPunct="0"/>
            <a:r>
              <a:rPr lang="en-GB" altLang="zh-CN" dirty="0"/>
              <a:t>The averaged impairment results in column “AVE” </a:t>
            </a:r>
            <a:r>
              <a:rPr lang="en-GB" altLang="zh-CN" dirty="0" smtClean="0"/>
              <a:t>will </a:t>
            </a:r>
            <a:r>
              <a:rPr lang="en-GB" altLang="zh-CN" dirty="0"/>
              <a:t>be used as the performance requirements </a:t>
            </a:r>
            <a:r>
              <a:rPr lang="en-GB" altLang="zh-CN" dirty="0" smtClean="0"/>
              <a:t>and captured in the corresponding CRs with </a:t>
            </a:r>
            <a:r>
              <a:rPr lang="en-GB" altLang="zh-CN" dirty="0"/>
              <a:t>square </a:t>
            </a:r>
            <a:r>
              <a:rPr lang="en-GB" altLang="zh-CN" dirty="0" smtClean="0"/>
              <a:t>bracket in </a:t>
            </a:r>
            <a:r>
              <a:rPr lang="en-GB" altLang="zh-CN" dirty="0"/>
              <a:t>this meeting</a:t>
            </a:r>
            <a:endParaRPr lang="zh-CN" altLang="zh-CN" dirty="0"/>
          </a:p>
          <a:p>
            <a:pPr lvl="1" hangingPunct="0"/>
            <a:r>
              <a:rPr lang="en-GB" altLang="zh-CN" dirty="0"/>
              <a:t>Company is encouraged to double check and update the related results if possible for next RAN4#100-e meeting</a:t>
            </a:r>
            <a:endParaRPr lang="zh-CN" altLang="zh-CN" dirty="0"/>
          </a:p>
          <a:p>
            <a:pPr lvl="1" hangingPunct="0"/>
            <a:r>
              <a:rPr lang="en-GB" altLang="zh-CN" dirty="0"/>
              <a:t>If still larger span exist among companies’ results, certain way forward should be figured </a:t>
            </a:r>
            <a:r>
              <a:rPr lang="en-GB" altLang="zh-CN" dirty="0" smtClean="0"/>
              <a:t>out in next RAN4 meeting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8739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CG-UCI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1556792"/>
            <a:ext cx="10972800" cy="4680520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600" i="1" dirty="0" smtClean="0"/>
              <a:t>Background</a:t>
            </a:r>
            <a:r>
              <a:rPr lang="zh-CN" altLang="en-US" sz="2600" i="1" dirty="0" smtClean="0"/>
              <a:t>：</a:t>
            </a:r>
            <a:r>
              <a:rPr lang="en-US" altLang="zh-CN" sz="2600" i="1" dirty="0" smtClean="0"/>
              <a:t>Agreement made during RAN4#98-bis-e</a:t>
            </a:r>
          </a:p>
          <a:p>
            <a:pPr marL="742950" lvl="2" indent="-342900"/>
            <a:r>
              <a:rPr lang="en-US" altLang="zh-CN" sz="2200" i="1" dirty="0" smtClean="0"/>
              <a:t>Pattern of CG-UCI information bits </a:t>
            </a:r>
          </a:p>
          <a:p>
            <a:pPr lvl="2"/>
            <a:r>
              <a:rPr lang="en-GB" altLang="zh-CN" sz="2000" i="1" dirty="0" smtClean="0"/>
              <a:t>Use </a:t>
            </a:r>
            <a:r>
              <a:rPr lang="en-GB" altLang="zh-CN" sz="2000" i="1" dirty="0"/>
              <a:t>a bit pattern </a:t>
            </a:r>
            <a:r>
              <a:rPr lang="en-GB" altLang="zh-CN" sz="2000" i="1" dirty="0" smtClean="0"/>
              <a:t>{c0,c1,…,</a:t>
            </a:r>
            <a:r>
              <a:rPr lang="en-GB" altLang="zh-CN" sz="2000" i="1" dirty="0"/>
              <a:t>c17} that </a:t>
            </a:r>
            <a:r>
              <a:rPr lang="en-GB" altLang="zh-CN" sz="2000" i="1" dirty="0" smtClean="0"/>
              <a:t>consists </a:t>
            </a:r>
            <a:r>
              <a:rPr lang="en-GB" altLang="zh-CN" sz="2000" i="1" dirty="0"/>
              <a:t>of :</a:t>
            </a:r>
            <a:endParaRPr lang="zh-CN" altLang="zh-CN" sz="2000" i="1" dirty="0"/>
          </a:p>
          <a:p>
            <a:pPr lvl="3"/>
            <a:r>
              <a:rPr lang="en-GB" altLang="zh-CN" sz="1800" i="1" dirty="0"/>
              <a:t>HARQ process </a:t>
            </a:r>
            <a:r>
              <a:rPr lang="en-GB" altLang="zh-CN" sz="1800" i="1" dirty="0" smtClean="0"/>
              <a:t>number: </a:t>
            </a:r>
            <a:r>
              <a:rPr lang="en-US" altLang="zh-CN" sz="1800" i="1" dirty="0" smtClean="0"/>
              <a:t>[c0,c1,c2,c3] = </a:t>
            </a:r>
            <a:r>
              <a:rPr lang="en-GB" altLang="zh-CN" sz="1800" i="1" dirty="0" smtClean="0"/>
              <a:t>[</a:t>
            </a:r>
            <a:r>
              <a:rPr lang="en-GB" altLang="zh-CN" sz="1800" i="1" dirty="0"/>
              <a:t>0 0 0 </a:t>
            </a:r>
            <a:r>
              <a:rPr lang="en-GB" altLang="zh-CN" sz="1800" i="1" dirty="0" smtClean="0"/>
              <a:t>1]</a:t>
            </a:r>
            <a:endParaRPr lang="zh-CN" altLang="zh-CN" sz="1800" i="1" dirty="0"/>
          </a:p>
          <a:p>
            <a:pPr lvl="3"/>
            <a:r>
              <a:rPr lang="en-GB" altLang="zh-CN" sz="1800" i="1" dirty="0"/>
              <a:t>RV </a:t>
            </a:r>
            <a:r>
              <a:rPr lang="en-GB" altLang="zh-CN" sz="1800" i="1" dirty="0" smtClean="0"/>
              <a:t>sequence: [</a:t>
            </a:r>
            <a:r>
              <a:rPr lang="en-GB" altLang="zh-CN" sz="1800" i="1" dirty="0"/>
              <a:t>c4,c5</a:t>
            </a:r>
            <a:r>
              <a:rPr lang="en-GB" altLang="zh-CN" sz="1800" i="1" dirty="0" smtClean="0"/>
              <a:t>] = </a:t>
            </a:r>
            <a:r>
              <a:rPr lang="en-GB" altLang="zh-CN" sz="1800" i="1" dirty="0"/>
              <a:t>[</a:t>
            </a:r>
            <a:r>
              <a:rPr lang="en-GB" altLang="zh-CN" sz="1800" i="1" dirty="0" smtClean="0"/>
              <a:t>0 0]</a:t>
            </a:r>
            <a:endParaRPr lang="zh-CN" altLang="zh-CN" sz="1800" i="1" dirty="0"/>
          </a:p>
          <a:p>
            <a:pPr lvl="3"/>
            <a:r>
              <a:rPr lang="en-GB" altLang="zh-CN" sz="1800" i="1" dirty="0" smtClean="0"/>
              <a:t>NDI: [c6]</a:t>
            </a:r>
          </a:p>
          <a:p>
            <a:pPr lvl="4"/>
            <a:r>
              <a:rPr lang="en-GB" altLang="zh-CN" sz="1900" i="1" dirty="0" smtClean="0"/>
              <a:t>Option 1</a:t>
            </a:r>
            <a:r>
              <a:rPr lang="en-US" altLang="zh-CN" sz="1900" i="1" dirty="0" smtClean="0"/>
              <a:t>: [c6] = </a:t>
            </a:r>
            <a:r>
              <a:rPr lang="en-GB" altLang="zh-CN" sz="1900" i="1" dirty="0" smtClean="0"/>
              <a:t>[1]</a:t>
            </a:r>
          </a:p>
          <a:p>
            <a:pPr lvl="4"/>
            <a:r>
              <a:rPr lang="en-GB" altLang="zh-CN" sz="1900" i="1" dirty="0" smtClean="0"/>
              <a:t>Option 2: [c6] = </a:t>
            </a:r>
            <a:r>
              <a:rPr lang="en-US" altLang="zh-CN" sz="1900" i="1" dirty="0"/>
              <a:t>toggle for every new transmission, e.g. 0 for even transmissions and 1 for odd ones</a:t>
            </a:r>
            <a:endParaRPr lang="zh-CN" altLang="zh-CN" sz="1900" i="1" dirty="0"/>
          </a:p>
          <a:p>
            <a:pPr lvl="3"/>
            <a:r>
              <a:rPr lang="en-GB" altLang="zh-CN" sz="1800" i="1" dirty="0"/>
              <a:t>COT sharing information </a:t>
            </a:r>
            <a:r>
              <a:rPr lang="en-GB" altLang="zh-CN" sz="1800" i="1" dirty="0" smtClean="0"/>
              <a:t>field: [</a:t>
            </a:r>
            <a:r>
              <a:rPr lang="en-GB" altLang="zh-CN" sz="1800" i="1" dirty="0"/>
              <a:t>c7,c8</a:t>
            </a:r>
            <a:r>
              <a:rPr lang="en-GB" altLang="zh-CN" sz="1800" i="1" dirty="0" smtClean="0"/>
              <a:t>,…c17] </a:t>
            </a:r>
            <a:r>
              <a:rPr lang="en-GB" altLang="zh-CN" sz="1800" i="1" dirty="0"/>
              <a:t>= [</a:t>
            </a:r>
            <a:r>
              <a:rPr lang="en-GB" altLang="zh-CN" sz="1800" i="1" dirty="0" smtClean="0"/>
              <a:t>0,0,0,0,0,0,0,0,0,0,0]</a:t>
            </a:r>
          </a:p>
          <a:p>
            <a:r>
              <a:rPr lang="en-GB" altLang="zh-CN" sz="3000" dirty="0" smtClean="0"/>
              <a:t>NDI: [c6] = [1]</a:t>
            </a:r>
          </a:p>
          <a:p>
            <a:r>
              <a:rPr lang="en-GB" altLang="zh-CN" sz="3000" dirty="0" smtClean="0"/>
              <a:t>FRC:</a:t>
            </a:r>
          </a:p>
          <a:p>
            <a:pPr lvl="1"/>
            <a:r>
              <a:rPr lang="en-GB" altLang="zh-CN" sz="2600" dirty="0" smtClean="0"/>
              <a:t>Further updates are needed as </a:t>
            </a:r>
            <a:r>
              <a:rPr lang="en-GB" altLang="zh-CN" sz="2600" dirty="0"/>
              <a:t>per the way forward </a:t>
            </a:r>
            <a:r>
              <a:rPr lang="en-GB" altLang="zh-CN" sz="2600" dirty="0" smtClean="0"/>
              <a:t>R4-2108503 in next meeting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108211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945076"/>
              </p:ext>
            </p:extLst>
          </p:nvPr>
        </p:nvGraphicFramePr>
        <p:xfrm>
          <a:off x="1775520" y="554734"/>
          <a:ext cx="8127999" cy="62786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2168"/>
                <a:gridCol w="3906498"/>
                <a:gridCol w="2709333"/>
              </a:tblGrid>
              <a:tr h="232765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050" b="1" dirty="0" smtClean="0"/>
                        <a:t>Parameter</a:t>
                      </a:r>
                      <a:endParaRPr lang="zh-CN" altLang="en-US" sz="105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1" kern="1200" dirty="0" smtClean="0">
                          <a:solidFill>
                            <a:schemeClr val="tx1"/>
                          </a:solidFill>
                          <a:latin typeface="+mn-lt"/>
                          <a:ea typeface="Cambria" panose="02040503050406030204" pitchFamily="18" charset="0"/>
                          <a:cs typeface="+mn-cs"/>
                        </a:rPr>
                        <a:t>Value</a:t>
                      </a:r>
                      <a:endParaRPr lang="zh-CN" sz="105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Channel model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TDLA30-1</a:t>
                      </a:r>
                      <a:r>
                        <a:rPr lang="en-US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06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Bandwidth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20MHz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Transform</a:t>
                      </a:r>
                      <a:r>
                        <a:rPr lang="en-US" altLang="zh-CN" sz="1050" b="0" baseline="0" dirty="0" smtClean="0"/>
                        <a:t> precoding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Disabled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96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Antenna configuration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1T2R Low</a:t>
                      </a:r>
                      <a:endParaRPr 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21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Default</a:t>
                      </a:r>
                      <a:r>
                        <a:rPr lang="en-US" altLang="zh-CN" sz="1050" b="0" baseline="0" dirty="0" smtClean="0"/>
                        <a:t> TDD UL-DL pattern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30 kHz </a:t>
                      </a:r>
                      <a:r>
                        <a:rPr lang="x-none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SCS:7D1S2U</a:t>
                      </a: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x-none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S=6D:4G:4U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15 kHz SCS: </a:t>
                      </a:r>
                      <a:r>
                        <a:rPr lang="x-none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3D1S1U </a:t>
                      </a: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S=10D:2G:2U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689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MCS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MCS 20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rowSpan="2">
                  <a:txBody>
                    <a:bodyPr/>
                    <a:lstStyle/>
                    <a:p>
                      <a:r>
                        <a:rPr lang="en-US" altLang="zh-CN" sz="1050" dirty="0" smtClean="0"/>
                        <a:t>HARQ</a:t>
                      </a:r>
                      <a:endParaRPr lang="zh-CN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Maximum number</a:t>
                      </a:r>
                      <a:r>
                        <a:rPr lang="en-US" altLang="zh-CN" sz="1050" b="0" baseline="0" dirty="0" smtClean="0"/>
                        <a:t> of HARQ transmissions 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RV sequence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rowSpan="7">
                  <a:txBody>
                    <a:bodyPr/>
                    <a:lstStyle/>
                    <a:p>
                      <a:r>
                        <a:rPr lang="en-US" altLang="zh-CN" sz="1050" dirty="0" smtClean="0"/>
                        <a:t>DMRS</a:t>
                      </a:r>
                      <a:endParaRPr lang="zh-CN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DM-RS configuration type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DM-RS duration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Single-symbol DM-RS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Additional DM-RS position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pos1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Number of DM-RS CDM group(s) without data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Ratio of PUSCH EPRE to DM-RS EPRE 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DM-RS port(s)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{0}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7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x-none" sz="105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DM-RS sequence generation</a:t>
                      </a:r>
                      <a:endParaRPr lang="zh-CN" sz="10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i="1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x-none" sz="1050" b="0" i="1" baseline="-250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x-none" sz="1050" b="0" i="1" baseline="300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=0, </a:t>
                      </a:r>
                      <a:r>
                        <a:rPr lang="x-none" sz="1050" b="0" i="1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x-none" sz="1050" b="0" i="1" baseline="-2500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=0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rowSpan="3">
                  <a:txBody>
                    <a:bodyPr/>
                    <a:lstStyle/>
                    <a:p>
                      <a:r>
                        <a:rPr lang="en-US" altLang="zh-CN" sz="1050" dirty="0" smtClean="0"/>
                        <a:t>Time domain</a:t>
                      </a:r>
                      <a:r>
                        <a:rPr lang="en-US" altLang="zh-CN" sz="1050" baseline="0" dirty="0" smtClean="0"/>
                        <a:t> resource assignment</a:t>
                      </a:r>
                      <a:endParaRPr lang="zh-CN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PUSCH mapping type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A, B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Start symbol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Allocation length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Frequency domain resource assignment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RB assignment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 interlace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Frequency hopping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Disabled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Code block group</a:t>
                      </a:r>
                      <a:r>
                        <a:rPr lang="en-US" altLang="zh-CN" sz="1050" b="0" baseline="0" dirty="0" smtClean="0"/>
                        <a:t> based PUSCH transmission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Disabled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gridSpan="2"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Test metric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SNR@1% BLER of CG-UCI</a:t>
                      </a:r>
                      <a:endParaRPr 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rowSpan="4">
                  <a:txBody>
                    <a:bodyPr/>
                    <a:lstStyle/>
                    <a:p>
                      <a:r>
                        <a:rPr lang="en-US" altLang="zh-CN" sz="1050" dirty="0" smtClean="0"/>
                        <a:t>UCI</a:t>
                      </a:r>
                      <a:endParaRPr lang="zh-CN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Number</a:t>
                      </a:r>
                      <a:r>
                        <a:rPr lang="en-US" altLang="zh-CN" sz="1050" b="0" baseline="0" dirty="0" smtClean="0"/>
                        <a:t> CG-UCI information bits 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smtClean="0"/>
                        <a:t>Scaling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 err="1" smtClean="0"/>
                        <a:t>betaOffsetCG</a:t>
                      </a:r>
                      <a:r>
                        <a:rPr lang="en-US" altLang="zh-CN" sz="1050" b="0" dirty="0" smtClean="0"/>
                        <a:t>-UCI index</a:t>
                      </a:r>
                      <a:endParaRPr lang="zh-CN" altLang="en-US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b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050" b="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6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dirty="0" smtClean="0"/>
                        <a:t>UCI</a:t>
                      </a:r>
                      <a:r>
                        <a:rPr lang="en-US" altLang="zh-CN" sz="1050" baseline="0" dirty="0" smtClean="0"/>
                        <a:t> partition for frequency hopping</a:t>
                      </a:r>
                      <a:endParaRPr lang="zh-CN" altLang="en-US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050" dirty="0" smtClean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Disabled</a:t>
                      </a:r>
                      <a:endParaRPr lang="zh-CN" sz="1050" dirty="0">
                        <a:effectLst/>
                        <a:latin typeface="+mn-lt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2639616" y="4462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+mj-lt"/>
              </a:rPr>
              <a:t>Simulation assumptions for CG-UCI (informative)</a:t>
            </a:r>
            <a:endParaRPr lang="zh-CN" alt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955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PUCCH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1402543"/>
            <a:ext cx="10972800" cy="4525963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i="1" dirty="0" smtClean="0"/>
              <a:t>Background: Agreement </a:t>
            </a:r>
            <a:r>
              <a:rPr lang="en-US" altLang="zh-CN" sz="2400" i="1" dirty="0"/>
              <a:t>made during RAN4#98-bis-e</a:t>
            </a:r>
          </a:p>
          <a:p>
            <a:pPr marL="742950" lvl="2" indent="-342900"/>
            <a:r>
              <a:rPr lang="en-US" altLang="zh-CN" sz="2000" i="1" dirty="0" smtClean="0"/>
              <a:t>Test metric for PF3</a:t>
            </a:r>
          </a:p>
          <a:p>
            <a:pPr lvl="2">
              <a:spcAft>
                <a:spcPts val="600"/>
              </a:spcAft>
            </a:pPr>
            <a:r>
              <a:rPr lang="en-GB" altLang="zh-CN" sz="2000" i="1" dirty="0" err="1" smtClean="0"/>
              <a:t>Prob</a:t>
            </a:r>
            <a:r>
              <a:rPr lang="en-GB" altLang="zh-CN" sz="2000" i="1" dirty="0" smtClean="0"/>
              <a:t>(DTX-&gt;ACK)&lt;=1% and </a:t>
            </a:r>
            <a:r>
              <a:rPr lang="en-GB" altLang="zh-CN" sz="2000" i="1" dirty="0" err="1" smtClean="0"/>
              <a:t>Prob</a:t>
            </a:r>
            <a:r>
              <a:rPr lang="en-GB" altLang="zh-CN" sz="2000" i="1" dirty="0" smtClean="0"/>
              <a:t>(ACK miss)&lt;=1% </a:t>
            </a:r>
            <a:endParaRPr lang="zh-CN" altLang="zh-CN" sz="2000" i="1" dirty="0" smtClean="0"/>
          </a:p>
          <a:p>
            <a:pPr marL="742950" lvl="2" indent="-342900"/>
            <a:r>
              <a:rPr lang="en-US" altLang="zh-CN" sz="2000" i="1" dirty="0" smtClean="0"/>
              <a:t>Pattern of information bits</a:t>
            </a:r>
          </a:p>
          <a:p>
            <a:pPr lvl="2">
              <a:spcAft>
                <a:spcPts val="600"/>
              </a:spcAft>
            </a:pPr>
            <a:r>
              <a:rPr lang="en-US" altLang="zh-CN" sz="2000" i="1" dirty="0" smtClean="0"/>
              <a:t>PF0: [0] including HARQ-ACK information only</a:t>
            </a:r>
          </a:p>
          <a:p>
            <a:pPr lvl="2">
              <a:spcAft>
                <a:spcPts val="600"/>
              </a:spcAft>
            </a:pPr>
            <a:r>
              <a:rPr lang="en-US" altLang="zh-CN" sz="2000" i="1" dirty="0" smtClean="0"/>
              <a:t>PF1:[0 1] including HARQ-ACK information only</a:t>
            </a:r>
          </a:p>
          <a:p>
            <a:pPr lvl="2">
              <a:spcAft>
                <a:spcPts val="600"/>
              </a:spcAft>
            </a:pPr>
            <a:r>
              <a:rPr lang="en-US" altLang="zh-CN" sz="2000" i="1" dirty="0" smtClean="0"/>
              <a:t>PF3: [0 0 0 0] including HARQ-ACK information only</a:t>
            </a:r>
          </a:p>
          <a:p>
            <a:pPr marL="742950" lvl="2" indent="-342900"/>
            <a:r>
              <a:rPr lang="en-US" altLang="zh-CN" sz="2000" i="1" dirty="0"/>
              <a:t>Pattern </a:t>
            </a:r>
            <a:r>
              <a:rPr lang="en-US" altLang="zh-CN" sz="2000" i="1" dirty="0" smtClean="0"/>
              <a:t>of PF2 information bits </a:t>
            </a:r>
          </a:p>
          <a:p>
            <a:pPr lvl="2">
              <a:spcAft>
                <a:spcPts val="600"/>
              </a:spcAft>
            </a:pPr>
            <a:r>
              <a:rPr lang="en-US" altLang="zh-CN" sz="2000" i="1" dirty="0" smtClean="0"/>
              <a:t>Random information bits selection</a:t>
            </a:r>
          </a:p>
          <a:p>
            <a:pPr lvl="2">
              <a:spcAft>
                <a:spcPts val="600"/>
              </a:spcAft>
            </a:pPr>
            <a:endParaRPr lang="en-US" altLang="zh-CN" sz="2000" i="1" dirty="0"/>
          </a:p>
          <a:p>
            <a:pPr marL="342900" lvl="1" indent="-342900"/>
            <a:r>
              <a:rPr lang="en-US" altLang="zh-CN" dirty="0"/>
              <a:t>Pattern of information bits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PF0: </a:t>
            </a:r>
            <a:r>
              <a:rPr lang="en-US" altLang="zh-CN" dirty="0" smtClean="0"/>
              <a:t>[1] </a:t>
            </a:r>
            <a:r>
              <a:rPr lang="en-US" altLang="zh-CN" dirty="0"/>
              <a:t>including </a:t>
            </a:r>
            <a:r>
              <a:rPr lang="en-US" altLang="zh-CN" dirty="0" smtClean="0"/>
              <a:t>ACK </a:t>
            </a:r>
            <a:r>
              <a:rPr lang="en-US" altLang="zh-CN" dirty="0"/>
              <a:t>information only</a:t>
            </a:r>
          </a:p>
          <a:p>
            <a:pPr lvl="1">
              <a:spcAft>
                <a:spcPts val="600"/>
              </a:spcAft>
            </a:pPr>
            <a:r>
              <a:rPr lang="en-US" altLang="zh-CN" dirty="0"/>
              <a:t>PF1:[0 1] including </a:t>
            </a:r>
            <a:r>
              <a:rPr lang="en-US" altLang="zh-CN" dirty="0" smtClean="0"/>
              <a:t>both ACK and NACK information</a:t>
            </a:r>
            <a:endParaRPr lang="en-US" altLang="zh-CN" dirty="0"/>
          </a:p>
          <a:p>
            <a:pPr lvl="1">
              <a:spcAft>
                <a:spcPts val="600"/>
              </a:spcAft>
            </a:pPr>
            <a:r>
              <a:rPr lang="en-US" altLang="zh-CN" dirty="0"/>
              <a:t>PF3: </a:t>
            </a:r>
            <a:r>
              <a:rPr lang="en-US" altLang="zh-CN" dirty="0" smtClean="0"/>
              <a:t>[1 1 1 1] including ACK </a:t>
            </a:r>
            <a:r>
              <a:rPr lang="en-US" altLang="zh-CN" dirty="0"/>
              <a:t>information </a:t>
            </a:r>
            <a:r>
              <a:rPr lang="en-US" altLang="zh-CN" dirty="0" smtClean="0"/>
              <a:t>only</a:t>
            </a:r>
          </a:p>
        </p:txBody>
      </p:sp>
    </p:spTree>
    <p:extLst>
      <p:ext uri="{BB962C8B-B14F-4D97-AF65-F5344CB8AC3E}">
        <p14:creationId xmlns:p14="http://schemas.microsoft.com/office/powerpoint/2010/main" val="365755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368" y="-27384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 for PUCCH format 3 (informative)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xmlns="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740912"/>
                  </p:ext>
                </p:extLst>
              </p:nvPr>
            </p:nvGraphicFramePr>
            <p:xfrm>
              <a:off x="2567608" y="1412776"/>
              <a:ext cx="7128792" cy="495855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47293">
                      <a:extLst>
                        <a:ext uri="{9D8B030D-6E8A-4147-A177-3AD203B41FA5}">
                          <a16:colId xmlns:a16="http://schemas.microsoft.com/office/drawing/2014/main" xmlns="" val="2331342594"/>
                        </a:ext>
                      </a:extLst>
                    </a:gridCol>
                    <a:gridCol w="3681499">
                      <a:extLst>
                        <a:ext uri="{9D8B030D-6E8A-4147-A177-3AD203B41FA5}">
                          <a16:colId xmlns:a16="http://schemas.microsoft.com/office/drawing/2014/main" xmlns="" val="2188588235"/>
                        </a:ext>
                      </a:extLst>
                    </a:gridCol>
                  </a:tblGrid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400" b="1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712334196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99125182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50660953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876397254"/>
                      </a:ext>
                    </a:extLst>
                  </a:tr>
                  <a:tr h="11790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94447829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497401723"/>
                      </a:ext>
                    </a:extLst>
                  </a:tr>
                  <a:tr h="21286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  </a:t>
                          </a:r>
                          <a:endParaRPr lang="en-US" sz="1400" strike="sngStrike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76687172"/>
                      </a:ext>
                    </a:extLst>
                  </a:tr>
                  <a:tr h="24272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4 bits </a:t>
                          </a:r>
                          <a:r>
                            <a:rPr lang="en-US" sz="1400" strike="sng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37108895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029301002"/>
                      </a:ext>
                    </a:extLst>
                  </a:tr>
                  <a:tr h="27862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strike="no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strike="no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strike="noStrike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92615645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831312954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55090326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814641490"/>
                      </a:ext>
                    </a:extLst>
                  </a:tr>
                  <a:tr h="1993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442045417"/>
                      </a:ext>
                    </a:extLst>
                  </a:tr>
                  <a:tr h="20198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552090146"/>
                      </a:ext>
                    </a:extLst>
                  </a:tr>
                  <a:tr h="21602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7592971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231798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Prob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DTX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−&gt;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ACK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)&lt;=1% 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and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Prob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ACK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miss</m:t>
                                </m:r>
                                <m:r>
                                  <m:rPr>
                                    <m:nor/>
                                  </m:rPr>
                                  <a:rPr lang="en-GB" altLang="zh-CN" sz="1400" i="0" dirty="0" smtClean="0">
                                    <a:solidFill>
                                      <a:schemeClr val="tx1"/>
                                    </a:solidFill>
                                    <a:latin typeface="+mn-lt"/>
                                  </a:rPr>
                                  <m:t>)&lt;=1%</m:t>
                                </m:r>
                              </m:oMath>
                            </m:oMathPara>
                          </a14:m>
                          <a:endParaRPr lang="en-US" sz="1400" i="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20966628"/>
                      </a:ext>
                    </a:extLst>
                  </a:tr>
                  <a:tr h="72165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20,…,90 are allocated for 15kHz and RBs 0,5,10,…,45 are allocated for 30kHz.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</a:t>
                          </a: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The UCI information does not contain CSI part 2.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31445135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740912"/>
                  </p:ext>
                </p:extLst>
              </p:nvPr>
            </p:nvGraphicFramePr>
            <p:xfrm>
              <a:off x="2567608" y="1412776"/>
              <a:ext cx="7128792" cy="495855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47293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331342594"/>
                        </a:ext>
                      </a:extLst>
                    </a:gridCol>
                    <a:gridCol w="368149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188588235"/>
                        </a:ext>
                      </a:extLst>
                    </a:gridCol>
                  </a:tblGrid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400" b="1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712334196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99125182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50660953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876397254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94447829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97401723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  </a:t>
                          </a:r>
                          <a:endParaRPr lang="en-US" sz="1400" strike="sngStrike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76687172"/>
                      </a:ext>
                    </a:extLst>
                  </a:tr>
                  <a:tr h="24272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4 bits </a:t>
                          </a:r>
                          <a:r>
                            <a:rPr lang="en-US" sz="1400" strike="sng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37108895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029301002"/>
                      </a:ext>
                    </a:extLst>
                  </a:tr>
                  <a:tr h="27862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strike="no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strike="noStrike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strike="noStrike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92615645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831312954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550903265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814641490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42045417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552090146"/>
                      </a:ext>
                    </a:extLst>
                  </a:tr>
                  <a:tr h="21602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+mn-lt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75929710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12317981"/>
                      </a:ext>
                    </a:extLst>
                  </a:tr>
                  <a:tr h="240553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40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93874" t="-1705128" r="-331" b="-310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20966628"/>
                      </a:ext>
                    </a:extLst>
                  </a:tr>
                  <a:tr h="72165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20,…,90 are allocated for 15kHz and RBs 0,5,10,…,45 are allocated for 30kHz.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</a:t>
                          </a:r>
                          <a:r>
                            <a:rPr lang="x-none" sz="1400" dirty="0">
                              <a:effectLst/>
                              <a:latin typeface="+mn-lt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The UCI information does not contain CSI part 2.</a:t>
                          </a:r>
                          <a:endParaRPr lang="en-US" sz="1400" dirty="0">
                            <a:effectLst/>
                            <a:latin typeface="+mn-lt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14451353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080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3069</TotalTime>
  <Words>811</Words>
  <Application>Microsoft Office PowerPoint</Application>
  <PresentationFormat>宽屏</PresentationFormat>
  <Paragraphs>151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?? ??</vt:lpstr>
      <vt:lpstr>Arial Unicode MS</vt:lpstr>
      <vt:lpstr>DengXian</vt:lpstr>
      <vt:lpstr>宋体</vt:lpstr>
      <vt:lpstr>Arial</vt:lpstr>
      <vt:lpstr>Calibri</vt:lpstr>
      <vt:lpstr>Cambria</vt:lpstr>
      <vt:lpstr>Times New Roman</vt:lpstr>
      <vt:lpstr>Office 主题</vt:lpstr>
      <vt:lpstr>3GPP TSG-RAN WG4 Meeting #99-e  Electronic Meeting, May 19th – 27th, 2021</vt:lpstr>
      <vt:lpstr>Background</vt:lpstr>
      <vt:lpstr>Performance requirements</vt:lpstr>
      <vt:lpstr>CG-UCI requirements</vt:lpstr>
      <vt:lpstr>PowerPoint 演示文稿</vt:lpstr>
      <vt:lpstr>PUCCH requirements</vt:lpstr>
      <vt:lpstr>Simulation assumptions for PUCCH format 3 (informative)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304</cp:revision>
  <dcterms:created xsi:type="dcterms:W3CDTF">2016-01-12T08:39:50Z</dcterms:created>
  <dcterms:modified xsi:type="dcterms:W3CDTF">2021-05-26T11:35:27Z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(3)V5PC+pQXi81Ci5mDHmM/AQ0/PxAeYpW/gxiwKivSXabnoiz6hjcIPexJLSFNC0KPL0H8jrQi
it/UJ4hAvYGwaJns6kRbMMIbmkF2ZKRy7VjPL03O5aRv5omIDJdt7fjMyzCuSsDy7AHMzw8Q
PAlEqB1l5bKGxqNDAVVD7RClO16Vy3ksoX+yvZM1he+qpwVaZoZ3TFLiWJG3Ec/Hq64Suoti
KAh9k7lZ8MRE0FXBFK</vt:lpwstr>
  </property>
  <property fmtid="{D5CDD505-2E9C-101B-9397-08002B2CF9AE}" pid="3" name="_2015_ms_pID_7253431">
    <vt:lpwstr>fLwcZG8tgdH7gCJj7A1HIr2EgNu+RwbZj9VPLDVOGZToBPm+9zwR2x
01FPE3yl9boknUnGyfjTZh8laPCBp7A87aR81SnZCAcp0BkfQm8V15fpDnEjWJGUafVXXrfY
cmnuDv4/XnAVhL+KKAANfbHIhkoK7+C4foipQIiqDJPCOf/ufwjqzob/uVF+rwgwwKiZPVh9
cYNB/KFcFPIb+xfYQsz6CzjQsoAN6pez9OoD</vt:lpwstr>
  </property>
  <property fmtid="{D5CDD505-2E9C-101B-9397-08002B2CF9AE}" pid="4" name="_2015_ms_pID_7253432">
    <vt:lpwstr>zIqFfo5uwj710C5j8qD5MZtOQu40u0Fql+Fo
e/PVVrIfGQHDrRuQ6EWgNDevtxg2zkvLsEKBOpzOB6SAHlNU/V0=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1620608293</vt:lpwstr>
  </property>
</Properties>
</file>