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93" r:id="rId3"/>
    <p:sldId id="294" r:id="rId4"/>
    <p:sldId id="284" r:id="rId5"/>
    <p:sldId id="291" r:id="rId6"/>
    <p:sldId id="288" r:id="rId7"/>
    <p:sldId id="289" r:id="rId8"/>
    <p:sldId id="295" r:id="rId9"/>
    <p:sldId id="296" r:id="rId10"/>
    <p:sldId id="297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82742" autoAdjust="0"/>
  </p:normalViewPr>
  <p:slideViewPr>
    <p:cSldViewPr>
      <p:cViewPr varScale="1">
        <p:scale>
          <a:sx n="102" d="100"/>
          <a:sy n="102" d="100"/>
        </p:scale>
        <p:origin x="61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5532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6753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202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8562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1020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06638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45636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07205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6793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WF </a:t>
            </a:r>
            <a:r>
              <a:rPr lang="en-US" altLang="zh-CN" sz="3600" dirty="0" smtClean="0"/>
              <a:t>on R17 f</a:t>
            </a:r>
            <a:r>
              <a:rPr lang="en-US" altLang="zh-CN" sz="4000" dirty="0" smtClean="0"/>
              <a:t>urther </a:t>
            </a:r>
            <a:r>
              <a:rPr lang="en-US" altLang="zh-CN" sz="4000" dirty="0"/>
              <a:t>Multi-RAT Dual-Connectivity enhancements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H</a:t>
            </a:r>
            <a:r>
              <a:rPr lang="en-US" altLang="zh-CN" dirty="0">
                <a:solidFill>
                  <a:schemeClr val="tx1"/>
                </a:solidFill>
              </a:rPr>
              <a:t>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7304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b="1" dirty="0"/>
              <a:t>3GPP TSG-RAN WG4 Meeting #</a:t>
            </a:r>
            <a:r>
              <a:rPr lang="en-GB" altLang="zh-CN" b="1" dirty="0" smtClean="0"/>
              <a:t>9</a:t>
            </a:r>
            <a:r>
              <a:rPr lang="en-US" altLang="zh-CN" b="1" dirty="0" smtClean="0"/>
              <a:t>9</a:t>
            </a:r>
            <a:endParaRPr lang="en-GB" altLang="zh-CN" b="1" dirty="0"/>
          </a:p>
          <a:p>
            <a:r>
              <a:rPr lang="en-US" altLang="zh-CN" b="1" dirty="0" smtClean="0"/>
              <a:t>Electronic </a:t>
            </a:r>
            <a:r>
              <a:rPr lang="en-US" altLang="zh-CN" b="1" dirty="0"/>
              <a:t>Meeting, </a:t>
            </a:r>
            <a:r>
              <a:rPr lang="en-US" altLang="zh-CN" b="1" dirty="0" smtClean="0"/>
              <a:t>May</a:t>
            </a:r>
            <a:r>
              <a:rPr lang="en-US" altLang="zh-CN" b="1" dirty="0"/>
              <a:t>. 19-27, 2021</a:t>
            </a:r>
            <a:endParaRPr lang="zh-CN" altLang="zh-CN" b="1" dirty="0"/>
          </a:p>
          <a:p>
            <a:endParaRPr lang="zh-CN" altLang="zh-CN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en-US" altLang="ja-JP" b="1" dirty="0" smtClean="0"/>
              <a:t>R4-2108363</a:t>
            </a:r>
            <a:endParaRPr lang="en-US" altLang="zh-CN" b="1" dirty="0" smtClean="0"/>
          </a:p>
          <a:p>
            <a:r>
              <a:rPr lang="en-US" altLang="ja-JP" b="1" dirty="0" smtClean="0"/>
              <a:t>       Document for:</a:t>
            </a:r>
            <a:r>
              <a:rPr lang="en-US" altLang="ja-JP" dirty="0" smtClean="0"/>
              <a:t> 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Conditional </a:t>
            </a:r>
            <a:r>
              <a:rPr lang="en-US" altLang="zh-CN" sz="3200" dirty="0" err="1"/>
              <a:t>PSCell</a:t>
            </a:r>
            <a:r>
              <a:rPr lang="en-US" altLang="zh-CN" sz="3200" dirty="0"/>
              <a:t> change and addition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045180"/>
            <a:ext cx="856895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Inter-SN </a:t>
            </a:r>
            <a:r>
              <a:rPr lang="en-US" altLang="zh-CN" sz="2400" dirty="0"/>
              <a:t>conditional </a:t>
            </a:r>
            <a:r>
              <a:rPr lang="en-US" altLang="zh-CN" sz="2400" dirty="0" err="1"/>
              <a:t>PSCell</a:t>
            </a:r>
            <a:r>
              <a:rPr lang="en-US" altLang="zh-CN" sz="2400" dirty="0"/>
              <a:t> change requirements</a:t>
            </a:r>
            <a:endParaRPr lang="en-US" altLang="zh-CN" sz="2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mtClean="0"/>
              <a:t>Option </a:t>
            </a:r>
            <a:r>
              <a:rPr lang="en-US" altLang="zh-CN" dirty="0" smtClean="0"/>
              <a:t>1: The </a:t>
            </a:r>
            <a:r>
              <a:rPr lang="en-US" altLang="zh-CN" dirty="0"/>
              <a:t>inter-SN conditional </a:t>
            </a:r>
            <a:r>
              <a:rPr lang="en-US" altLang="zh-CN" dirty="0" err="1"/>
              <a:t>PSCell</a:t>
            </a:r>
            <a:r>
              <a:rPr lang="en-US" altLang="zh-CN" dirty="0"/>
              <a:t> change requirements can reuse the existing conditional </a:t>
            </a:r>
            <a:r>
              <a:rPr lang="en-US" altLang="zh-CN" dirty="0" err="1"/>
              <a:t>PSCell</a:t>
            </a:r>
            <a:r>
              <a:rPr lang="en-US" altLang="zh-CN" dirty="0"/>
              <a:t> change requirements specified in clause 8.11B</a:t>
            </a:r>
            <a:r>
              <a:rPr lang="en-US" altLang="zh-CN" dirty="0" smtClean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Option 1 can be as a starting point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RAN4 </a:t>
            </a:r>
            <a:r>
              <a:rPr lang="en-US" altLang="zh-CN" sz="2400" dirty="0"/>
              <a:t>need to define conditional </a:t>
            </a:r>
            <a:r>
              <a:rPr lang="en-US" altLang="zh-CN" sz="2400" dirty="0" err="1"/>
              <a:t>PSCell</a:t>
            </a:r>
            <a:r>
              <a:rPr lang="en-US" altLang="zh-CN" sz="2400" dirty="0"/>
              <a:t> addition </a:t>
            </a:r>
            <a:r>
              <a:rPr lang="en-US" altLang="zh-CN" sz="2400" dirty="0" smtClean="0"/>
              <a:t>delay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FF0000"/>
                </a:solidFill>
              </a:rPr>
              <a:t>FFS</a:t>
            </a:r>
            <a:r>
              <a:rPr lang="en-US" altLang="zh-CN" sz="2400" dirty="0" smtClean="0"/>
              <a:t>: Develop </a:t>
            </a:r>
            <a:r>
              <a:rPr lang="en-US" altLang="zh-CN" sz="2400" dirty="0"/>
              <a:t>related requirements for: FR1-FR1, FR1-FR2, FR2-FR1 and </a:t>
            </a:r>
            <a:r>
              <a:rPr lang="en-US" altLang="zh-CN" sz="2400" dirty="0" smtClean="0"/>
              <a:t>FR2-FR2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Deprioritize the discussion on the RRM requirements of coexistence of CHO and CPAC, until RAN2 has completed the concrete solutions</a:t>
            </a:r>
            <a:r>
              <a:rPr lang="en-US" altLang="zh-CN" sz="2400" dirty="0" smtClean="0"/>
              <a:t>.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01495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sz="3200" dirty="0" smtClean="0"/>
              <a:t>Work Plan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764704"/>
            <a:ext cx="8460940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2000" dirty="0" smtClean="0"/>
              <a:t>According to WID </a:t>
            </a:r>
            <a:r>
              <a:rPr lang="en-GB" altLang="zh-CN" sz="2000" dirty="0"/>
              <a:t>[RP-201040], </a:t>
            </a:r>
            <a:r>
              <a:rPr lang="en-GB" altLang="zh-CN" sz="2000" dirty="0" smtClean="0"/>
              <a:t>core </a:t>
            </a:r>
            <a:r>
              <a:rPr lang="en-GB" altLang="zh-CN" sz="2000" dirty="0"/>
              <a:t>part </a:t>
            </a:r>
            <a:r>
              <a:rPr lang="en-GB" altLang="zh-CN" sz="2000" dirty="0" smtClean="0"/>
              <a:t>aims to be </a:t>
            </a:r>
            <a:r>
              <a:rPr lang="en-GB" altLang="zh-CN" sz="2000" dirty="0"/>
              <a:t>finalized by March </a:t>
            </a:r>
            <a:r>
              <a:rPr lang="en-GB" altLang="zh-CN" sz="2000" dirty="0" smtClean="0"/>
              <a:t>2022, performance </a:t>
            </a:r>
            <a:r>
              <a:rPr lang="en-GB" altLang="zh-CN" sz="2000" dirty="0"/>
              <a:t>part aims to be </a:t>
            </a:r>
            <a:r>
              <a:rPr lang="en-GB" altLang="zh-CN" sz="2000" dirty="0" smtClean="0"/>
              <a:t>finalized </a:t>
            </a:r>
            <a:r>
              <a:rPr lang="en-GB" altLang="zh-CN" sz="2000" dirty="0"/>
              <a:t>by September </a:t>
            </a:r>
            <a:r>
              <a:rPr lang="en-GB" altLang="zh-CN" sz="2000" dirty="0" smtClean="0"/>
              <a:t>2022</a:t>
            </a:r>
            <a:endParaRPr lang="en-US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u="sng" dirty="0"/>
              <a:t>RAN4#99-e</a:t>
            </a:r>
            <a:endParaRPr lang="en-US" altLang="zh-CN" u="sng" dirty="0" smtClean="0"/>
          </a:p>
          <a:p>
            <a:pPr lvl="2"/>
            <a:r>
              <a:rPr lang="en-GB" altLang="zh-CN" sz="1600" dirty="0"/>
              <a:t>Discuss and approve the work plan for RRM part.</a:t>
            </a:r>
            <a:endParaRPr lang="zh-CN" altLang="zh-CN" sz="1600" dirty="0"/>
          </a:p>
          <a:p>
            <a:pPr lvl="2"/>
            <a:r>
              <a:rPr lang="en-GB" altLang="zh-CN" sz="1600" dirty="0"/>
              <a:t>Discuss and identify which RRM requirements need to be specified for</a:t>
            </a:r>
            <a:endParaRPr lang="zh-CN" altLang="zh-CN" sz="16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Conditional </a:t>
            </a:r>
            <a:r>
              <a:rPr lang="en-GB" altLang="zh-CN" sz="1400" dirty="0" err="1"/>
              <a:t>PSCell</a:t>
            </a:r>
            <a:r>
              <a:rPr lang="en-GB" altLang="zh-CN" sz="1400" dirty="0"/>
              <a:t> change and addition</a:t>
            </a:r>
            <a:endParaRPr lang="zh-CN" altLang="zh-CN" sz="14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Efficient activation/de-activation mechanism for one SCG</a:t>
            </a:r>
            <a:endParaRPr lang="zh-CN" altLang="zh-CN" sz="14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Efficient activation/de-activation mechanism for </a:t>
            </a:r>
            <a:r>
              <a:rPr lang="en-GB" altLang="zh-CN" sz="1400" dirty="0" err="1"/>
              <a:t>SCells</a:t>
            </a:r>
            <a:r>
              <a:rPr lang="en-GB" altLang="zh-CN" sz="1400" dirty="0"/>
              <a:t> in NR CA</a:t>
            </a:r>
            <a:endParaRPr lang="zh-CN" altLang="zh-CN" sz="1400" dirty="0"/>
          </a:p>
          <a:p>
            <a:pPr lvl="2"/>
            <a:r>
              <a:rPr lang="en-GB" altLang="zh-CN" sz="1600" dirty="0"/>
              <a:t>Reply RAN1/2 LS, if any</a:t>
            </a:r>
            <a:endParaRPr lang="zh-CN" altLang="zh-CN" sz="16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u="sng" dirty="0" smtClean="0"/>
              <a:t>RAN4#100-e</a:t>
            </a:r>
            <a:endParaRPr lang="en-US" altLang="zh-CN" u="sng" dirty="0"/>
          </a:p>
          <a:p>
            <a:pPr lvl="2"/>
            <a:r>
              <a:rPr lang="en-GB" altLang="zh-CN" sz="1600" dirty="0"/>
              <a:t>Discuss the identified RRM requirements on</a:t>
            </a:r>
            <a:endParaRPr lang="zh-CN" altLang="zh-CN" sz="16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Conditional </a:t>
            </a:r>
            <a:r>
              <a:rPr lang="en-GB" altLang="zh-CN" sz="1400" dirty="0" err="1"/>
              <a:t>PSCell</a:t>
            </a:r>
            <a:r>
              <a:rPr lang="en-GB" altLang="zh-CN" sz="1400" dirty="0"/>
              <a:t> change and addition</a:t>
            </a:r>
            <a:endParaRPr lang="zh-CN" altLang="zh-CN" sz="14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Efficient activation/de-activation mechanism for one SCG</a:t>
            </a:r>
            <a:endParaRPr lang="zh-CN" altLang="zh-CN" sz="14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Efficient activation/de-activation mechanism for </a:t>
            </a:r>
            <a:r>
              <a:rPr lang="en-GB" altLang="zh-CN" sz="1400" dirty="0" err="1"/>
              <a:t>SCells</a:t>
            </a:r>
            <a:r>
              <a:rPr lang="en-GB" altLang="zh-CN" sz="1400" dirty="0"/>
              <a:t> in NR CA</a:t>
            </a:r>
            <a:endParaRPr lang="zh-CN" altLang="zh-CN" sz="1400" dirty="0"/>
          </a:p>
          <a:p>
            <a:pPr lvl="2"/>
            <a:r>
              <a:rPr lang="en-GB" altLang="zh-CN" sz="1600" dirty="0"/>
              <a:t>Reply RAN1/2 LS, if any</a:t>
            </a:r>
            <a:endParaRPr lang="zh-CN" altLang="zh-CN" sz="16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RAN4#100-e-bis</a:t>
            </a:r>
            <a:endParaRPr lang="en-US" altLang="zh-CN" dirty="0"/>
          </a:p>
          <a:p>
            <a:pPr lvl="2"/>
            <a:r>
              <a:rPr lang="en-GB" altLang="zh-CN" sz="1600" dirty="0" smtClean="0"/>
              <a:t>Continue to discuss </a:t>
            </a:r>
            <a:r>
              <a:rPr lang="en-GB" altLang="zh-CN" sz="1600" dirty="0"/>
              <a:t>the identified RRM requirements on</a:t>
            </a:r>
            <a:endParaRPr lang="zh-CN" altLang="zh-CN" sz="16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Conditional </a:t>
            </a:r>
            <a:r>
              <a:rPr lang="en-GB" altLang="zh-CN" sz="1400" dirty="0" err="1"/>
              <a:t>PSCell</a:t>
            </a:r>
            <a:r>
              <a:rPr lang="en-GB" altLang="zh-CN" sz="1400" dirty="0"/>
              <a:t> change and addition</a:t>
            </a:r>
            <a:endParaRPr lang="zh-CN" altLang="zh-CN" sz="14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Efficient activation/de-activation mechanism for one SCG</a:t>
            </a:r>
            <a:endParaRPr lang="zh-CN" altLang="zh-CN" sz="14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Efficient activation/de-activation mechanism for </a:t>
            </a:r>
            <a:r>
              <a:rPr lang="en-GB" altLang="zh-CN" sz="1400" dirty="0" err="1"/>
              <a:t>SCells</a:t>
            </a:r>
            <a:r>
              <a:rPr lang="en-GB" altLang="zh-CN" sz="1400" dirty="0"/>
              <a:t> in NR CA</a:t>
            </a:r>
            <a:endParaRPr lang="zh-CN" altLang="zh-CN" sz="1400" dirty="0"/>
          </a:p>
          <a:p>
            <a:pPr lvl="2"/>
            <a:r>
              <a:rPr lang="en-GB" altLang="zh-CN" sz="1600" dirty="0" smtClean="0"/>
              <a:t>Provide </a:t>
            </a:r>
            <a:r>
              <a:rPr lang="en-GB" altLang="zh-CN" sz="1600" dirty="0"/>
              <a:t>draft CR on TS38.133</a:t>
            </a:r>
            <a:endParaRPr lang="zh-CN" altLang="zh-CN" sz="1600" dirty="0"/>
          </a:p>
          <a:p>
            <a:pPr lvl="2"/>
            <a:r>
              <a:rPr lang="en-GB" altLang="zh-CN" sz="1600" dirty="0"/>
              <a:t>Reply RAN1/2 LS, if any</a:t>
            </a:r>
          </a:p>
          <a:p>
            <a:pPr lvl="2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47869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sz="3200" dirty="0" smtClean="0"/>
              <a:t>Work Plan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764704"/>
            <a:ext cx="846094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2000" dirty="0" smtClean="0"/>
              <a:t>According to WID </a:t>
            </a:r>
            <a:r>
              <a:rPr lang="en-GB" altLang="zh-CN" sz="2000" dirty="0"/>
              <a:t>[RP-201040], </a:t>
            </a:r>
            <a:r>
              <a:rPr lang="en-GB" altLang="zh-CN" sz="2000" dirty="0" smtClean="0"/>
              <a:t>core </a:t>
            </a:r>
            <a:r>
              <a:rPr lang="en-GB" altLang="zh-CN" sz="2000" dirty="0"/>
              <a:t>part </a:t>
            </a:r>
            <a:r>
              <a:rPr lang="en-GB" altLang="zh-CN" sz="2000" dirty="0" smtClean="0"/>
              <a:t>aims to be </a:t>
            </a:r>
            <a:r>
              <a:rPr lang="en-GB" altLang="zh-CN" sz="2000" dirty="0"/>
              <a:t>finalized by March </a:t>
            </a:r>
            <a:r>
              <a:rPr lang="en-GB" altLang="zh-CN" sz="2000" dirty="0" smtClean="0"/>
              <a:t>2022, performance </a:t>
            </a:r>
            <a:r>
              <a:rPr lang="en-GB" altLang="zh-CN" sz="2000" dirty="0"/>
              <a:t>part aims to be </a:t>
            </a:r>
            <a:r>
              <a:rPr lang="en-GB" altLang="zh-CN" sz="2000" dirty="0" smtClean="0"/>
              <a:t>finalized </a:t>
            </a:r>
            <a:r>
              <a:rPr lang="en-GB" altLang="zh-CN" sz="2000" dirty="0"/>
              <a:t>by September </a:t>
            </a:r>
            <a:r>
              <a:rPr lang="en-GB" altLang="zh-CN" sz="2000" dirty="0" smtClean="0"/>
              <a:t>2022</a:t>
            </a:r>
            <a:endParaRPr lang="en-US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RAN4#101-e</a:t>
            </a:r>
          </a:p>
          <a:p>
            <a:pPr lvl="2"/>
            <a:r>
              <a:rPr lang="en-GB" altLang="zh-CN" sz="1600" dirty="0" smtClean="0"/>
              <a:t>Further </a:t>
            </a:r>
            <a:r>
              <a:rPr lang="en-GB" altLang="zh-CN" sz="1600" dirty="0"/>
              <a:t>discuss the RRM requirements on</a:t>
            </a:r>
            <a:endParaRPr lang="zh-CN" altLang="zh-CN" sz="16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Conditional </a:t>
            </a:r>
            <a:r>
              <a:rPr lang="en-GB" altLang="zh-CN" sz="1400" dirty="0" err="1"/>
              <a:t>PSCell</a:t>
            </a:r>
            <a:r>
              <a:rPr lang="en-GB" altLang="zh-CN" sz="1400" dirty="0"/>
              <a:t> change and addition</a:t>
            </a:r>
            <a:endParaRPr lang="zh-CN" altLang="zh-CN" sz="14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Efficient activation/de-activation mechanism for one SCG</a:t>
            </a:r>
            <a:endParaRPr lang="zh-CN" altLang="zh-CN" sz="14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altLang="zh-CN" sz="1400" dirty="0"/>
              <a:t>Efficient activation/de-activation mechanism for </a:t>
            </a:r>
            <a:r>
              <a:rPr lang="en-GB" altLang="zh-CN" sz="1400" dirty="0" err="1"/>
              <a:t>SCells</a:t>
            </a:r>
            <a:r>
              <a:rPr lang="en-GB" altLang="zh-CN" sz="1400" dirty="0"/>
              <a:t> in NR CA</a:t>
            </a:r>
            <a:endParaRPr lang="zh-CN" altLang="zh-CN" sz="1400" dirty="0"/>
          </a:p>
          <a:p>
            <a:pPr lvl="2"/>
            <a:r>
              <a:rPr lang="en-GB" altLang="zh-CN" sz="1600" dirty="0" smtClean="0"/>
              <a:t>Provide </a:t>
            </a:r>
            <a:r>
              <a:rPr lang="en-GB" altLang="zh-CN" sz="1600" dirty="0"/>
              <a:t>and refine the draft </a:t>
            </a:r>
            <a:r>
              <a:rPr lang="en-GB" altLang="zh-CN" sz="1600" dirty="0" smtClean="0"/>
              <a:t>CR</a:t>
            </a:r>
            <a:endParaRPr lang="zh-CN" altLang="zh-CN" sz="16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RAN4#102-e</a:t>
            </a:r>
            <a:endParaRPr lang="en-US" altLang="zh-CN" dirty="0"/>
          </a:p>
          <a:p>
            <a:pPr lvl="2"/>
            <a:r>
              <a:rPr lang="en-US" altLang="zh-CN" sz="1600" dirty="0" smtClean="0"/>
              <a:t>Approve </a:t>
            </a:r>
            <a:r>
              <a:rPr lang="en-US" altLang="zh-CN" sz="1600" dirty="0"/>
              <a:t>the </a:t>
            </a:r>
            <a:r>
              <a:rPr lang="en-US" altLang="zh-CN" sz="1600" dirty="0" smtClean="0"/>
              <a:t>CRs </a:t>
            </a:r>
            <a:r>
              <a:rPr lang="en-US" altLang="zh-CN" sz="1600" dirty="0"/>
              <a:t>on </a:t>
            </a:r>
            <a:r>
              <a:rPr lang="en-US" altLang="zh-CN" sz="1600" dirty="0" smtClean="0"/>
              <a:t>TS38.133</a:t>
            </a:r>
          </a:p>
          <a:p>
            <a:pPr lvl="2"/>
            <a:endParaRPr lang="en-US" altLang="zh-CN" sz="16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RAN4#102-e-Bis </a:t>
            </a:r>
            <a:r>
              <a:rPr lang="en-US" altLang="zh-CN" dirty="0"/>
              <a:t>(RRM performance part only</a:t>
            </a:r>
            <a:r>
              <a:rPr lang="en-US" altLang="zh-CN" dirty="0" smtClean="0"/>
              <a:t>)</a:t>
            </a:r>
          </a:p>
          <a:p>
            <a:pPr lvl="2"/>
            <a:r>
              <a:rPr lang="en-GB" altLang="zh-CN" sz="1600" dirty="0" smtClean="0"/>
              <a:t>Discuss </a:t>
            </a:r>
            <a:r>
              <a:rPr lang="en-GB" altLang="zh-CN" sz="1600" dirty="0"/>
              <a:t>and decide test case </a:t>
            </a:r>
            <a:r>
              <a:rPr lang="en-GB" altLang="zh-CN" sz="1600" dirty="0" smtClean="0"/>
              <a:t>list </a:t>
            </a:r>
            <a:r>
              <a:rPr lang="en-GB" altLang="zh-CN" sz="1600" dirty="0"/>
              <a:t>and related </a:t>
            </a:r>
            <a:r>
              <a:rPr lang="en-GB" altLang="zh-CN" sz="1600" dirty="0" smtClean="0"/>
              <a:t>parameters</a:t>
            </a:r>
          </a:p>
          <a:p>
            <a:pPr lvl="2"/>
            <a:endParaRPr lang="zh-CN" altLang="zh-CN" sz="16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RAN4#103-e </a:t>
            </a:r>
            <a:r>
              <a:rPr lang="en-US" altLang="zh-CN" dirty="0"/>
              <a:t>(RRM performance part only</a:t>
            </a:r>
            <a:r>
              <a:rPr lang="en-US" altLang="zh-CN" dirty="0" smtClean="0"/>
              <a:t>)</a:t>
            </a:r>
            <a:endParaRPr lang="en-US" altLang="zh-CN" dirty="0"/>
          </a:p>
          <a:p>
            <a:pPr lvl="2"/>
            <a:r>
              <a:rPr lang="en-GB" altLang="zh-CN" sz="1600" dirty="0" smtClean="0"/>
              <a:t>Provide </a:t>
            </a:r>
            <a:r>
              <a:rPr lang="en-GB" altLang="zh-CN" sz="1600" dirty="0"/>
              <a:t>draft test cases for </a:t>
            </a:r>
            <a:r>
              <a:rPr lang="en-GB" altLang="zh-CN" sz="1600" dirty="0" smtClean="0"/>
              <a:t>RRM</a:t>
            </a:r>
          </a:p>
          <a:p>
            <a:pPr lvl="2"/>
            <a:endParaRPr lang="zh-CN" altLang="zh-CN" sz="16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dirty="0" smtClean="0"/>
              <a:t>RAN4#104-e </a:t>
            </a:r>
            <a:r>
              <a:rPr lang="en-US" altLang="zh-CN" dirty="0"/>
              <a:t>(RRM performance part only)</a:t>
            </a:r>
          </a:p>
          <a:p>
            <a:pPr lvl="2"/>
            <a:r>
              <a:rPr lang="en-GB" altLang="zh-CN" sz="1600" dirty="0" smtClean="0"/>
              <a:t>Approve </a:t>
            </a:r>
            <a:r>
              <a:rPr lang="en-GB" altLang="zh-CN" sz="1600" dirty="0"/>
              <a:t>test cases for RRM</a:t>
            </a:r>
            <a:endParaRPr lang="zh-CN" altLang="zh-CN" sz="1600" dirty="0"/>
          </a:p>
          <a:p>
            <a:pPr lvl="2"/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65450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Temporary </a:t>
            </a:r>
            <a:r>
              <a:rPr lang="en-US" altLang="zh-CN" sz="3200" dirty="0"/>
              <a:t>RS for efficient </a:t>
            </a:r>
            <a:r>
              <a:rPr lang="en-US" altLang="zh-CN" sz="3200" dirty="0" err="1"/>
              <a:t>SCell</a:t>
            </a:r>
            <a:r>
              <a:rPr lang="en-US" altLang="zh-CN" sz="3200" dirty="0"/>
              <a:t> activation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764704"/>
            <a:ext cx="846094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 err="1"/>
              <a:t>SCell</a:t>
            </a:r>
            <a:r>
              <a:rPr lang="en-US" altLang="zh-CN" sz="2400" dirty="0"/>
              <a:t> being activated is </a:t>
            </a:r>
            <a:r>
              <a:rPr lang="en-US" altLang="zh-CN" sz="2400" u="sng" dirty="0"/>
              <a:t>known</a:t>
            </a:r>
            <a:r>
              <a:rPr lang="en-US" altLang="zh-CN" sz="2400" dirty="0"/>
              <a:t> and belongs to </a:t>
            </a:r>
            <a:r>
              <a:rPr lang="en-US" altLang="zh-CN" sz="2400" u="sng" dirty="0" smtClean="0"/>
              <a:t>FR1</a:t>
            </a:r>
            <a:endParaRPr lang="en-US" altLang="zh-CN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If </a:t>
            </a:r>
            <a:r>
              <a:rPr lang="en-GB" altLang="zh-CN" sz="2000" dirty="0" err="1"/>
              <a:t>SCell</a:t>
            </a:r>
            <a:r>
              <a:rPr lang="en-GB" altLang="zh-CN" sz="2000" dirty="0"/>
              <a:t> measurement cycle is larger than 160ms, the minimum gap length between the RS symbol(s) for AGC and the RS symbols for time/frequency acquisition is</a:t>
            </a:r>
            <a:endParaRPr lang="zh-CN" altLang="zh-CN" sz="2000" dirty="0"/>
          </a:p>
          <a:p>
            <a:pPr lvl="3"/>
            <a:r>
              <a:rPr lang="en-GB" altLang="zh-CN" dirty="0" smtClean="0"/>
              <a:t>-Option </a:t>
            </a:r>
            <a:r>
              <a:rPr lang="en-GB" altLang="zh-CN" dirty="0"/>
              <a:t>1: 2 slots</a:t>
            </a:r>
            <a:endParaRPr lang="zh-CN" altLang="zh-CN" dirty="0"/>
          </a:p>
          <a:p>
            <a:pPr lvl="3"/>
            <a:r>
              <a:rPr lang="en-GB" altLang="zh-CN" dirty="0" smtClean="0"/>
              <a:t>-Option </a:t>
            </a:r>
            <a:r>
              <a:rPr lang="en-GB" altLang="zh-CN" dirty="0"/>
              <a:t>2: </a:t>
            </a:r>
            <a:r>
              <a:rPr lang="en-GB" altLang="zh-CN" dirty="0" smtClean="0"/>
              <a:t>2ms</a:t>
            </a:r>
          </a:p>
          <a:p>
            <a:pPr lvl="3"/>
            <a:endParaRPr lang="zh-CN" altLang="zh-CN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altLang="zh-CN" sz="2000" dirty="0"/>
              <a:t>If </a:t>
            </a:r>
            <a:r>
              <a:rPr lang="en-GB" altLang="zh-CN" sz="2000" dirty="0" err="1"/>
              <a:t>SCell</a:t>
            </a:r>
            <a:r>
              <a:rPr lang="en-GB" altLang="zh-CN" sz="2000" dirty="0"/>
              <a:t> measurement cycle is larger than 160ms, whether the UE requires to receive another RS transmitted also on the other activated serving cell in the same band in the same slot?</a:t>
            </a:r>
            <a:endParaRPr lang="zh-CN" altLang="zh-CN" sz="2000" dirty="0"/>
          </a:p>
          <a:p>
            <a:pPr lvl="3"/>
            <a:r>
              <a:rPr lang="en-US" altLang="zh-CN" dirty="0" smtClean="0"/>
              <a:t>-Option </a:t>
            </a:r>
            <a:r>
              <a:rPr lang="en-US" altLang="zh-CN" dirty="0"/>
              <a:t>1: These RSs are </a:t>
            </a:r>
            <a:r>
              <a:rPr lang="en-US" altLang="zh-CN" dirty="0">
                <a:solidFill>
                  <a:srgbClr val="0000FF"/>
                </a:solidFill>
              </a:rPr>
              <a:t>not</a:t>
            </a:r>
            <a:r>
              <a:rPr lang="en-US" altLang="zh-CN" dirty="0"/>
              <a:t> required to be transmitted in the same slot</a:t>
            </a:r>
            <a:endParaRPr lang="zh-CN" altLang="zh-CN" dirty="0"/>
          </a:p>
          <a:p>
            <a:pPr lvl="3"/>
            <a:r>
              <a:rPr lang="en-US" altLang="zh-CN" dirty="0" smtClean="0"/>
              <a:t>-Option </a:t>
            </a:r>
            <a:r>
              <a:rPr lang="en-US" altLang="zh-CN" dirty="0"/>
              <a:t>2: These RSs are required to be transmitted in the same slot</a:t>
            </a:r>
            <a:endParaRPr lang="zh-CN" altLang="zh-CN" dirty="0"/>
          </a:p>
          <a:p>
            <a:pPr lvl="3"/>
            <a:r>
              <a:rPr lang="en-US" altLang="zh-CN" dirty="0" smtClean="0"/>
              <a:t>-Option </a:t>
            </a:r>
            <a:r>
              <a:rPr lang="en-US" altLang="zh-CN" dirty="0"/>
              <a:t>3: UE reports capability which indicates whether UE requires to receive another RS transmitted also on the other activated serving cell in the same band in the same slot.</a:t>
            </a:r>
            <a:endParaRPr lang="zh-CN" altLang="zh-CN" dirty="0"/>
          </a:p>
          <a:p>
            <a:pPr lvl="2"/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62692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Temporary </a:t>
            </a:r>
            <a:r>
              <a:rPr lang="en-US" altLang="zh-CN" sz="3200" dirty="0"/>
              <a:t>RS for efficient </a:t>
            </a:r>
            <a:r>
              <a:rPr lang="en-US" altLang="zh-CN" sz="3200" dirty="0" err="1"/>
              <a:t>SCell</a:t>
            </a:r>
            <a:r>
              <a:rPr lang="en-US" altLang="zh-CN" sz="3200" dirty="0"/>
              <a:t> activation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4609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800" dirty="0" err="1" smtClean="0"/>
              <a:t>SCell</a:t>
            </a:r>
            <a:r>
              <a:rPr lang="en-US" altLang="zh-CN" sz="2800" dirty="0" smtClean="0"/>
              <a:t> </a:t>
            </a:r>
            <a:r>
              <a:rPr lang="en-US" altLang="zh-CN" sz="2800" dirty="0"/>
              <a:t>being activated is </a:t>
            </a:r>
            <a:r>
              <a:rPr lang="en-US" altLang="zh-CN" sz="2800" u="sng" dirty="0"/>
              <a:t>unknown</a:t>
            </a:r>
            <a:r>
              <a:rPr lang="en-US" altLang="zh-CN" sz="2800" dirty="0"/>
              <a:t> and belongs to </a:t>
            </a:r>
            <a:r>
              <a:rPr lang="en-US" altLang="zh-CN" sz="2800" u="sng" dirty="0" smtClean="0"/>
              <a:t>FR1</a:t>
            </a:r>
            <a:endParaRPr lang="en-US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when </a:t>
            </a:r>
            <a:r>
              <a:rPr lang="en-US" altLang="zh-CN" sz="2400" dirty="0" err="1" smtClean="0"/>
              <a:t>SCell</a:t>
            </a:r>
            <a:r>
              <a:rPr lang="en-US" altLang="zh-CN" sz="2400" dirty="0" smtClean="0"/>
              <a:t> is non-contiguous to an active serving cell in the same band (</a:t>
            </a:r>
            <a:r>
              <a:rPr lang="en-US" altLang="zh-CN" sz="2400" dirty="0" smtClean="0">
                <a:solidFill>
                  <a:srgbClr val="0000FF"/>
                </a:solidFill>
              </a:rPr>
              <a:t>Intra-band non-continuous CA</a:t>
            </a:r>
            <a:r>
              <a:rPr lang="en-US" altLang="zh-CN" sz="2400" dirty="0"/>
              <a:t>), </a:t>
            </a:r>
            <a:r>
              <a:rPr lang="en-US" altLang="zh-CN" sz="2400" dirty="0" smtClean="0"/>
              <a:t>or when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to be activated and active serving cell are in the different band </a:t>
            </a:r>
            <a:r>
              <a:rPr lang="en-US" altLang="zh-CN" sz="2400" dirty="0">
                <a:solidFill>
                  <a:srgbClr val="0000FF"/>
                </a:solidFill>
              </a:rPr>
              <a:t>(Inter-band </a:t>
            </a:r>
            <a:r>
              <a:rPr lang="en-US" altLang="zh-CN" sz="2400" dirty="0" smtClean="0">
                <a:solidFill>
                  <a:srgbClr val="0000FF"/>
                </a:solidFill>
              </a:rPr>
              <a:t>CA)</a:t>
            </a:r>
            <a:r>
              <a:rPr lang="en-US" altLang="zh-CN" sz="2400" dirty="0" smtClean="0"/>
              <a:t>, whether </a:t>
            </a:r>
            <a:r>
              <a:rPr lang="en-US" altLang="zh-CN" sz="2400" dirty="0"/>
              <a:t>temporary RS can be used for AGC and/or time frequency tracking?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GB" altLang="zh-CN" sz="2000" dirty="0"/>
              <a:t>I</a:t>
            </a:r>
            <a:r>
              <a:rPr lang="en-GB" altLang="zh-CN" sz="2000" dirty="0" smtClean="0"/>
              <a:t>t </a:t>
            </a:r>
            <a:r>
              <a:rPr lang="en-GB" altLang="zh-CN" sz="2000" dirty="0"/>
              <a:t>is not a target scenario for temporary RS based </a:t>
            </a:r>
            <a:r>
              <a:rPr lang="en-GB" altLang="zh-CN" sz="2000" dirty="0" err="1"/>
              <a:t>SCell</a:t>
            </a:r>
            <a:r>
              <a:rPr lang="en-GB" altLang="zh-CN" sz="2000" dirty="0"/>
              <a:t> activation latency </a:t>
            </a:r>
            <a:r>
              <a:rPr lang="en-GB" altLang="zh-CN" sz="2000" dirty="0" smtClean="0"/>
              <a:t>optimization.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000" dirty="0"/>
              <a:t>The agreement above applies based on RAN1 working assumptions on temporary RS design provided in the LS R1-2009798.</a:t>
            </a:r>
          </a:p>
          <a:p>
            <a:pPr lvl="3"/>
            <a:endParaRPr lang="en-GB" altLang="zh-CN" sz="28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400" dirty="0" smtClean="0"/>
          </a:p>
          <a:p>
            <a:pPr lvl="3"/>
            <a:endParaRPr lang="en-US" altLang="zh-CN" sz="2000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155121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Temporary </a:t>
            </a:r>
            <a:r>
              <a:rPr lang="en-US" altLang="zh-CN" sz="3200" dirty="0"/>
              <a:t>RS for efficient </a:t>
            </a:r>
            <a:r>
              <a:rPr lang="en-US" altLang="zh-CN" sz="3200" dirty="0" err="1"/>
              <a:t>SCell</a:t>
            </a:r>
            <a:r>
              <a:rPr lang="en-US" altLang="zh-CN" sz="3200" dirty="0"/>
              <a:t> activation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6409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zh-CN" altLang="zh-CN" sz="2800" dirty="0" smtClean="0"/>
              <a:t>SCell </a:t>
            </a:r>
            <a:r>
              <a:rPr lang="zh-CN" altLang="zh-CN" sz="2800" dirty="0"/>
              <a:t>being activated belongs to </a:t>
            </a:r>
            <a:r>
              <a:rPr lang="zh-CN" altLang="zh-CN" sz="2800" u="sng" dirty="0"/>
              <a:t>FR2</a:t>
            </a:r>
            <a:endParaRPr lang="en-US" altLang="zh-CN" sz="2800" u="sng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If </a:t>
            </a:r>
            <a:r>
              <a:rPr lang="en-US" altLang="zh-CN" sz="2400" dirty="0"/>
              <a:t>there is no active serving cell on that FR2 band and the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being activated is unknown to UE, </a:t>
            </a:r>
            <a:endParaRPr lang="en-US" altLang="zh-CN" sz="2400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GB" altLang="zh-CN" sz="2000" dirty="0"/>
              <a:t>It is not a target scenario for temporary RS based </a:t>
            </a:r>
            <a:r>
              <a:rPr lang="en-GB" altLang="zh-CN" sz="2000" dirty="0" err="1"/>
              <a:t>SCell</a:t>
            </a:r>
            <a:r>
              <a:rPr lang="en-GB" altLang="zh-CN" sz="2000" dirty="0"/>
              <a:t> activation latency optimization.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000" dirty="0"/>
              <a:t>The agreement above applies based on RAN1 working assumptions on temporary RS design provided in the LS R1-2009798.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400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88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Temporary </a:t>
            </a:r>
            <a:r>
              <a:rPr lang="en-US" altLang="zh-CN" sz="3200" dirty="0"/>
              <a:t>RS for efficient </a:t>
            </a:r>
            <a:r>
              <a:rPr lang="en-US" altLang="zh-CN" sz="3200" dirty="0" err="1"/>
              <a:t>SCell</a:t>
            </a:r>
            <a:r>
              <a:rPr lang="en-US" altLang="zh-CN" sz="3200" dirty="0"/>
              <a:t> activation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6409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2800" dirty="0" smtClean="0"/>
              <a:t>Certain </a:t>
            </a:r>
            <a:r>
              <a:rPr lang="en-GB" altLang="zh-CN" sz="2800" dirty="0"/>
              <a:t>TDD </a:t>
            </a:r>
            <a:r>
              <a:rPr lang="en-GB" altLang="zh-CN" sz="2800" dirty="0" smtClean="0"/>
              <a:t>configurations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altLang="zh-CN" sz="2800" dirty="0" smtClean="0"/>
          </a:p>
          <a:p>
            <a:pPr lvl="1"/>
            <a:r>
              <a:rPr lang="en-US" altLang="zh-CN" sz="2000" dirty="0"/>
              <a:t>For all kinds of AGC or T&amp;F tracking operations, two slots of temporary RS resources are needed to facilitate fair performance (Moderator added for further clarification: even for some TDD configurations where no two consecutive slots are indicated as downlink slots</a:t>
            </a:r>
            <a:r>
              <a:rPr lang="en-US" altLang="zh-CN" sz="2000" dirty="0" smtClean="0"/>
              <a:t>.)</a:t>
            </a:r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zh-CN" altLang="zh-CN" sz="2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254964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US" altLang="zh-CN" sz="3200" dirty="0"/>
              <a:t>Temporary RS for efficient </a:t>
            </a:r>
            <a:r>
              <a:rPr lang="en-US" altLang="zh-CN" sz="3200" dirty="0" err="1"/>
              <a:t>SCell</a:t>
            </a:r>
            <a:r>
              <a:rPr lang="en-US" altLang="zh-CN" sz="3200" dirty="0"/>
              <a:t> activation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836712"/>
            <a:ext cx="864096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2800" dirty="0" smtClean="0"/>
              <a:t>New </a:t>
            </a:r>
            <a:r>
              <a:rPr lang="en-GB" altLang="zh-CN" sz="2800" dirty="0"/>
              <a:t>incoming LS [R4-2107609</a:t>
            </a:r>
            <a:r>
              <a:rPr lang="en-GB" altLang="zh-CN" sz="2800" dirty="0" smtClean="0"/>
              <a:t>]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altLang="zh-CN" sz="28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altLang="zh-CN" sz="28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altLang="zh-CN" sz="28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altLang="zh-CN" sz="28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altLang="zh-CN" sz="2800" dirty="0"/>
          </a:p>
          <a:p>
            <a:endParaRPr lang="en-GB" altLang="zh-CN" sz="28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000" dirty="0"/>
              <a:t>Whether or not RAN4 specify requirements for Option </a:t>
            </a:r>
            <a:r>
              <a:rPr lang="en-US" altLang="zh-CN" sz="2000" dirty="0" smtClean="0"/>
              <a:t>2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Option </a:t>
            </a:r>
            <a:r>
              <a:rPr lang="en-US" altLang="zh-CN" sz="1400" dirty="0"/>
              <a:t>1(Ericsson, vivo, Intel, Huawei, ZTE, OPPO, Nokia, </a:t>
            </a:r>
            <a:r>
              <a:rPr lang="en-US" altLang="zh-CN" sz="1400" dirty="0" smtClean="0"/>
              <a:t>MTK, vivo</a:t>
            </a:r>
            <a:r>
              <a:rPr lang="en-US" altLang="zh-CN" sz="1400" smtClean="0"/>
              <a:t>, </a:t>
            </a:r>
            <a:r>
              <a:rPr lang="en-US" altLang="zh-CN" sz="1400" smtClean="0"/>
              <a:t>Apple): </a:t>
            </a:r>
            <a:r>
              <a:rPr lang="en-US" altLang="zh-CN" sz="1400" dirty="0"/>
              <a:t>Do not support option 2 but simply go with option </a:t>
            </a:r>
            <a:r>
              <a:rPr lang="en-US" altLang="zh-CN" sz="1400" dirty="0" smtClean="0"/>
              <a:t>1a (indicated in LS).</a:t>
            </a:r>
            <a:endParaRPr lang="en-US" altLang="zh-CN" sz="14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Option </a:t>
            </a:r>
            <a:r>
              <a:rPr lang="en-US" altLang="zh-CN" sz="1400" dirty="0"/>
              <a:t>2 (Qualcomm): RAN4 to determine whether or not to define requirements for additional </a:t>
            </a:r>
            <a:r>
              <a:rPr lang="en-US" altLang="zh-CN" sz="1400" dirty="0" err="1"/>
              <a:t>SCell</a:t>
            </a:r>
            <a:r>
              <a:rPr lang="en-US" altLang="zh-CN" sz="1400" dirty="0"/>
              <a:t> activation latency reduction based on legacy Rel-15/16 UL DCI triggering A-TRS for to-be-activated </a:t>
            </a:r>
            <a:r>
              <a:rPr lang="en-US" altLang="zh-CN" sz="1400" dirty="0" err="1"/>
              <a:t>SCell</a:t>
            </a:r>
            <a:r>
              <a:rPr lang="en-US" altLang="zh-CN" sz="1400" dirty="0"/>
              <a:t>. If introduced, the following should be discussed and specified in detail:</a:t>
            </a:r>
            <a:endParaRPr lang="zh-CN" altLang="zh-CN" sz="1400" dirty="0"/>
          </a:p>
          <a:p>
            <a:pPr lvl="3" hangingPunct="0"/>
            <a:r>
              <a:rPr lang="en-US" altLang="zh-CN" sz="1400" dirty="0" smtClean="0"/>
              <a:t>-Corresponding </a:t>
            </a:r>
            <a:r>
              <a:rPr lang="en-US" altLang="zh-CN" sz="1400" dirty="0" err="1"/>
              <a:t>SCell</a:t>
            </a:r>
            <a:r>
              <a:rPr lang="en-US" altLang="zh-CN" sz="1400" dirty="0"/>
              <a:t> activation sequence</a:t>
            </a:r>
            <a:endParaRPr lang="zh-CN" altLang="zh-CN" sz="1400" dirty="0"/>
          </a:p>
          <a:p>
            <a:pPr lvl="3" hangingPunct="0"/>
            <a:r>
              <a:rPr lang="en-US" altLang="zh-CN" sz="1400" dirty="0" smtClean="0"/>
              <a:t>-Applicable </a:t>
            </a:r>
            <a:r>
              <a:rPr lang="en-US" altLang="zh-CN" sz="1400" dirty="0"/>
              <a:t>scenarios, e.g. whether to consider unknown </a:t>
            </a:r>
            <a:r>
              <a:rPr lang="en-US" altLang="zh-CN" sz="1400" dirty="0" err="1"/>
              <a:t>SCell</a:t>
            </a:r>
            <a:r>
              <a:rPr lang="en-US" altLang="zh-CN" sz="1400" dirty="0"/>
              <a:t> activation for the enhancement</a:t>
            </a:r>
            <a:endParaRPr lang="zh-CN" altLang="zh-CN" sz="1400" dirty="0"/>
          </a:p>
          <a:p>
            <a:pPr lvl="3" hangingPunct="0"/>
            <a:r>
              <a:rPr lang="en-US" altLang="zh-CN" sz="1400" dirty="0" smtClean="0"/>
              <a:t>-When </a:t>
            </a:r>
            <a:r>
              <a:rPr lang="en-US" altLang="zh-CN" sz="1400" dirty="0"/>
              <a:t>and on which carrier UE can expect the DCI</a:t>
            </a:r>
            <a:endParaRPr lang="zh-CN" altLang="zh-CN" sz="1400" dirty="0"/>
          </a:p>
          <a:p>
            <a:pPr lvl="3" hangingPunct="0"/>
            <a:r>
              <a:rPr lang="en-US" altLang="zh-CN" sz="1400" dirty="0" smtClean="0"/>
              <a:t>-UE </a:t>
            </a:r>
            <a:r>
              <a:rPr lang="en-US" altLang="zh-CN" sz="1400" dirty="0"/>
              <a:t>behavior if all or some of the DCI are not detected during the </a:t>
            </a:r>
            <a:r>
              <a:rPr lang="en-US" altLang="zh-CN" sz="1400" dirty="0" err="1"/>
              <a:t>SCell</a:t>
            </a:r>
            <a:r>
              <a:rPr lang="en-US" altLang="zh-CN" sz="1400" dirty="0"/>
              <a:t> activation </a:t>
            </a:r>
            <a:r>
              <a:rPr lang="en-US" altLang="zh-CN" sz="1400" dirty="0" smtClean="0"/>
              <a:t>procedure</a:t>
            </a:r>
            <a:endParaRPr lang="zh-CN" altLang="zh-CN" sz="14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877194"/>
              </p:ext>
            </p:extLst>
          </p:nvPr>
        </p:nvGraphicFramePr>
        <p:xfrm>
          <a:off x="971600" y="1268760"/>
          <a:ext cx="7560840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840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zh-CN" sz="1400" b="0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Overall Description:</a:t>
                      </a:r>
                      <a:endParaRPr kumimoji="1" lang="zh-CN" altLang="zh-CN" sz="1400" b="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kumimoji="1" lang="en-US" altLang="zh-CN" sz="1400" b="0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With respect to efficient </a:t>
                      </a:r>
                      <a:r>
                        <a:rPr kumimoji="1" lang="en-US" altLang="zh-CN" sz="1400" b="0" i="1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SCell</a:t>
                      </a:r>
                      <a:r>
                        <a:rPr kumimoji="1" lang="en-US" altLang="zh-CN" sz="1400" b="0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activation for NR CA, RAN1 would like to inform RAN4 the following RAN1 agreement,</a:t>
                      </a:r>
                      <a:endParaRPr kumimoji="1" lang="zh-CN" altLang="zh-CN" sz="1400" b="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kumimoji="1" lang="en-GB" altLang="zh-CN" sz="1400" b="0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Agreement</a:t>
                      </a:r>
                      <a:endParaRPr kumimoji="1" lang="zh-CN" altLang="zh-CN" sz="1400" b="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kumimoji="1" lang="en-GB" altLang="zh-CN" sz="1400" b="0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For efficient activation of </a:t>
                      </a:r>
                      <a:r>
                        <a:rPr kumimoji="1" lang="en-GB" altLang="zh-CN" sz="1400" b="0" i="1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SCells</a:t>
                      </a:r>
                      <a:endParaRPr kumimoji="1" lang="zh-CN" altLang="zh-CN" sz="1400" b="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1" lang="en-GB" altLang="zh-CN" sz="1400" b="0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Option 1a: MAC CE(s) contained in a single PDSCH to trigger both </a:t>
                      </a:r>
                      <a:r>
                        <a:rPr kumimoji="1" lang="en-GB" altLang="zh-CN" sz="1400" b="0" i="1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SCell</a:t>
                      </a:r>
                      <a:r>
                        <a:rPr kumimoji="1" lang="en-GB" altLang="zh-CN" sz="1400" b="0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activation and corresponding temporary RS(s)</a:t>
                      </a:r>
                      <a:endParaRPr kumimoji="1" lang="zh-CN" altLang="zh-CN" sz="1400" b="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lvl="1"/>
                      <a:r>
                        <a:rPr kumimoji="1" lang="en-GB" altLang="zh-CN" sz="1400" b="0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Details FFS including timeline design for receiving temporary RS</a:t>
                      </a:r>
                      <a:endParaRPr kumimoji="1" lang="zh-CN" altLang="zh-CN" sz="1400" b="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kumimoji="1" lang="en-GB" altLang="zh-CN" sz="1400" b="0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Note: Separate from the support of Option 1a, it is up to RAN4 whether or not to consider an activation time enhancement for Option 2 without requiring further RAN1 work</a:t>
                      </a:r>
                      <a:endParaRPr kumimoji="1" lang="zh-CN" altLang="zh-CN" sz="1400" b="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1" lang="en-GB" altLang="zh-CN" sz="1400" b="0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Option 2: A Rel-15/16 </a:t>
                      </a:r>
                      <a:r>
                        <a:rPr kumimoji="1" lang="en-GB" altLang="zh-CN" sz="1400" b="0" i="1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SCell</a:t>
                      </a:r>
                      <a:r>
                        <a:rPr kumimoji="1" lang="en-GB" altLang="zh-CN" sz="1400" b="0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activation MAC-CE to trigger </a:t>
                      </a:r>
                      <a:r>
                        <a:rPr kumimoji="1" lang="en-GB" altLang="zh-CN" sz="1400" b="0" i="1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SCell</a:t>
                      </a:r>
                      <a:r>
                        <a:rPr kumimoji="1" lang="en-GB" altLang="zh-CN" sz="1400" b="0" i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activation and a Rel-15/16 DCI to trigger corresponding Rel-15/16 A-TRS(s)</a:t>
                      </a:r>
                      <a:endParaRPr lang="zh-CN" altLang="en-US" sz="1400" b="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419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Efficient </a:t>
            </a:r>
            <a:r>
              <a:rPr lang="en-US" altLang="zh-CN" sz="3200" dirty="0"/>
              <a:t>activation/de-activation mechanism for one SCG 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045180"/>
            <a:ext cx="8784976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RAN4 are to discuss the </a:t>
            </a:r>
            <a:r>
              <a:rPr lang="en-US" altLang="zh-CN" sz="2400" dirty="0"/>
              <a:t>potential RRM impacts due to efficient activation/de-activation mechanism for one </a:t>
            </a:r>
            <a:r>
              <a:rPr lang="en-US" altLang="zh-CN" sz="2400" dirty="0" smtClean="0"/>
              <a:t>SCG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L3 RRM measurement on </a:t>
            </a:r>
            <a:r>
              <a:rPr lang="en-US" altLang="zh-CN" dirty="0" err="1" smtClean="0"/>
              <a:t>PSCell</a:t>
            </a:r>
            <a:r>
              <a:rPr lang="en-US" altLang="zh-CN" dirty="0" smtClean="0"/>
              <a:t> after SCG deactivation (Issue 3-1-1)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what </a:t>
            </a:r>
            <a:r>
              <a:rPr lang="en-US" altLang="zh-CN" dirty="0"/>
              <a:t>RRM measurements are needed for UE maintaining downlink synchronization to allow a quick transition from deactivated to active SCG </a:t>
            </a:r>
            <a:r>
              <a:rPr lang="en-US" altLang="zh-CN" dirty="0" smtClean="0"/>
              <a:t>state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</a:rPr>
              <a:t>FFS</a:t>
            </a:r>
            <a:r>
              <a:rPr lang="en-US" altLang="zh-CN" dirty="0"/>
              <a:t>:</a:t>
            </a:r>
            <a:r>
              <a:rPr lang="en-US" altLang="zh-CN" dirty="0" smtClean="0"/>
              <a:t> </a:t>
            </a:r>
            <a:r>
              <a:rPr lang="en-GB" altLang="zh-CN" dirty="0" smtClean="0"/>
              <a:t>reporting </a:t>
            </a:r>
            <a:r>
              <a:rPr lang="en-GB" altLang="zh-CN" dirty="0"/>
              <a:t>requirements for deactivated </a:t>
            </a:r>
            <a:r>
              <a:rPr lang="en-GB" altLang="zh-CN" dirty="0" err="1" smtClean="0"/>
              <a:t>PSCell</a:t>
            </a:r>
            <a:endParaRPr lang="en-GB" altLang="zh-CN" dirty="0" smtClean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</a:rPr>
              <a:t>FFS</a:t>
            </a:r>
            <a:r>
              <a:rPr lang="en-US" altLang="zh-CN" dirty="0"/>
              <a:t>: </a:t>
            </a:r>
            <a:r>
              <a:rPr lang="en-GB" altLang="zh-CN" dirty="0" smtClean="0"/>
              <a:t>measurement </a:t>
            </a:r>
            <a:r>
              <a:rPr lang="en-GB" altLang="zh-CN" dirty="0"/>
              <a:t>accuracy requirements for deactivated </a:t>
            </a:r>
            <a:r>
              <a:rPr lang="en-GB" altLang="zh-CN" dirty="0" smtClean="0"/>
              <a:t>SCG</a:t>
            </a: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The requirements </a:t>
            </a:r>
            <a:r>
              <a:rPr lang="en-US" altLang="zh-CN" dirty="0"/>
              <a:t>of SCG activation/deactivation delay requirements (Issue 3-1-3)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The </a:t>
            </a:r>
            <a:r>
              <a:rPr lang="en-US" altLang="zh-CN" dirty="0"/>
              <a:t>requirements for RLM/BFD/BFR/beam management on deactivated </a:t>
            </a:r>
            <a:r>
              <a:rPr lang="en-US" altLang="zh-CN" dirty="0" err="1"/>
              <a:t>PSCell</a:t>
            </a:r>
            <a:r>
              <a:rPr lang="en-US" altLang="zh-CN" dirty="0"/>
              <a:t>, if RAN2 decides to do so (Issue 3-1-6)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Any interruption </a:t>
            </a:r>
            <a:r>
              <a:rPr lang="en-US" altLang="zh-CN" dirty="0"/>
              <a:t>requirements related to activation/deactivation of SCG (Issue 3-1-7</a:t>
            </a:r>
            <a:r>
              <a:rPr lang="en-US" altLang="zh-CN" dirty="0" smtClean="0"/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</a:rPr>
              <a:t>FFS</a:t>
            </a:r>
            <a:r>
              <a:rPr lang="en-US" altLang="zh-CN" dirty="0" smtClean="0"/>
              <a:t>:</a:t>
            </a:r>
            <a:r>
              <a:rPr lang="en-GB" altLang="zh-CN" dirty="0"/>
              <a:t> </a:t>
            </a:r>
            <a:r>
              <a:rPr lang="en-GB" altLang="zh-CN" dirty="0" smtClean="0"/>
              <a:t>whether </a:t>
            </a:r>
            <a:r>
              <a:rPr lang="en-GB" altLang="zh-CN" dirty="0"/>
              <a:t>existing MCG measurement requirements apply for the MCG when the SCG is </a:t>
            </a:r>
            <a:r>
              <a:rPr lang="en-GB" altLang="zh-CN" dirty="0" smtClean="0"/>
              <a:t>deactivated </a:t>
            </a:r>
            <a:r>
              <a:rPr lang="en-GB" altLang="zh-CN" dirty="0"/>
              <a:t>(Issue 3-1-2)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dirty="0">
                <a:solidFill>
                  <a:srgbClr val="FF0000"/>
                </a:solidFill>
              </a:rPr>
              <a:t>FFS</a:t>
            </a:r>
            <a:r>
              <a:rPr lang="en-GB" altLang="zh-CN" dirty="0"/>
              <a:t>: </a:t>
            </a:r>
            <a:r>
              <a:rPr lang="en-GB" altLang="zh-CN" dirty="0" smtClean="0"/>
              <a:t>Requirement </a:t>
            </a:r>
            <a:r>
              <a:rPr lang="en-GB" altLang="zh-CN" dirty="0"/>
              <a:t>for SCG deactivation delay requirement when one or more </a:t>
            </a:r>
            <a:r>
              <a:rPr lang="en-GB" altLang="zh-CN" dirty="0" err="1"/>
              <a:t>Scells</a:t>
            </a:r>
            <a:r>
              <a:rPr lang="en-GB" altLang="zh-CN" dirty="0"/>
              <a:t> in SCG are active or </a:t>
            </a:r>
            <a:r>
              <a:rPr lang="en-GB" altLang="zh-CN" dirty="0" smtClean="0"/>
              <a:t>dormant (Issue 3-1-4)</a:t>
            </a:r>
            <a:endParaRPr lang="en-GB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dirty="0">
                <a:solidFill>
                  <a:srgbClr val="FF0000"/>
                </a:solidFill>
              </a:rPr>
              <a:t>FFS</a:t>
            </a:r>
            <a:r>
              <a:rPr lang="en-GB" altLang="zh-CN" dirty="0" smtClean="0"/>
              <a:t>: </a:t>
            </a:r>
            <a:r>
              <a:rPr lang="en-US" altLang="zh-CN" dirty="0" smtClean="0"/>
              <a:t>Additionally </a:t>
            </a:r>
            <a:r>
              <a:rPr lang="en-US" altLang="zh-CN" dirty="0"/>
              <a:t>define minimum delay requirements for direct activation of </a:t>
            </a:r>
            <a:r>
              <a:rPr lang="en-US" altLang="zh-CN" dirty="0" smtClean="0"/>
              <a:t>SCG</a:t>
            </a:r>
            <a:r>
              <a:rPr lang="en-GB" altLang="zh-CN" b="1" u="sng" dirty="0"/>
              <a:t> </a:t>
            </a:r>
            <a:r>
              <a:rPr lang="en-GB" altLang="zh-CN" dirty="0"/>
              <a:t>(Issue 3-1-5)</a:t>
            </a: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dirty="0">
                <a:solidFill>
                  <a:srgbClr val="FF0000"/>
                </a:solidFill>
              </a:rPr>
              <a:t>FFS</a:t>
            </a:r>
            <a:r>
              <a:rPr lang="en-GB" altLang="zh-CN" dirty="0"/>
              <a:t>: </a:t>
            </a:r>
            <a:r>
              <a:rPr lang="en-US" altLang="zh-CN" dirty="0" smtClean="0"/>
              <a:t>Reduced </a:t>
            </a:r>
            <a:r>
              <a:rPr lang="en-US" altLang="zh-CN" dirty="0"/>
              <a:t>physical layer processing delay for SCG activation use </a:t>
            </a:r>
            <a:r>
              <a:rPr lang="en-US" altLang="zh-CN" dirty="0" smtClean="0"/>
              <a:t>case</a:t>
            </a:r>
            <a:r>
              <a:rPr lang="en-GB" altLang="zh-CN" b="1" u="sng" dirty="0"/>
              <a:t> </a:t>
            </a:r>
            <a:r>
              <a:rPr lang="en-GB" altLang="zh-CN" dirty="0"/>
              <a:t>(Issue 3-1-8)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49964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19263</TotalTime>
  <Words>1203</Words>
  <Application>Microsoft Office PowerPoint</Application>
  <PresentationFormat>全屏显示(4:3)</PresentationFormat>
  <Paragraphs>127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ＭＳ Ｐゴシック</vt:lpstr>
      <vt:lpstr>宋体</vt:lpstr>
      <vt:lpstr>Arial</vt:lpstr>
      <vt:lpstr>Calibri</vt:lpstr>
      <vt:lpstr>Times New Roman</vt:lpstr>
      <vt:lpstr>Wingdings</vt:lpstr>
      <vt:lpstr>Office テーマ</vt:lpstr>
      <vt:lpstr>WF on R17 further Multi-RAT Dual-Connectivity enhancements</vt:lpstr>
      <vt:lpstr>Work Plan</vt:lpstr>
      <vt:lpstr>Work Plan</vt:lpstr>
      <vt:lpstr>Temporary RS for efficient SCell activation</vt:lpstr>
      <vt:lpstr>Temporary RS for efficient SCell activation</vt:lpstr>
      <vt:lpstr>Temporary RS for efficient SCell activation</vt:lpstr>
      <vt:lpstr>Temporary RS for efficient SCell activation</vt:lpstr>
      <vt:lpstr>Temporary RS for efficient SCell activation</vt:lpstr>
      <vt:lpstr>Efficient activation/de-activation mechanism for one SCG </vt:lpstr>
      <vt:lpstr>Conditional PSCell change and addition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Huawei</cp:lastModifiedBy>
  <cp:revision>518</cp:revision>
  <dcterms:created xsi:type="dcterms:W3CDTF">2017-01-18T16:32:26Z</dcterms:created>
  <dcterms:modified xsi:type="dcterms:W3CDTF">2021-05-26T18:47:19Z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f673fa53-00a8-4528-8afe-c361a4e32f5d</vt:lpwstr>
  </property>
  <property fmtid="{D5CDD505-2E9C-101B-9397-08002B2CF9AE}" pid="4" name="CTP_TimeStamp">
    <vt:lpwstr>2019-02-28 08:17:17Z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(3)9ncKTmzcgYFTZv0EVwR3El3SZT/Py2FoYl3y8UEchg2A+LjfTOBWt0M/MTcmWWvMLIdOc3kc
XEDkqItJNbYqrKMSwxBUDxNMO63jFstxwZyokXQvGfd4Odx6Rw2yvWjwE+aca1g27WAxu8Kg
trXguXNsMZo/3KTEZ71GE3oYWv7piv+9WNkXagoTvbK35CWnqP3I4ICY+mhbCnuTJeQxfI6+
QVOHiDxkaY9wyo7UzQ</vt:lpwstr>
  </property>
  <property fmtid="{D5CDD505-2E9C-101B-9397-08002B2CF9AE}" pid="10" name="_2015_ms_pID_7253431">
    <vt:lpwstr>TvxOgNr2AIF6tNkANa2jOYxnsCSDg+syasu9OGvDyh4JQKKOiI1zbG
dfRY2uFIM2vM+G7LOocXGRme2W5+L0fjs3qYHsFl5gon59uJRN+dTJn2COmITIS4fH5ml0y7
jN9kSxsQ+xYvVegW9EsCeKIL4UbEUnyOi17XohST7MnfTVYzJCastDKvxcLRf1Vtnsl6vll2
sZwB7TEEcmFdIba03C02mj5y4+LcQz7wNET8</vt:lpwstr>
  </property>
  <property fmtid="{D5CDD505-2E9C-101B-9397-08002B2CF9AE}" pid="11" name="_2015_ms_pID_7253432">
    <vt:lpwstr>sg==</vt:lpwstr>
  </property>
</Properties>
</file>