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475" r:id="rId6"/>
    <p:sldId id="477" r:id="rId7"/>
    <p:sldId id="478" r:id="rId8"/>
    <p:sldId id="480" r:id="rId9"/>
    <p:sldId id="481" r:id="rId10"/>
    <p:sldId id="482" r:id="rId11"/>
    <p:sldId id="483" r:id="rId12"/>
    <p:sldId id="484" r:id="rId13"/>
    <p:sldId id="48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shant Sharma" initials="PS" lastIdx="2" clrIdx="0">
    <p:extLst>
      <p:ext uri="{19B8F6BF-5375-455C-9EA6-DF929625EA0E}">
        <p15:presenceInfo xmlns:p15="http://schemas.microsoft.com/office/powerpoint/2012/main" userId="S::prasshar@qti.qualcomm.com::6efdcc55-76cf-4619-b498-81c149fa8f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57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12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</a:t>
            </a:r>
            <a:r>
              <a:rPr lang="en-US" dirty="0" err="1"/>
              <a:t>RedCap</a:t>
            </a:r>
            <a:r>
              <a:rPr lang="en-US" dirty="0"/>
              <a:t> RRM requirements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RAN4#99-e in email thread:</a:t>
            </a:r>
            <a:br>
              <a:rPr lang="en-US" sz="4400" dirty="0"/>
            </a:br>
            <a:r>
              <a:rPr lang="en-GB" sz="4400" dirty="0"/>
              <a:t>[99-e][236] </a:t>
            </a:r>
            <a:r>
              <a:rPr lang="en-GB" sz="4400" dirty="0" err="1"/>
              <a:t>NR_redcap_RRM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#99-e                                                                                                                       R4-2108359</a:t>
            </a:r>
          </a:p>
          <a:p>
            <a:r>
              <a:rPr lang="en-US" b="1" dirty="0"/>
              <a:t>Electronic Meeting: </a:t>
            </a:r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– 27</a:t>
            </a:r>
            <a:r>
              <a:rPr lang="en-GB" b="1" baseline="30000" dirty="0"/>
              <a:t>th</a:t>
            </a:r>
            <a:r>
              <a:rPr lang="en-GB" b="1" dirty="0"/>
              <a:t> May 2021</a:t>
            </a:r>
            <a:endParaRPr lang="sv-SE" b="1" dirty="0"/>
          </a:p>
          <a:p>
            <a:pPr hangingPunct="0"/>
            <a:r>
              <a:rPr lang="en-GB" b="1" dirty="0"/>
              <a:t>Agenda Items: 9.19.2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06F61-7AF5-4ED0-8E0C-4DC07B3A6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36.133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13ED14-33E6-4C91-B8B8-F0DB80DFC2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9099410"/>
              </p:ext>
            </p:extLst>
          </p:nvPr>
        </p:nvGraphicFramePr>
        <p:xfrm>
          <a:off x="946819" y="1490776"/>
          <a:ext cx="9422478" cy="5097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0826">
                  <a:extLst>
                    <a:ext uri="{9D8B030D-6E8A-4147-A177-3AD203B41FA5}">
                      <a16:colId xmlns:a16="http://schemas.microsoft.com/office/drawing/2014/main" val="3983981127"/>
                    </a:ext>
                  </a:extLst>
                </a:gridCol>
                <a:gridCol w="3140826">
                  <a:extLst>
                    <a:ext uri="{9D8B030D-6E8A-4147-A177-3AD203B41FA5}">
                      <a16:colId xmlns:a16="http://schemas.microsoft.com/office/drawing/2014/main" val="3001510365"/>
                    </a:ext>
                  </a:extLst>
                </a:gridCol>
                <a:gridCol w="3140826">
                  <a:extLst>
                    <a:ext uri="{9D8B030D-6E8A-4147-A177-3AD203B41FA5}">
                      <a16:colId xmlns:a16="http://schemas.microsoft.com/office/drawing/2014/main" val="2598720054"/>
                    </a:ext>
                  </a:extLst>
                </a:gridCol>
              </a:tblGrid>
              <a:tr h="17433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Section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Type of requirements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797293949"/>
                  </a:ext>
                </a:extLst>
              </a:tr>
              <a:tr h="94939">
                <a:tc rowSpan="3"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6. RRC Connection Mobility Control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6.1 RRC Re-establishment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059711709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6.2 Random Access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971459673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6.3 RRC Connection Release with Redirection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645401519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6.4 CSG Proximity Indication for E-UTRAN and UTRAN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091476172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6.5 RRC Re-establishment for NB-IoT UEs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648761048"/>
                  </a:ext>
                </a:extLst>
              </a:tr>
              <a:tr h="42722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6.6 Random Access for UE category NB1</a:t>
                      </a:r>
                      <a:endParaRPr lang="sv-SE" sz="1200">
                        <a:effectLst/>
                      </a:endParaRPr>
                    </a:p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943622769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6.7 RRC Re-establishment for Cat-M1 UEs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298890199"/>
                  </a:ext>
                </a:extLst>
              </a:tr>
              <a:tr h="17728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6.8 RRC Connection Release with Redirection for Cat-M1 UEs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687600523"/>
                  </a:ext>
                </a:extLst>
              </a:tr>
              <a:tr h="18987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6.9 RRC Connection Redirection to Non-anchor Carrier in NB-IoT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331966036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7. Timing and signalling characteristics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965875808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 UE Measurements Procedures in RRC_CONNECTED State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990482953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9. Measurements performance requirements for UE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801478492"/>
                  </a:ext>
                </a:extLst>
              </a:tr>
              <a:tr h="308551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10. Measurements Performance Requirements for E-UTRAN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</a:t>
                      </a:r>
                      <a:r>
                        <a:rPr lang="en-GB" sz="1200">
                          <a:effectLst/>
                        </a:rPr>
                        <a:t>if inter-RAT </a:t>
                      </a:r>
                      <a:r>
                        <a:rPr lang="en-GB" sz="1200" dirty="0">
                          <a:effectLst/>
                        </a:rPr>
                        <a:t>measurements are supported</a:t>
                      </a:r>
                      <a:endParaRPr lang="sv-SE" sz="12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74561618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11. ProSe Requirements in Any Cell Selection state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811967936"/>
                  </a:ext>
                </a:extLst>
              </a:tr>
              <a:tr h="18987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12. V2V Sidelink Communication Requirements for V2V Operation on Dedicated V2V Carrier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N/A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382982057"/>
                  </a:ext>
                </a:extLst>
              </a:tr>
              <a:tr h="94939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13. V2X Requirements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 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859108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1225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24F19-E952-42A9-871B-ABD0C214B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work plan for </a:t>
            </a:r>
            <a:r>
              <a:rPr lang="en-US" dirty="0" err="1"/>
              <a:t>RedCap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1F8FB-D764-4BC4-9D40-5839462BC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to start discussing the </a:t>
            </a:r>
            <a:r>
              <a:rPr lang="en-US" dirty="0" err="1"/>
              <a:t>eDRX</a:t>
            </a:r>
            <a:r>
              <a:rPr lang="en-US" dirty="0"/>
              <a:t> for IDLE/INACTIVE state from RAN4#100e meeting.</a:t>
            </a:r>
          </a:p>
          <a:p>
            <a:r>
              <a:rPr lang="en-US" dirty="0"/>
              <a:t>RAN4 to start discussing RRM relaxation work based on the outcome from RAN2 from RAN4#100e meeting.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366213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2582F-08A6-4749-B191-7EB32CA1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 structure and impact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20A91-5A3C-401F-AF5C-D64145E9E1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RedCap</a:t>
            </a:r>
            <a:r>
              <a:rPr lang="en-US" dirty="0"/>
              <a:t> specific requirements are introduced in new subsections in TS 38.133.The new sections are FFS and will be decided based on the impacted requirements as identified in issue 4-1-1.</a:t>
            </a:r>
          </a:p>
          <a:p>
            <a:r>
              <a:rPr lang="en-US" dirty="0"/>
              <a:t>For 36.133: </a:t>
            </a:r>
            <a:r>
              <a:rPr lang="en-US" dirty="0" err="1"/>
              <a:t>RedCap</a:t>
            </a:r>
            <a:r>
              <a:rPr lang="en-US" dirty="0"/>
              <a:t> specific inter-RAT requirements, if introduced, will be in new subsections in TS 36.133. The new sections are FFS and will be decided based on the impacted requirements as identified in issue 4-2-1.</a:t>
            </a:r>
          </a:p>
          <a:p>
            <a:r>
              <a:rPr lang="en-US" dirty="0" err="1"/>
              <a:t>RedCap</a:t>
            </a:r>
            <a:r>
              <a:rPr lang="en-US" dirty="0"/>
              <a:t> requirements are developed with NR release 15 RRM requirements as baseline. Which release 16 features to be considered for </a:t>
            </a:r>
            <a:r>
              <a:rPr lang="en-US" dirty="0" err="1"/>
              <a:t>RedCap</a:t>
            </a:r>
            <a:r>
              <a:rPr lang="en-US" dirty="0"/>
              <a:t> are discussed in case by case manner after sufficient progress is made in the WI.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01552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4C6BC-2031-4BAB-897E-AB54CBB66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</a:t>
            </a:r>
            <a:r>
              <a:rPr lang="en-US" dirty="0" err="1"/>
              <a:t>RedCap</a:t>
            </a:r>
            <a:r>
              <a:rPr lang="en-US" dirty="0"/>
              <a:t> in release 17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4396A-A962-45F3-8E60-F543F586D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RRM requirements are developed for all three duplex modes, i.e. FD-FDD, HD-FDD type A and TDD in Release 17 </a:t>
            </a:r>
            <a:r>
              <a:rPr lang="en-US" dirty="0" err="1"/>
              <a:t>RedCap</a:t>
            </a:r>
            <a:r>
              <a:rPr lang="en-US" dirty="0"/>
              <a:t>.</a:t>
            </a:r>
          </a:p>
          <a:p>
            <a:r>
              <a:rPr lang="en-US" dirty="0"/>
              <a:t>RRM requirements are developed for both 1 Rx and 2Rx for each duplex mode (FD-FDD, HD-FDD type A and TDD).</a:t>
            </a:r>
          </a:p>
          <a:p>
            <a:r>
              <a:rPr lang="en-US" dirty="0"/>
              <a:t>RAN4 should focus on RRM requirements that are relevant to </a:t>
            </a:r>
            <a:r>
              <a:rPr lang="en-US" dirty="0" err="1"/>
              <a:t>PCell</a:t>
            </a:r>
            <a:r>
              <a:rPr lang="en-US" dirty="0"/>
              <a:t> operation, i.e. no DC or CA is considered for </a:t>
            </a:r>
            <a:r>
              <a:rPr lang="en-US" dirty="0" err="1"/>
              <a:t>RedCap</a:t>
            </a:r>
            <a:r>
              <a:rPr lang="en-US" dirty="0"/>
              <a:t> in release 17.</a:t>
            </a:r>
          </a:p>
          <a:p>
            <a:r>
              <a:rPr lang="en-US" dirty="0"/>
              <a:t>Inter-frequency mobility</a:t>
            </a:r>
          </a:p>
          <a:p>
            <a:pPr lvl="1"/>
            <a:r>
              <a:rPr lang="en-US" dirty="0"/>
              <a:t>FFS whether to define inter-frequency RRM requirements for </a:t>
            </a:r>
            <a:r>
              <a:rPr lang="en-US" dirty="0" err="1"/>
              <a:t>RedCap</a:t>
            </a:r>
            <a:r>
              <a:rPr lang="en-US" dirty="0"/>
              <a:t> UE in Rel-17.</a:t>
            </a:r>
          </a:p>
          <a:p>
            <a:r>
              <a:rPr lang="en-US" dirty="0"/>
              <a:t>Inter-RAT mobility</a:t>
            </a:r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Do not define inter-RAT RRM requirements for </a:t>
            </a:r>
            <a:r>
              <a:rPr lang="en-US" dirty="0" err="1"/>
              <a:t>RedCap</a:t>
            </a:r>
            <a:r>
              <a:rPr lang="en-US" dirty="0"/>
              <a:t> UE in Rel-17.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Do not define inter-RAT RRM requirements on 2G/3G for </a:t>
            </a:r>
            <a:r>
              <a:rPr lang="en-US" dirty="0" err="1"/>
              <a:t>RedCap</a:t>
            </a:r>
            <a:r>
              <a:rPr lang="en-US" dirty="0"/>
              <a:t> UE in Rel-17</a:t>
            </a:r>
          </a:p>
          <a:p>
            <a:pPr lvl="2"/>
            <a:r>
              <a:rPr lang="en-US" dirty="0"/>
              <a:t>FFS: whether define inter-RAT RRM requirements on LTE for </a:t>
            </a:r>
            <a:r>
              <a:rPr lang="en-US" dirty="0" err="1"/>
              <a:t>RedCap</a:t>
            </a:r>
            <a:r>
              <a:rPr lang="en-US" dirty="0"/>
              <a:t> UE in Rel-17</a:t>
            </a:r>
          </a:p>
          <a:p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284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28EFB-4E59-45DC-A384-43E5F1629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38.133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CB5D411-F1AD-4DD4-AB2B-72966F2BF0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5166967"/>
              </p:ext>
            </p:extLst>
          </p:nvPr>
        </p:nvGraphicFramePr>
        <p:xfrm>
          <a:off x="838200" y="1409350"/>
          <a:ext cx="10101044" cy="43673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626">
                  <a:extLst>
                    <a:ext uri="{9D8B030D-6E8A-4147-A177-3AD203B41FA5}">
                      <a16:colId xmlns:a16="http://schemas.microsoft.com/office/drawing/2014/main" val="1332958104"/>
                    </a:ext>
                  </a:extLst>
                </a:gridCol>
                <a:gridCol w="5243119">
                  <a:extLst>
                    <a:ext uri="{9D8B030D-6E8A-4147-A177-3AD203B41FA5}">
                      <a16:colId xmlns:a16="http://schemas.microsoft.com/office/drawing/2014/main" val="717725834"/>
                    </a:ext>
                  </a:extLst>
                </a:gridCol>
                <a:gridCol w="1753299">
                  <a:extLst>
                    <a:ext uri="{9D8B030D-6E8A-4147-A177-3AD203B41FA5}">
                      <a16:colId xmlns:a16="http://schemas.microsoft.com/office/drawing/2014/main" val="655560853"/>
                    </a:ext>
                  </a:extLst>
                </a:gridCol>
              </a:tblGrid>
              <a:tr h="73170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Section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Type of requirements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22563726"/>
                  </a:ext>
                </a:extLst>
              </a:tr>
              <a:tr h="777432">
                <a:tc rowSpan="3"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3. Definitions, symbols and abbreviations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3.1 Definitions,</a:t>
                      </a:r>
                      <a:endParaRPr lang="sv-SE" sz="1200" dirty="0">
                        <a:effectLst/>
                      </a:endParaRPr>
                    </a:p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3.2 Symbols,</a:t>
                      </a:r>
                      <a:endParaRPr lang="sv-SE" sz="1200" dirty="0">
                        <a:effectLst/>
                      </a:endParaRPr>
                    </a:p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3.3 Abbreviations 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9557879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3.5 Frequency bands grouping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36388872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3.6 Applicability of requirements in this specification version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42045243"/>
                  </a:ext>
                </a:extLst>
              </a:tr>
              <a:tr h="182925">
                <a:tc rowSpan="6"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4. IDLE state mobility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4.2.2.1 UE measurement capability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51874110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4.2.2.2 Measurement and evaluation of serving cell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52570146"/>
                  </a:ext>
                </a:extLst>
              </a:tr>
              <a:tr h="48017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4.2.2.3 Measurements of intra-frequency NR cells</a:t>
                      </a:r>
                      <a:endParaRPr lang="sv-SE" sz="1200">
                        <a:effectLst/>
                      </a:endParaRPr>
                    </a:p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58398254"/>
                  </a:ext>
                </a:extLst>
              </a:tr>
              <a:tr h="73170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4.2.2.4 Measurements of inter-frequency NR cells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if inter-frequency measurements are supported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37338690"/>
                  </a:ext>
                </a:extLst>
              </a:tr>
              <a:tr h="73170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4.2.2.5 Measurements of inter-RAT E-UTRAN cells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if inter-RAT measurements are supported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980826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4.2.2.6 Maximum interruption in paging reception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FFS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417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67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28EFB-4E59-45DC-A384-43E5F1629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38.133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CB5D411-F1AD-4DD4-AB2B-72966F2BF0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805880"/>
              </p:ext>
            </p:extLst>
          </p:nvPr>
        </p:nvGraphicFramePr>
        <p:xfrm>
          <a:off x="838200" y="1409350"/>
          <a:ext cx="10101044" cy="47560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626">
                  <a:extLst>
                    <a:ext uri="{9D8B030D-6E8A-4147-A177-3AD203B41FA5}">
                      <a16:colId xmlns:a16="http://schemas.microsoft.com/office/drawing/2014/main" val="1332958104"/>
                    </a:ext>
                  </a:extLst>
                </a:gridCol>
                <a:gridCol w="5243119">
                  <a:extLst>
                    <a:ext uri="{9D8B030D-6E8A-4147-A177-3AD203B41FA5}">
                      <a16:colId xmlns:a16="http://schemas.microsoft.com/office/drawing/2014/main" val="717725834"/>
                    </a:ext>
                  </a:extLst>
                </a:gridCol>
                <a:gridCol w="1753299">
                  <a:extLst>
                    <a:ext uri="{9D8B030D-6E8A-4147-A177-3AD203B41FA5}">
                      <a16:colId xmlns:a16="http://schemas.microsoft.com/office/drawing/2014/main" val="655560853"/>
                    </a:ext>
                  </a:extLst>
                </a:gridCol>
              </a:tblGrid>
              <a:tr h="73170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Section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Type of requirements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22563726"/>
                  </a:ext>
                </a:extLst>
              </a:tr>
              <a:tr h="365850">
                <a:tc rowSpan="6"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5. INACTIVE state mobility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5.1.2.1 UE measurement capability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Same as in IDLE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9821283"/>
                  </a:ext>
                </a:extLst>
              </a:tr>
              <a:tr h="3658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5.1.2.2 Measurement and evaluation of serving cell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Same as in IDLE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6450759"/>
                  </a:ext>
                </a:extLst>
              </a:tr>
              <a:tr h="3658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5.1.2.3 Measurements of intra-frequency NR cells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Same as in IDLE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20427090"/>
                  </a:ext>
                </a:extLst>
              </a:tr>
              <a:tr h="36585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5.1.2.4 Measurements of inter-frequency NR cells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Same as in IDLE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66539805"/>
                  </a:ext>
                </a:extLst>
              </a:tr>
              <a:tr h="91462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5.1.2.5 Measurements of inter-RAT E-UTRAN cells</a:t>
                      </a:r>
                      <a:endParaRPr lang="sv-SE" sz="1200">
                        <a:effectLst/>
                      </a:endParaRPr>
                    </a:p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Same as in IDLE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436893"/>
                  </a:ext>
                </a:extLst>
              </a:tr>
              <a:tr h="91462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5.1.2.6 Maximum interruption in paging reception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Same as in IDLE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29005148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6. CONNECTED state mobility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6.1 Handover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11274632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6.2.1 RRC re-establishment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12176927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6.2.2 Random Access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93121209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6.2.3 RRC Connection Release with Redirection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77786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975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28EFB-4E59-45DC-A384-43E5F1629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38.133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CB5D411-F1AD-4DD4-AB2B-72966F2BF0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0029391"/>
              </p:ext>
            </p:extLst>
          </p:nvPr>
        </p:nvGraphicFramePr>
        <p:xfrm>
          <a:off x="838200" y="1409350"/>
          <a:ext cx="10101044" cy="4938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626">
                  <a:extLst>
                    <a:ext uri="{9D8B030D-6E8A-4147-A177-3AD203B41FA5}">
                      <a16:colId xmlns:a16="http://schemas.microsoft.com/office/drawing/2014/main" val="1332958104"/>
                    </a:ext>
                  </a:extLst>
                </a:gridCol>
                <a:gridCol w="5243119">
                  <a:extLst>
                    <a:ext uri="{9D8B030D-6E8A-4147-A177-3AD203B41FA5}">
                      <a16:colId xmlns:a16="http://schemas.microsoft.com/office/drawing/2014/main" val="717725834"/>
                    </a:ext>
                  </a:extLst>
                </a:gridCol>
                <a:gridCol w="1753299">
                  <a:extLst>
                    <a:ext uri="{9D8B030D-6E8A-4147-A177-3AD203B41FA5}">
                      <a16:colId xmlns:a16="http://schemas.microsoft.com/office/drawing/2014/main" val="655560853"/>
                    </a:ext>
                  </a:extLst>
                </a:gridCol>
              </a:tblGrid>
              <a:tr h="73170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Section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Type of requirements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22563726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7. Timing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7.1 UE transmit timing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5520466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7.2 UE timer accuracy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NO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99426429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7.3 Timing Advance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FFS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24057634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7.4 Cell phase synchronization accuracy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NO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79332768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7.5 Maximum Transmission Timing Difference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NO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17408409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7.6 Maximum Receive Timing Difference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NO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35463713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7.7 deriveSSB-IndexFromCell tolerance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29011538"/>
                  </a:ext>
                </a:extLst>
              </a:tr>
              <a:tr h="182925">
                <a:tc rowSpan="12"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8. Signalling characteristics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8.1 Radio Link Monitoring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4458789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8.2 Interruption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29170019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8.3 SCell Activation and Deactivation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Not applicalbe for Redcap in release 17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93756381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8.4 UE UL carrier RRC reconfiguration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62450273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8.5 Link Recovery Procedures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66511318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8.6 Active BWP switch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548640" indent="-548640" algn="l" fontAlgn="base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FFS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35759071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8.8 NE-DC: E-UTRAN PSCell Addition and Release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marR="0" lvl="0" indent="-36576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effectLst/>
                        </a:rPr>
                        <a:t>Not applicalbe for Redcap in release 17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34437338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8.9 NR-DC: PSCell Addition and Release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marR="0" lvl="0" indent="-36576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effectLst/>
                        </a:rPr>
                        <a:t>Not applicalbe for Redcap in release 17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3322140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8.10 Active TCI state switching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97372070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8.11 PSCell Change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marR="0" lvl="0" indent="-36576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effectLst/>
                        </a:rPr>
                        <a:t>Not applicalbe for Redcap in release 17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6471502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8.12 Uplink spatial relation switch delay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38425361"/>
                  </a:ext>
                </a:extLst>
              </a:tr>
              <a:tr h="18292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8.13 UE-specific CBW change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75796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223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28EFB-4E59-45DC-A384-43E5F1629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38.133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CB5D411-F1AD-4DD4-AB2B-72966F2BF0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955997"/>
              </p:ext>
            </p:extLst>
          </p:nvPr>
        </p:nvGraphicFramePr>
        <p:xfrm>
          <a:off x="838200" y="1409350"/>
          <a:ext cx="10101044" cy="4516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626">
                  <a:extLst>
                    <a:ext uri="{9D8B030D-6E8A-4147-A177-3AD203B41FA5}">
                      <a16:colId xmlns:a16="http://schemas.microsoft.com/office/drawing/2014/main" val="1332958104"/>
                    </a:ext>
                  </a:extLst>
                </a:gridCol>
                <a:gridCol w="5243119">
                  <a:extLst>
                    <a:ext uri="{9D8B030D-6E8A-4147-A177-3AD203B41FA5}">
                      <a16:colId xmlns:a16="http://schemas.microsoft.com/office/drawing/2014/main" val="717725834"/>
                    </a:ext>
                  </a:extLst>
                </a:gridCol>
                <a:gridCol w="1753299">
                  <a:extLst>
                    <a:ext uri="{9D8B030D-6E8A-4147-A177-3AD203B41FA5}">
                      <a16:colId xmlns:a16="http://schemas.microsoft.com/office/drawing/2014/main" val="655560853"/>
                    </a:ext>
                  </a:extLst>
                </a:gridCol>
              </a:tblGrid>
              <a:tr h="73170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Section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Type of requirements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22563726"/>
                  </a:ext>
                </a:extLst>
              </a:tr>
              <a:tr h="480179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9. Measurement Procedure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9.1 General measurement requirement</a:t>
                      </a:r>
                    </a:p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YES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32083497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9.2 NR intra-frequency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YES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5761557"/>
                  </a:ext>
                </a:extLst>
              </a:tr>
              <a:tr h="660498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9.3 NR inter-frequency measurements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YES </a:t>
                      </a:r>
                      <a:r>
                        <a:rPr lang="en-GB" sz="1200" dirty="0">
                          <a:effectLst/>
                        </a:rPr>
                        <a:t>if inter-frequency measurements are supported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73416647"/>
                  </a:ext>
                </a:extLst>
              </a:tr>
              <a:tr h="631614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9.4 Inter-RAT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marR="0" lvl="0" indent="-36576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Yes if inter-RAT measurements are supported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07870267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9.5 L1-RSRP measurements for Reporting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31419425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9.6 NE-DC: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marR="0" lvl="0" indent="-36576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effectLst/>
                        </a:rPr>
                        <a:t>Not applicalbe for Redcap in release 17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06316697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9.7 Cross Link Interference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50387641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9.8 L1-SINR measurements for Reporting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87150780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9.9 NR measurements for positioning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39116982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9.10 CSI-RS based L3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85459099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9.11 NR measurements with autonomous gaps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38596146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10. Measurement Performance requirements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10.1 NR measurements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YES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4758974"/>
                  </a:ext>
                </a:extLst>
              </a:tr>
              <a:tr h="182925"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12. V2X Requirements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>
                          <a:effectLst/>
                        </a:rPr>
                        <a:t>V2X Requirements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643" marR="24643" marT="0" marB="0"/>
                </a:tc>
                <a:tc>
                  <a:txBody>
                    <a:bodyPr/>
                    <a:lstStyle/>
                    <a:p>
                      <a:pPr marL="365760" indent="-365760" algn="l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sv-SE" sz="1200" dirty="0">
                          <a:effectLst/>
                        </a:rPr>
                        <a:t>FFS</a:t>
                      </a:r>
                      <a:endParaRPr lang="sv-SE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591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019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06F61-7AF5-4ED0-8E0C-4DC07B3A6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impact on TS 36.133</a:t>
            </a:r>
            <a:endParaRPr lang="sv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313ED14-33E6-4C91-B8B8-F0DB80DFC2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2768790"/>
              </p:ext>
            </p:extLst>
          </p:nvPr>
        </p:nvGraphicFramePr>
        <p:xfrm>
          <a:off x="946819" y="1490776"/>
          <a:ext cx="9422478" cy="4777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0826">
                  <a:extLst>
                    <a:ext uri="{9D8B030D-6E8A-4147-A177-3AD203B41FA5}">
                      <a16:colId xmlns:a16="http://schemas.microsoft.com/office/drawing/2014/main" val="3983981127"/>
                    </a:ext>
                  </a:extLst>
                </a:gridCol>
                <a:gridCol w="3140826">
                  <a:extLst>
                    <a:ext uri="{9D8B030D-6E8A-4147-A177-3AD203B41FA5}">
                      <a16:colId xmlns:a16="http://schemas.microsoft.com/office/drawing/2014/main" val="3001510365"/>
                    </a:ext>
                  </a:extLst>
                </a:gridCol>
                <a:gridCol w="3140826">
                  <a:extLst>
                    <a:ext uri="{9D8B030D-6E8A-4147-A177-3AD203B41FA5}">
                      <a16:colId xmlns:a16="http://schemas.microsoft.com/office/drawing/2014/main" val="2598720054"/>
                    </a:ext>
                  </a:extLst>
                </a:gridCol>
              </a:tblGrid>
              <a:tr h="17433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Section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Type of requirements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requirement impacted?</a:t>
                      </a:r>
                      <a:endParaRPr lang="sv-S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797293949"/>
                  </a:ext>
                </a:extLst>
              </a:tr>
              <a:tr h="52216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3. </a:t>
                      </a:r>
                      <a:r>
                        <a:rPr lang="en-GB" sz="1200">
                          <a:effectLst/>
                        </a:rPr>
                        <a:t>Definitions, symbols and abbreviations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3.1 Definitions,</a:t>
                      </a:r>
                      <a:endParaRPr lang="sv-SE" sz="12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3.2 Symbols,</a:t>
                      </a:r>
                      <a:endParaRPr lang="sv-SE" sz="12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3.3 Abbreviations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</a:t>
                      </a:r>
                      <a:r>
                        <a:rPr lang="en-GB" sz="1200">
                          <a:effectLst/>
                        </a:rPr>
                        <a:t>if inter-RAT </a:t>
                      </a:r>
                      <a:r>
                        <a:rPr lang="en-GB" sz="1200" dirty="0">
                          <a:effectLst/>
                        </a:rPr>
                        <a:t>measurements are supported</a:t>
                      </a:r>
                      <a:endParaRPr lang="sv-SE" sz="12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782206261"/>
                  </a:ext>
                </a:extLst>
              </a:tr>
              <a:tr h="94939">
                <a:tc rowSpan="8"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4. E-UTRAN RRC_IDLE state mobility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4.1 Cell Selection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FFS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965723272"/>
                  </a:ext>
                </a:extLst>
              </a:tr>
              <a:tr h="30855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4.2 Cell Re-selection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if inter-RAT measurements are supported</a:t>
                      </a:r>
                      <a:endParaRPr lang="sv-SE" sz="12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784780081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4.3 Minimization of Drive Tests (MDT)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86913058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4.4 MBSFN Measurements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426906286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4.5 Proximity-based Services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943368606"/>
                  </a:ext>
                </a:extLst>
              </a:tr>
              <a:tr h="18987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4.6 Cell Selection and Re-selection Requirements for UE category NB1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843137102"/>
                  </a:ext>
                </a:extLst>
              </a:tr>
              <a:tr h="18987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4.7 Cell Selection and Re-selection Requirements for UE category M1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FFS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4112824844"/>
                  </a:ext>
                </a:extLst>
              </a:tr>
              <a:tr h="189877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4.8 Idle State Positioning Measurement Requirements for UE category NB1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229118552"/>
                  </a:ext>
                </a:extLst>
              </a:tr>
              <a:tr h="94939">
                <a:tc rowSpan="5"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5. E-UTRAN RRC_CONNECTED state mobility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5.1 E-UTRAN Handover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745872035"/>
                  </a:ext>
                </a:extLst>
              </a:tr>
              <a:tr h="30855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5.3 Handover to other RATs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 if inter-RAT measurements are supported</a:t>
                      </a:r>
                      <a:endParaRPr lang="sv-SE" sz="12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1046443379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5.4 Handover to Non-3GPP RATs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2553365563"/>
                  </a:ext>
                </a:extLst>
              </a:tr>
              <a:tr h="308551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5.5 E-UTRAN Handover for Cat-M1 UEs</a:t>
                      </a:r>
                      <a:endParaRPr lang="sv-SE" sz="12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FFS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337395112"/>
                  </a:ext>
                </a:extLst>
              </a:tr>
              <a:tr h="94939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760" indent="-365760" fontAlgn="base" hangingPunct="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5.7 E-UTRAN DAPS Handover</a:t>
                      </a:r>
                      <a:endParaRPr lang="sv-SE" sz="1200" b="1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38419" marR="3841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N/A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38419" marR="38419" marT="0" marB="0"/>
                </a:tc>
                <a:extLst>
                  <a:ext uri="{0D108BD9-81ED-4DB2-BD59-A6C34878D82A}">
                    <a16:rowId xmlns:a16="http://schemas.microsoft.com/office/drawing/2014/main" val="3326497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79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125A4EDD-CA21-4C33-9508-9C97317034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C3E485D-3316-4F85-BAF5-9F4A25E662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C9B07D-80CF-493C-9FC6-2157EC2D608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2f282d3b-eb4a-4b09-b61f-b9593442e28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18954</TotalTime>
  <Words>1192</Words>
  <Application>Microsoft Office PowerPoint</Application>
  <PresentationFormat>Widescreen</PresentationFormat>
  <Paragraphs>268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WF on RedCap RRM requirements  All agreements in RAN4#99-e in email thread: [99-e][236] NR_redcap_RRM</vt:lpstr>
      <vt:lpstr>RRM work plan for RedCap</vt:lpstr>
      <vt:lpstr>Specification structure and impact</vt:lpstr>
      <vt:lpstr>Scope of RedCap in release 17</vt:lpstr>
      <vt:lpstr>RRM impact on TS 38.133</vt:lpstr>
      <vt:lpstr>RRM impact on TS 38.133</vt:lpstr>
      <vt:lpstr>RRM impact on TS 38.133</vt:lpstr>
      <vt:lpstr>RRM impact on TS 38.133</vt:lpstr>
      <vt:lpstr>RRM impact on TS 36.133</vt:lpstr>
      <vt:lpstr>RRM impact on TS 36.133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Santhan Thangarasa</cp:lastModifiedBy>
  <cp:revision>2573</cp:revision>
  <dcterms:created xsi:type="dcterms:W3CDTF">2016-04-13T15:12:29Z</dcterms:created>
  <dcterms:modified xsi:type="dcterms:W3CDTF">2021-05-26T13:27:22Z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  <property fmtid="{D5CDD505-2E9C-101B-9397-08002B2CF9AE}" pid="16" name="ContentTypeId">
    <vt:lpwstr>0x010100F3E9551B3FDDA24EBF0A209BAAD637CA</vt:lpwstr>
  </property>
</Properties>
</file>