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347" r:id="rId6"/>
    <p:sldId id="475" r:id="rId7"/>
    <p:sldId id="488" r:id="rId8"/>
    <p:sldId id="477" r:id="rId9"/>
    <p:sldId id="486" r:id="rId10"/>
    <p:sldId id="489" r:id="rId11"/>
    <p:sldId id="487" r:id="rId12"/>
    <p:sldId id="47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rashant Sharma" initials="PS" lastIdx="2" clrIdx="0">
    <p:extLst>
      <p:ext uri="{19B8F6BF-5375-455C-9EA6-DF929625EA0E}">
        <p15:presenceInfo xmlns:p15="http://schemas.microsoft.com/office/powerpoint/2012/main" userId="S::prasshar@qti.qualcomm.com::6efdcc55-76cf-4619-b498-81c149fa8f45" providerId="AD"/>
      </p:ext>
    </p:extLst>
  </p:cmAuthor>
  <p:cmAuthor id="2" name="Magnus Larsson" initials="ML" lastIdx="2" clrIdx="1">
    <p:extLst>
      <p:ext uri="{19B8F6BF-5375-455C-9EA6-DF929625EA0E}">
        <p15:presenceInfo xmlns:p15="http://schemas.microsoft.com/office/powerpoint/2012/main" userId="Magnus Lars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FA71C7-B0FB-45F7-A9AD-219EA8A8D00C}" v="7" dt="2021-05-26T18:19:57.6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57" autoAdjust="0"/>
    <p:restoredTop sz="94660"/>
  </p:normalViewPr>
  <p:slideViewPr>
    <p:cSldViewPr snapToGrid="0">
      <p:cViewPr varScale="1">
        <p:scale>
          <a:sx n="67" d="100"/>
          <a:sy n="67" d="100"/>
        </p:scale>
        <p:origin x="668" y="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ashant Sharma" userId="6efdcc55-76cf-4619-b498-81c149fa8f45" providerId="ADAL" clId="{43FA71C7-B0FB-45F7-A9AD-219EA8A8D00C}"/>
    <pc:docChg chg="custSel addSld modSld">
      <pc:chgData name="Prashant Sharma" userId="6efdcc55-76cf-4619-b498-81c149fa8f45" providerId="ADAL" clId="{43FA71C7-B0FB-45F7-A9AD-219EA8A8D00C}" dt="2021-05-26T18:19:57.604" v="16" actId="207"/>
      <pc:docMkLst>
        <pc:docMk/>
      </pc:docMkLst>
      <pc:sldChg chg="modSp mod">
        <pc:chgData name="Prashant Sharma" userId="6efdcc55-76cf-4619-b498-81c149fa8f45" providerId="ADAL" clId="{43FA71C7-B0FB-45F7-A9AD-219EA8A8D00C}" dt="2021-05-26T18:17:00.975" v="4" actId="6549"/>
        <pc:sldMkLst>
          <pc:docMk/>
          <pc:sldMk cId="1886820657" sldId="256"/>
        </pc:sldMkLst>
        <pc:spChg chg="mod">
          <ac:chgData name="Prashant Sharma" userId="6efdcc55-76cf-4619-b498-81c149fa8f45" providerId="ADAL" clId="{43FA71C7-B0FB-45F7-A9AD-219EA8A8D00C}" dt="2021-05-26T18:17:00.975" v="4" actId="6549"/>
          <ac:spMkLst>
            <pc:docMk/>
            <pc:sldMk cId="1886820657" sldId="256"/>
            <ac:spMk id="2" creationId="{00000000-0000-0000-0000-000000000000}"/>
          </ac:spMkLst>
        </pc:spChg>
      </pc:sldChg>
      <pc:sldChg chg="add">
        <pc:chgData name="Prashant Sharma" userId="6efdcc55-76cf-4619-b498-81c149fa8f45" providerId="ADAL" clId="{43FA71C7-B0FB-45F7-A9AD-219EA8A8D00C}" dt="2021-05-26T18:17:33.407" v="5"/>
        <pc:sldMkLst>
          <pc:docMk/>
          <pc:sldMk cId="1271365248" sldId="347"/>
        </pc:sldMkLst>
      </pc:sldChg>
      <pc:sldChg chg="modSp">
        <pc:chgData name="Prashant Sharma" userId="6efdcc55-76cf-4619-b498-81c149fa8f45" providerId="ADAL" clId="{43FA71C7-B0FB-45F7-A9AD-219EA8A8D00C}" dt="2021-05-26T18:18:16.196" v="6" actId="207"/>
        <pc:sldMkLst>
          <pc:docMk/>
          <pc:sldMk cId="2366213798" sldId="475"/>
        </pc:sldMkLst>
        <pc:spChg chg="mod">
          <ac:chgData name="Prashant Sharma" userId="6efdcc55-76cf-4619-b498-81c149fa8f45" providerId="ADAL" clId="{43FA71C7-B0FB-45F7-A9AD-219EA8A8D00C}" dt="2021-05-26T18:18:16.196" v="6" actId="207"/>
          <ac:spMkLst>
            <pc:docMk/>
            <pc:sldMk cId="2366213798" sldId="475"/>
            <ac:spMk id="3" creationId="{6C41F8FB-D764-4BC4-9D40-5839462BC1FC}"/>
          </ac:spMkLst>
        </pc:spChg>
      </pc:sldChg>
      <pc:sldChg chg="modSp">
        <pc:chgData name="Prashant Sharma" userId="6efdcc55-76cf-4619-b498-81c149fa8f45" providerId="ADAL" clId="{43FA71C7-B0FB-45F7-A9AD-219EA8A8D00C}" dt="2021-05-26T18:19:13.936" v="12" actId="207"/>
        <pc:sldMkLst>
          <pc:docMk/>
          <pc:sldMk cId="3301552307" sldId="477"/>
        </pc:sldMkLst>
        <pc:spChg chg="mod">
          <ac:chgData name="Prashant Sharma" userId="6efdcc55-76cf-4619-b498-81c149fa8f45" providerId="ADAL" clId="{43FA71C7-B0FB-45F7-A9AD-219EA8A8D00C}" dt="2021-05-26T18:19:13.936" v="12" actId="207"/>
          <ac:spMkLst>
            <pc:docMk/>
            <pc:sldMk cId="3301552307" sldId="477"/>
            <ac:spMk id="3" creationId="{75A20A91-5A3C-401F-AF5C-D64145E9E1E5}"/>
          </ac:spMkLst>
        </pc:spChg>
      </pc:sldChg>
      <pc:sldChg chg="modSp">
        <pc:chgData name="Prashant Sharma" userId="6efdcc55-76cf-4619-b498-81c149fa8f45" providerId="ADAL" clId="{43FA71C7-B0FB-45F7-A9AD-219EA8A8D00C}" dt="2021-05-26T18:19:57.604" v="16" actId="207"/>
        <pc:sldMkLst>
          <pc:docMk/>
          <pc:sldMk cId="592842428" sldId="478"/>
        </pc:sldMkLst>
        <pc:spChg chg="mod">
          <ac:chgData name="Prashant Sharma" userId="6efdcc55-76cf-4619-b498-81c149fa8f45" providerId="ADAL" clId="{43FA71C7-B0FB-45F7-A9AD-219EA8A8D00C}" dt="2021-05-26T18:19:57.604" v="16" actId="207"/>
          <ac:spMkLst>
            <pc:docMk/>
            <pc:sldMk cId="592842428" sldId="478"/>
            <ac:spMk id="3" creationId="{80C4396A-A962-45F3-8E60-F543F586D04F}"/>
          </ac:spMkLst>
        </pc:spChg>
      </pc:sldChg>
      <pc:sldChg chg="modSp">
        <pc:chgData name="Prashant Sharma" userId="6efdcc55-76cf-4619-b498-81c149fa8f45" providerId="ADAL" clId="{43FA71C7-B0FB-45F7-A9AD-219EA8A8D00C}" dt="2021-05-26T18:19:35.913" v="13" actId="207"/>
        <pc:sldMkLst>
          <pc:docMk/>
          <pc:sldMk cId="1923676883" sldId="486"/>
        </pc:sldMkLst>
        <pc:spChg chg="mod">
          <ac:chgData name="Prashant Sharma" userId="6efdcc55-76cf-4619-b498-81c149fa8f45" providerId="ADAL" clId="{43FA71C7-B0FB-45F7-A9AD-219EA8A8D00C}" dt="2021-05-26T18:19:35.913" v="13" actId="207"/>
          <ac:spMkLst>
            <pc:docMk/>
            <pc:sldMk cId="1923676883" sldId="486"/>
            <ac:spMk id="3" creationId="{75A20A91-5A3C-401F-AF5C-D64145E9E1E5}"/>
          </ac:spMkLst>
        </pc:spChg>
      </pc:sldChg>
      <pc:sldChg chg="modSp">
        <pc:chgData name="Prashant Sharma" userId="6efdcc55-76cf-4619-b498-81c149fa8f45" providerId="ADAL" clId="{43FA71C7-B0FB-45F7-A9AD-219EA8A8D00C}" dt="2021-05-26T18:19:48.107" v="15" actId="207"/>
        <pc:sldMkLst>
          <pc:docMk/>
          <pc:sldMk cId="3066934039" sldId="487"/>
        </pc:sldMkLst>
        <pc:spChg chg="mod">
          <ac:chgData name="Prashant Sharma" userId="6efdcc55-76cf-4619-b498-81c149fa8f45" providerId="ADAL" clId="{43FA71C7-B0FB-45F7-A9AD-219EA8A8D00C}" dt="2021-05-26T18:19:48.107" v="15" actId="207"/>
          <ac:spMkLst>
            <pc:docMk/>
            <pc:sldMk cId="3066934039" sldId="487"/>
            <ac:spMk id="3" creationId="{75A20A91-5A3C-401F-AF5C-D64145E9E1E5}"/>
          </ac:spMkLst>
        </pc:spChg>
      </pc:sldChg>
      <pc:sldChg chg="modSp mod delCm">
        <pc:chgData name="Prashant Sharma" userId="6efdcc55-76cf-4619-b498-81c149fa8f45" providerId="ADAL" clId="{43FA71C7-B0FB-45F7-A9AD-219EA8A8D00C}" dt="2021-05-26T18:18:51.857" v="11" actId="6549"/>
        <pc:sldMkLst>
          <pc:docMk/>
          <pc:sldMk cId="4284798459" sldId="488"/>
        </pc:sldMkLst>
        <pc:spChg chg="mod">
          <ac:chgData name="Prashant Sharma" userId="6efdcc55-76cf-4619-b498-81c149fa8f45" providerId="ADAL" clId="{43FA71C7-B0FB-45F7-A9AD-219EA8A8D00C}" dt="2021-05-26T18:18:51.857" v="11" actId="6549"/>
          <ac:spMkLst>
            <pc:docMk/>
            <pc:sldMk cId="4284798459" sldId="488"/>
            <ac:spMk id="3" creationId="{75A20A91-5A3C-401F-AF5C-D64145E9E1E5}"/>
          </ac:spMkLst>
        </pc:spChg>
      </pc:sldChg>
      <pc:sldChg chg="modSp">
        <pc:chgData name="Prashant Sharma" userId="6efdcc55-76cf-4619-b498-81c149fa8f45" providerId="ADAL" clId="{43FA71C7-B0FB-45F7-A9AD-219EA8A8D00C}" dt="2021-05-26T18:19:42.316" v="14" actId="207"/>
        <pc:sldMkLst>
          <pc:docMk/>
          <pc:sldMk cId="3079180746" sldId="489"/>
        </pc:sldMkLst>
        <pc:spChg chg="mod">
          <ac:chgData name="Prashant Sharma" userId="6efdcc55-76cf-4619-b498-81c149fa8f45" providerId="ADAL" clId="{43FA71C7-B0FB-45F7-A9AD-219EA8A8D00C}" dt="2021-05-26T18:19:42.316" v="14" actId="207"/>
          <ac:spMkLst>
            <pc:docMk/>
            <pc:sldMk cId="3079180746" sldId="489"/>
            <ac:spMk id="3" creationId="{75A20A91-5A3C-401F-AF5C-D64145E9E1E5}"/>
          </ac:spMkLst>
        </pc:spChg>
      </pc:sldChg>
    </pc:docChg>
  </pc:docChgLst>
  <pc:docChgLst>
    <pc:chgData name="Magnus Larsson K" userId="c9b12698-ff58-48bd-93ce-7160bdd83897" providerId="ADAL" clId="{53E9C1EF-8555-4D0B-822A-A4823259C722}"/>
    <pc:docChg chg="custSel modSld">
      <pc:chgData name="Magnus Larsson K" userId="c9b12698-ff58-48bd-93ce-7160bdd83897" providerId="ADAL" clId="{53E9C1EF-8555-4D0B-822A-A4823259C722}" dt="2021-05-26T16:24:02.406" v="1"/>
      <pc:docMkLst>
        <pc:docMk/>
      </pc:docMkLst>
      <pc:sldChg chg="addCm modCm">
        <pc:chgData name="Magnus Larsson K" userId="c9b12698-ff58-48bd-93ce-7160bdd83897" providerId="ADAL" clId="{53E9C1EF-8555-4D0B-822A-A4823259C722}" dt="2021-05-26T16:24:02.406" v="1"/>
        <pc:sldMkLst>
          <pc:docMk/>
          <pc:sldMk cId="4284798459" sldId="48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5/26/2021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5/26/2021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5/26/2021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5/26/2021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5/26/2021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5/26/2021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477501"/>
            <a:ext cx="11696817" cy="3299354"/>
          </a:xfrm>
        </p:spPr>
        <p:txBody>
          <a:bodyPr>
            <a:normAutofit fontScale="90000"/>
          </a:bodyPr>
          <a:lstStyle/>
          <a:p>
            <a:br>
              <a:rPr lang="en-US" dirty="0"/>
            </a:br>
            <a:br>
              <a:rPr lang="en-US" dirty="0"/>
            </a:br>
            <a:br>
              <a:rPr lang="en-US" dirty="0"/>
            </a:br>
            <a:br>
              <a:rPr lang="en-US" dirty="0"/>
            </a:br>
            <a:br>
              <a:rPr lang="en-US" dirty="0"/>
            </a:br>
            <a:br>
              <a:rPr lang="en-US" dirty="0"/>
            </a:br>
            <a:br>
              <a:rPr lang="en-US" dirty="0"/>
            </a:br>
            <a:r>
              <a:rPr lang="en-US" dirty="0"/>
              <a:t>WF on NR Ext to 71GHz - RRM</a:t>
            </a:r>
            <a:br>
              <a:rPr lang="en-US" dirty="0"/>
            </a:br>
            <a:br>
              <a:rPr lang="en-US" dirty="0"/>
            </a:br>
            <a:r>
              <a:rPr lang="en-US" sz="4400" dirty="0"/>
              <a:t>Agreements from RAN4#99-e in email thread:</a:t>
            </a:r>
            <a:br>
              <a:rPr lang="en-US" sz="4400" dirty="0"/>
            </a:br>
            <a:r>
              <a:rPr lang="en-GB" sz="4400" dirty="0"/>
              <a:t>[99-e][233] </a:t>
            </a:r>
            <a:r>
              <a:rPr lang="en-US" sz="4400" dirty="0"/>
              <a:t>NR_ext_to_71GHz_RRM</a:t>
            </a:r>
          </a:p>
        </p:txBody>
      </p:sp>
      <p:sp>
        <p:nvSpPr>
          <p:cNvPr id="3" name="Subtitle 2"/>
          <p:cNvSpPr>
            <a:spLocks noGrp="1"/>
          </p:cNvSpPr>
          <p:nvPr>
            <p:ph type="subTitle" idx="1"/>
          </p:nvPr>
        </p:nvSpPr>
        <p:spPr>
          <a:xfrm>
            <a:off x="1524000" y="5131993"/>
            <a:ext cx="9144000" cy="958755"/>
          </a:xfrm>
        </p:spPr>
        <p:txBody>
          <a:bodyPr>
            <a:normAutofit/>
          </a:bodyPr>
          <a:lstStyle/>
          <a:p>
            <a:r>
              <a:rPr lang="en-US" sz="2800" dirty="0"/>
              <a:t>Qualcomm</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#99-e                                                                                                                       R4-2108354</a:t>
            </a:r>
          </a:p>
          <a:p>
            <a:r>
              <a:rPr lang="en-US" b="1" dirty="0"/>
              <a:t>Electronic Meeting: </a:t>
            </a:r>
            <a:r>
              <a:rPr lang="en-GB" b="1" dirty="0"/>
              <a:t>19</a:t>
            </a:r>
            <a:r>
              <a:rPr lang="en-GB" b="1" baseline="30000" dirty="0"/>
              <a:t>th</a:t>
            </a:r>
            <a:r>
              <a:rPr lang="en-GB" b="1" dirty="0"/>
              <a:t> – 27</a:t>
            </a:r>
            <a:r>
              <a:rPr lang="en-GB" b="1" baseline="30000" dirty="0"/>
              <a:t>th</a:t>
            </a:r>
            <a:r>
              <a:rPr lang="en-GB" b="1" dirty="0"/>
              <a:t> May 2021</a:t>
            </a:r>
            <a:endParaRPr lang="sv-SE" b="1" dirty="0"/>
          </a:p>
          <a:p>
            <a:pPr hangingPunct="0"/>
            <a:r>
              <a:rPr lang="en-GB" b="1" dirty="0"/>
              <a:t>Agenda Items: 9.15.6</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r>
              <a:rPr lang="sv-SE" sz="5000" dirty="0">
                <a:solidFill>
                  <a:srgbClr val="0070C0"/>
                </a:solidFill>
              </a:rPr>
              <a:t>Agreements from the 1st GTW session</a:t>
            </a:r>
          </a:p>
          <a:p>
            <a:pPr marL="0" indent="0" algn="ctr">
              <a:buNone/>
            </a:pPr>
            <a:r>
              <a:rPr lang="sv-SE" sz="5000" dirty="0">
                <a:solidFill>
                  <a:srgbClr val="00B050"/>
                </a:solidFill>
              </a:rPr>
              <a:t>Agreements from the 1st round</a:t>
            </a:r>
          </a:p>
          <a:p>
            <a:pPr marL="0" indent="0" algn="ctr">
              <a:buNone/>
            </a:pPr>
            <a:r>
              <a:rPr lang="sv-SE" sz="5000" dirty="0"/>
              <a:t>Agreements from the 2nd round</a:t>
            </a:r>
          </a:p>
        </p:txBody>
      </p:sp>
    </p:spTree>
    <p:extLst>
      <p:ext uri="{BB962C8B-B14F-4D97-AF65-F5344CB8AC3E}">
        <p14:creationId xmlns:p14="http://schemas.microsoft.com/office/powerpoint/2010/main" val="1271365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24F19-E952-42A9-871B-ABD0C214B6F8}"/>
              </a:ext>
            </a:extLst>
          </p:cNvPr>
          <p:cNvSpPr>
            <a:spLocks noGrp="1"/>
          </p:cNvSpPr>
          <p:nvPr>
            <p:ph type="title"/>
          </p:nvPr>
        </p:nvSpPr>
        <p:spPr/>
        <p:txBody>
          <a:bodyPr/>
          <a:lstStyle/>
          <a:p>
            <a:r>
              <a:rPr lang="en-US" dirty="0"/>
              <a:t>Specification structure (TS 38.133)</a:t>
            </a:r>
            <a:endParaRPr lang="sv-SE" dirty="0"/>
          </a:p>
        </p:txBody>
      </p:sp>
      <p:sp>
        <p:nvSpPr>
          <p:cNvPr id="3" name="Content Placeholder 2">
            <a:extLst>
              <a:ext uri="{FF2B5EF4-FFF2-40B4-BE49-F238E27FC236}">
                <a16:creationId xmlns:a16="http://schemas.microsoft.com/office/drawing/2014/main" id="{6C41F8FB-D764-4BC4-9D40-5839462BC1FC}"/>
              </a:ext>
            </a:extLst>
          </p:cNvPr>
          <p:cNvSpPr>
            <a:spLocks noGrp="1"/>
          </p:cNvSpPr>
          <p:nvPr>
            <p:ph idx="1"/>
          </p:nvPr>
        </p:nvSpPr>
        <p:spPr/>
        <p:txBody>
          <a:bodyPr>
            <a:normAutofit fontScale="92500"/>
          </a:bodyPr>
          <a:lstStyle/>
          <a:p>
            <a:r>
              <a:rPr lang="en-US" dirty="0">
                <a:solidFill>
                  <a:srgbClr val="00B050"/>
                </a:solidFill>
              </a:rPr>
              <a:t>The specification structure and ways to capture new/updated requirements would be discussed in future meetings. </a:t>
            </a:r>
          </a:p>
          <a:p>
            <a:r>
              <a:rPr lang="en-US" dirty="0">
                <a:solidFill>
                  <a:srgbClr val="00B050"/>
                </a:solidFill>
              </a:rPr>
              <a:t>The following options may be considered during the discussion:</a:t>
            </a:r>
          </a:p>
          <a:p>
            <a:pPr lvl="1"/>
            <a:r>
              <a:rPr lang="en-US" dirty="0">
                <a:solidFill>
                  <a:srgbClr val="00B050"/>
                </a:solidFill>
              </a:rPr>
              <a:t>For licensed operation, new or updated requirements for which there’s already a section in TS 38.133, RAN4 should update the corresponding section with the 52.6-71GHz related updates.</a:t>
            </a:r>
          </a:p>
          <a:p>
            <a:pPr lvl="1"/>
            <a:r>
              <a:rPr lang="en-US" dirty="0">
                <a:solidFill>
                  <a:srgbClr val="00B050"/>
                </a:solidFill>
              </a:rPr>
              <a:t>For unlicensed operation, RAN4 should update the corresponding sections introduced during NR-U to add the new requirements for operation in 52.6-71GHz.</a:t>
            </a:r>
          </a:p>
          <a:p>
            <a:pPr lvl="1"/>
            <a:r>
              <a:rPr lang="en-US" dirty="0">
                <a:solidFill>
                  <a:srgbClr val="00B050"/>
                </a:solidFill>
              </a:rPr>
              <a:t>A new section dedicated to NR in 52.6-71GHz may be introduced when a completely new item applicable to NR in 52.6-71GHz only is introduced. Relevant discussion should take place only after such items have been identified and significantly discussed.</a:t>
            </a:r>
          </a:p>
        </p:txBody>
      </p:sp>
    </p:spTree>
    <p:extLst>
      <p:ext uri="{BB962C8B-B14F-4D97-AF65-F5344CB8AC3E}">
        <p14:creationId xmlns:p14="http://schemas.microsoft.com/office/powerpoint/2010/main" val="2366213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2582F-08A6-4749-B191-7EB32CA1CBCC}"/>
              </a:ext>
            </a:extLst>
          </p:cNvPr>
          <p:cNvSpPr>
            <a:spLocks noGrp="1"/>
          </p:cNvSpPr>
          <p:nvPr>
            <p:ph type="title"/>
          </p:nvPr>
        </p:nvSpPr>
        <p:spPr/>
        <p:txBody>
          <a:bodyPr/>
          <a:lstStyle/>
          <a:p>
            <a:r>
              <a:rPr lang="en-GB" dirty="0"/>
              <a:t>Deployment scenarios</a:t>
            </a:r>
            <a:endParaRPr lang="sv-SE" dirty="0"/>
          </a:p>
        </p:txBody>
      </p:sp>
      <p:sp>
        <p:nvSpPr>
          <p:cNvPr id="3" name="Content Placeholder 2">
            <a:extLst>
              <a:ext uri="{FF2B5EF4-FFF2-40B4-BE49-F238E27FC236}">
                <a16:creationId xmlns:a16="http://schemas.microsoft.com/office/drawing/2014/main" id="{75A20A91-5A3C-401F-AF5C-D64145E9E1E5}"/>
              </a:ext>
            </a:extLst>
          </p:cNvPr>
          <p:cNvSpPr>
            <a:spLocks noGrp="1"/>
          </p:cNvSpPr>
          <p:nvPr>
            <p:ph idx="1"/>
          </p:nvPr>
        </p:nvSpPr>
        <p:spPr/>
        <p:txBody>
          <a:bodyPr>
            <a:normAutofit/>
          </a:bodyPr>
          <a:lstStyle/>
          <a:p>
            <a:r>
              <a:rPr lang="en-US" dirty="0"/>
              <a:t>Following options are identified during the RRM discussion on this topic</a:t>
            </a:r>
          </a:p>
          <a:p>
            <a:pPr lvl="1"/>
            <a:r>
              <a:rPr lang="en-GB" dirty="0"/>
              <a:t>Option 1(Vivo): RAN4 works on RRM requirements for standalone single-carrier and multi-carrier operation first</a:t>
            </a:r>
            <a:endParaRPr lang="en-US" dirty="0"/>
          </a:p>
          <a:p>
            <a:pPr lvl="1"/>
            <a:r>
              <a:rPr lang="en-GB" dirty="0"/>
              <a:t>Option 2 (Nokia): RAN4 works on RRM requirements first for </a:t>
            </a:r>
            <a:endParaRPr lang="en-US" dirty="0"/>
          </a:p>
          <a:p>
            <a:pPr lvl="2"/>
            <a:r>
              <a:rPr lang="en-GB" dirty="0"/>
              <a:t>Standalone single-carrier and multi-carrier operation and CA and DC</a:t>
            </a:r>
            <a:endParaRPr lang="en-US" dirty="0"/>
          </a:p>
          <a:p>
            <a:pPr lvl="2"/>
            <a:r>
              <a:rPr lang="en-GB" dirty="0"/>
              <a:t>DC and CA with FR1.</a:t>
            </a:r>
            <a:endParaRPr lang="en-US" dirty="0"/>
          </a:p>
          <a:p>
            <a:pPr lvl="1"/>
            <a:r>
              <a:rPr lang="en-GB" dirty="0"/>
              <a:t>Option 3 (Ericsson): RAN4 </a:t>
            </a:r>
            <a:r>
              <a:rPr lang="en-US" dirty="0"/>
              <a:t>to prioritize non-standalone scenario where new band is used for </a:t>
            </a:r>
            <a:r>
              <a:rPr lang="en-US" dirty="0" err="1"/>
              <a:t>SCell</a:t>
            </a:r>
            <a:r>
              <a:rPr lang="en-US" dirty="0"/>
              <a:t> and </a:t>
            </a:r>
            <a:r>
              <a:rPr lang="en-US" dirty="0" err="1"/>
              <a:t>PCell</a:t>
            </a:r>
            <a:r>
              <a:rPr lang="en-US" dirty="0"/>
              <a:t> belongs to legacy FR2 band</a:t>
            </a:r>
            <a:endParaRPr lang="en-US" dirty="0">
              <a:solidFill>
                <a:srgbClr val="FF0000"/>
              </a:solidFill>
            </a:endParaRPr>
          </a:p>
        </p:txBody>
      </p:sp>
    </p:spTree>
    <p:extLst>
      <p:ext uri="{BB962C8B-B14F-4D97-AF65-F5344CB8AC3E}">
        <p14:creationId xmlns:p14="http://schemas.microsoft.com/office/powerpoint/2010/main" val="4284798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2582F-08A6-4749-B191-7EB32CA1CBCC}"/>
              </a:ext>
            </a:extLst>
          </p:cNvPr>
          <p:cNvSpPr>
            <a:spLocks noGrp="1"/>
          </p:cNvSpPr>
          <p:nvPr>
            <p:ph type="title"/>
          </p:nvPr>
        </p:nvSpPr>
        <p:spPr/>
        <p:txBody>
          <a:bodyPr/>
          <a:lstStyle/>
          <a:p>
            <a:r>
              <a:rPr lang="en-US" dirty="0"/>
              <a:t>Overall RRM impact</a:t>
            </a:r>
            <a:endParaRPr lang="sv-SE" dirty="0"/>
          </a:p>
        </p:txBody>
      </p:sp>
      <p:sp>
        <p:nvSpPr>
          <p:cNvPr id="3" name="Content Placeholder 2">
            <a:extLst>
              <a:ext uri="{FF2B5EF4-FFF2-40B4-BE49-F238E27FC236}">
                <a16:creationId xmlns:a16="http://schemas.microsoft.com/office/drawing/2014/main" id="{75A20A91-5A3C-401F-AF5C-D64145E9E1E5}"/>
              </a:ext>
            </a:extLst>
          </p:cNvPr>
          <p:cNvSpPr>
            <a:spLocks noGrp="1"/>
          </p:cNvSpPr>
          <p:nvPr>
            <p:ph idx="1"/>
          </p:nvPr>
        </p:nvSpPr>
        <p:spPr/>
        <p:txBody>
          <a:bodyPr>
            <a:normAutofit/>
          </a:bodyPr>
          <a:lstStyle/>
          <a:p>
            <a:r>
              <a:rPr lang="en-GB" dirty="0">
                <a:solidFill>
                  <a:srgbClr val="00B050"/>
                </a:solidFill>
              </a:rPr>
              <a:t>Study impact on RRM requirements due to at least following aspects</a:t>
            </a:r>
          </a:p>
          <a:p>
            <a:pPr lvl="1"/>
            <a:r>
              <a:rPr lang="en-GB" dirty="0">
                <a:solidFill>
                  <a:srgbClr val="00B050"/>
                </a:solidFill>
              </a:rPr>
              <a:t>Frequency range definition of the new band</a:t>
            </a:r>
          </a:p>
          <a:p>
            <a:pPr lvl="1"/>
            <a:r>
              <a:rPr lang="en-GB" dirty="0">
                <a:solidFill>
                  <a:srgbClr val="00B050"/>
                </a:solidFill>
              </a:rPr>
              <a:t>Introduction of the new band</a:t>
            </a:r>
          </a:p>
          <a:p>
            <a:pPr lvl="1"/>
            <a:r>
              <a:rPr lang="en-GB" dirty="0">
                <a:solidFill>
                  <a:srgbClr val="00B050"/>
                </a:solidFill>
              </a:rPr>
              <a:t>Further RAN1/2 agreements </a:t>
            </a:r>
            <a:endParaRPr lang="sv-SE" dirty="0">
              <a:solidFill>
                <a:srgbClr val="00B050"/>
              </a:solidFill>
            </a:endParaRPr>
          </a:p>
        </p:txBody>
      </p:sp>
    </p:spTree>
    <p:extLst>
      <p:ext uri="{BB962C8B-B14F-4D97-AF65-F5344CB8AC3E}">
        <p14:creationId xmlns:p14="http://schemas.microsoft.com/office/powerpoint/2010/main" val="3301552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2582F-08A6-4749-B191-7EB32CA1CBCC}"/>
              </a:ext>
            </a:extLst>
          </p:cNvPr>
          <p:cNvSpPr>
            <a:spLocks noGrp="1"/>
          </p:cNvSpPr>
          <p:nvPr>
            <p:ph type="title"/>
          </p:nvPr>
        </p:nvSpPr>
        <p:spPr/>
        <p:txBody>
          <a:bodyPr/>
          <a:lstStyle/>
          <a:p>
            <a:r>
              <a:rPr lang="en-US" dirty="0"/>
              <a:t>Impact of higher SCS on RRM requirements</a:t>
            </a:r>
            <a:endParaRPr lang="sv-SE" dirty="0"/>
          </a:p>
        </p:txBody>
      </p:sp>
      <p:sp>
        <p:nvSpPr>
          <p:cNvPr id="3" name="Content Placeholder 2">
            <a:extLst>
              <a:ext uri="{FF2B5EF4-FFF2-40B4-BE49-F238E27FC236}">
                <a16:creationId xmlns:a16="http://schemas.microsoft.com/office/drawing/2014/main" id="{75A20A91-5A3C-401F-AF5C-D64145E9E1E5}"/>
              </a:ext>
            </a:extLst>
          </p:cNvPr>
          <p:cNvSpPr>
            <a:spLocks noGrp="1"/>
          </p:cNvSpPr>
          <p:nvPr>
            <p:ph idx="1"/>
          </p:nvPr>
        </p:nvSpPr>
        <p:spPr/>
        <p:txBody>
          <a:bodyPr>
            <a:normAutofit fontScale="92500" lnSpcReduction="20000"/>
          </a:bodyPr>
          <a:lstStyle/>
          <a:p>
            <a:pPr lvl="0"/>
            <a:r>
              <a:rPr lang="en-GB" dirty="0">
                <a:solidFill>
                  <a:srgbClr val="00B050"/>
                </a:solidFill>
              </a:rPr>
              <a:t>Define new RRM requirements due to higher data/SSB SCS for at least the following topics:</a:t>
            </a:r>
            <a:endParaRPr lang="en-US" dirty="0">
              <a:solidFill>
                <a:srgbClr val="00B050"/>
              </a:solidFill>
            </a:endParaRPr>
          </a:p>
          <a:p>
            <a:pPr lvl="1"/>
            <a:r>
              <a:rPr lang="en-GB" dirty="0">
                <a:solidFill>
                  <a:srgbClr val="00B050"/>
                </a:solidFill>
              </a:rPr>
              <a:t>Timing</a:t>
            </a:r>
            <a:endParaRPr lang="en-US" dirty="0">
              <a:solidFill>
                <a:srgbClr val="00B050"/>
              </a:solidFill>
            </a:endParaRPr>
          </a:p>
          <a:p>
            <a:pPr lvl="2"/>
            <a:r>
              <a:rPr lang="en-GB" dirty="0">
                <a:solidFill>
                  <a:srgbClr val="00B050"/>
                </a:solidFill>
              </a:rPr>
              <a:t>UE transmit timing</a:t>
            </a:r>
            <a:endParaRPr lang="en-US" dirty="0">
              <a:solidFill>
                <a:srgbClr val="00B050"/>
              </a:solidFill>
            </a:endParaRPr>
          </a:p>
          <a:p>
            <a:pPr lvl="2"/>
            <a:r>
              <a:rPr lang="en-GB" dirty="0">
                <a:solidFill>
                  <a:srgbClr val="00B050"/>
                </a:solidFill>
              </a:rPr>
              <a:t>Timing advance (TA)</a:t>
            </a:r>
            <a:endParaRPr lang="en-US" dirty="0">
              <a:solidFill>
                <a:srgbClr val="00B050"/>
              </a:solidFill>
            </a:endParaRPr>
          </a:p>
          <a:p>
            <a:pPr lvl="1" hangingPunct="0"/>
            <a:r>
              <a:rPr lang="en-GB" dirty="0">
                <a:solidFill>
                  <a:srgbClr val="00B050"/>
                </a:solidFill>
              </a:rPr>
              <a:t>Interruptions</a:t>
            </a:r>
            <a:endParaRPr lang="en-US" dirty="0">
              <a:solidFill>
                <a:srgbClr val="00B050"/>
              </a:solidFill>
            </a:endParaRPr>
          </a:p>
          <a:p>
            <a:pPr lvl="1" hangingPunct="0"/>
            <a:r>
              <a:rPr lang="en-GB" dirty="0">
                <a:solidFill>
                  <a:srgbClr val="00B050"/>
                </a:solidFill>
              </a:rPr>
              <a:t>Active BWP switching delay</a:t>
            </a:r>
            <a:endParaRPr lang="en-US" dirty="0">
              <a:solidFill>
                <a:srgbClr val="00B050"/>
              </a:solidFill>
            </a:endParaRPr>
          </a:p>
          <a:p>
            <a:pPr lvl="1" hangingPunct="0"/>
            <a:r>
              <a:rPr lang="en-GB" dirty="0">
                <a:solidFill>
                  <a:srgbClr val="00B050"/>
                </a:solidFill>
              </a:rPr>
              <a:t>Measurement gaps</a:t>
            </a:r>
            <a:endParaRPr lang="en-US" dirty="0">
              <a:solidFill>
                <a:srgbClr val="00B050"/>
              </a:solidFill>
            </a:endParaRPr>
          </a:p>
          <a:p>
            <a:pPr lvl="2" hangingPunct="0"/>
            <a:r>
              <a:rPr lang="en-GB" dirty="0">
                <a:solidFill>
                  <a:srgbClr val="00B050"/>
                </a:solidFill>
              </a:rPr>
              <a:t>Interruption time</a:t>
            </a:r>
          </a:p>
          <a:p>
            <a:pPr lvl="0"/>
            <a:r>
              <a:rPr lang="en-GB" dirty="0">
                <a:solidFill>
                  <a:srgbClr val="00B050"/>
                </a:solidFill>
              </a:rPr>
              <a:t>Study impact on RRM requirements due to higher SSB SCS for at least the following topics:</a:t>
            </a:r>
            <a:endParaRPr lang="en-US" dirty="0">
              <a:solidFill>
                <a:srgbClr val="00B050"/>
              </a:solidFill>
            </a:endParaRPr>
          </a:p>
          <a:p>
            <a:pPr lvl="1"/>
            <a:r>
              <a:rPr lang="en-US" dirty="0">
                <a:solidFill>
                  <a:srgbClr val="00B050"/>
                </a:solidFill>
              </a:rPr>
              <a:t>Intra-frequency measurement</a:t>
            </a:r>
          </a:p>
          <a:p>
            <a:pPr lvl="1"/>
            <a:r>
              <a:rPr lang="en-US" dirty="0">
                <a:solidFill>
                  <a:srgbClr val="00B050"/>
                </a:solidFill>
              </a:rPr>
              <a:t>Inter-frequency measurement</a:t>
            </a:r>
          </a:p>
          <a:p>
            <a:pPr hangingPunct="0"/>
            <a:r>
              <a:rPr lang="en-US" dirty="0">
                <a:solidFill>
                  <a:srgbClr val="00B050"/>
                </a:solidFill>
              </a:rPr>
              <a:t>Other RRM requirements, if identified are not precluded.</a:t>
            </a:r>
          </a:p>
        </p:txBody>
      </p:sp>
    </p:spTree>
    <p:extLst>
      <p:ext uri="{BB962C8B-B14F-4D97-AF65-F5344CB8AC3E}">
        <p14:creationId xmlns:p14="http://schemas.microsoft.com/office/powerpoint/2010/main" val="1923676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2582F-08A6-4749-B191-7EB32CA1CBCC}"/>
              </a:ext>
            </a:extLst>
          </p:cNvPr>
          <p:cNvSpPr>
            <a:spLocks noGrp="1"/>
          </p:cNvSpPr>
          <p:nvPr>
            <p:ph type="title"/>
          </p:nvPr>
        </p:nvSpPr>
        <p:spPr/>
        <p:txBody>
          <a:bodyPr/>
          <a:lstStyle/>
          <a:p>
            <a:r>
              <a:rPr lang="en-US" dirty="0"/>
              <a:t>Scaling factor for RX beam sweeping</a:t>
            </a:r>
            <a:endParaRPr lang="sv-SE" dirty="0"/>
          </a:p>
        </p:txBody>
      </p:sp>
      <p:sp>
        <p:nvSpPr>
          <p:cNvPr id="3" name="Content Placeholder 2">
            <a:extLst>
              <a:ext uri="{FF2B5EF4-FFF2-40B4-BE49-F238E27FC236}">
                <a16:creationId xmlns:a16="http://schemas.microsoft.com/office/drawing/2014/main" id="{75A20A91-5A3C-401F-AF5C-D64145E9E1E5}"/>
              </a:ext>
            </a:extLst>
          </p:cNvPr>
          <p:cNvSpPr>
            <a:spLocks noGrp="1"/>
          </p:cNvSpPr>
          <p:nvPr>
            <p:ph idx="1"/>
          </p:nvPr>
        </p:nvSpPr>
        <p:spPr/>
        <p:txBody>
          <a:bodyPr>
            <a:normAutofit/>
          </a:bodyPr>
          <a:lstStyle/>
          <a:p>
            <a:r>
              <a:rPr lang="en-GB" dirty="0">
                <a:solidFill>
                  <a:srgbClr val="00B050"/>
                </a:solidFill>
              </a:rPr>
              <a:t>RAN4 to study whether the changes on scaling factor for RX beam sweeping are required for this frequency range support</a:t>
            </a:r>
            <a:endParaRPr lang="sv-SE" dirty="0">
              <a:solidFill>
                <a:srgbClr val="00B050"/>
              </a:solidFill>
            </a:endParaRPr>
          </a:p>
        </p:txBody>
      </p:sp>
    </p:spTree>
    <p:extLst>
      <p:ext uri="{BB962C8B-B14F-4D97-AF65-F5344CB8AC3E}">
        <p14:creationId xmlns:p14="http://schemas.microsoft.com/office/powerpoint/2010/main" val="3079180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2582F-08A6-4749-B191-7EB32CA1CBCC}"/>
              </a:ext>
            </a:extLst>
          </p:cNvPr>
          <p:cNvSpPr>
            <a:spLocks noGrp="1"/>
          </p:cNvSpPr>
          <p:nvPr>
            <p:ph type="title"/>
          </p:nvPr>
        </p:nvSpPr>
        <p:spPr/>
        <p:txBody>
          <a:bodyPr/>
          <a:lstStyle/>
          <a:p>
            <a:r>
              <a:rPr lang="en-GB" dirty="0"/>
              <a:t>Scheduling restrictions </a:t>
            </a:r>
            <a:endParaRPr lang="sv-SE" dirty="0"/>
          </a:p>
        </p:txBody>
      </p:sp>
      <p:sp>
        <p:nvSpPr>
          <p:cNvPr id="3" name="Content Placeholder 2">
            <a:extLst>
              <a:ext uri="{FF2B5EF4-FFF2-40B4-BE49-F238E27FC236}">
                <a16:creationId xmlns:a16="http://schemas.microsoft.com/office/drawing/2014/main" id="{75A20A91-5A3C-401F-AF5C-D64145E9E1E5}"/>
              </a:ext>
            </a:extLst>
          </p:cNvPr>
          <p:cNvSpPr>
            <a:spLocks noGrp="1"/>
          </p:cNvSpPr>
          <p:nvPr>
            <p:ph idx="1"/>
          </p:nvPr>
        </p:nvSpPr>
        <p:spPr/>
        <p:txBody>
          <a:bodyPr>
            <a:normAutofit/>
          </a:bodyPr>
          <a:lstStyle/>
          <a:p>
            <a:pPr lvl="0"/>
            <a:r>
              <a:rPr lang="en-GB" dirty="0">
                <a:solidFill>
                  <a:srgbClr val="00B050"/>
                </a:solidFill>
              </a:rPr>
              <a:t>The need to update the scheduling restriction/availability will be further discussed, if needed, along with the relevant RRM requirements.</a:t>
            </a:r>
            <a:endParaRPr lang="en-US" dirty="0">
              <a:solidFill>
                <a:srgbClr val="00B050"/>
              </a:solidFill>
            </a:endParaRPr>
          </a:p>
        </p:txBody>
      </p:sp>
    </p:spTree>
    <p:extLst>
      <p:ext uri="{BB962C8B-B14F-4D97-AF65-F5344CB8AC3E}">
        <p14:creationId xmlns:p14="http://schemas.microsoft.com/office/powerpoint/2010/main" val="30669340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4C6BC-2031-4BAB-897E-AB54CBB66C11}"/>
              </a:ext>
            </a:extLst>
          </p:cNvPr>
          <p:cNvSpPr>
            <a:spLocks noGrp="1"/>
          </p:cNvSpPr>
          <p:nvPr>
            <p:ph type="title"/>
          </p:nvPr>
        </p:nvSpPr>
        <p:spPr/>
        <p:txBody>
          <a:bodyPr/>
          <a:lstStyle/>
          <a:p>
            <a:r>
              <a:rPr lang="en-US" dirty="0"/>
              <a:t>Operation in licensed/unlicensed band</a:t>
            </a:r>
            <a:endParaRPr lang="sv-SE" dirty="0"/>
          </a:p>
        </p:txBody>
      </p:sp>
      <p:sp>
        <p:nvSpPr>
          <p:cNvPr id="3" name="Content Placeholder 2">
            <a:extLst>
              <a:ext uri="{FF2B5EF4-FFF2-40B4-BE49-F238E27FC236}">
                <a16:creationId xmlns:a16="http://schemas.microsoft.com/office/drawing/2014/main" id="{80C4396A-A962-45F3-8E60-F543F586D04F}"/>
              </a:ext>
            </a:extLst>
          </p:cNvPr>
          <p:cNvSpPr>
            <a:spLocks noGrp="1"/>
          </p:cNvSpPr>
          <p:nvPr>
            <p:ph idx="1"/>
          </p:nvPr>
        </p:nvSpPr>
        <p:spPr/>
        <p:txBody>
          <a:bodyPr/>
          <a:lstStyle/>
          <a:p>
            <a:r>
              <a:rPr lang="en-GB" dirty="0">
                <a:solidFill>
                  <a:srgbClr val="00B050"/>
                </a:solidFill>
              </a:rPr>
              <a:t>RAN4 to initially focus on RRM requirements for both licensed and unlicensed bands without considering LBT and start working on LBT impact on RRM requirements in unlicensed band based on more conclusions from RAN1.</a:t>
            </a:r>
            <a:endParaRPr lang="sv-SE" dirty="0">
              <a:solidFill>
                <a:srgbClr val="00B050"/>
              </a:solidFill>
            </a:endParaRPr>
          </a:p>
        </p:txBody>
      </p:sp>
    </p:spTree>
    <p:extLst>
      <p:ext uri="{BB962C8B-B14F-4D97-AF65-F5344CB8AC3E}">
        <p14:creationId xmlns:p14="http://schemas.microsoft.com/office/powerpoint/2010/main" val="5928424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F3E9551B3FDDA24EBF0A209BAAD637CA" ma:contentTypeVersion="16" ma:contentTypeDescription="Skapa ett nytt dokument." ma:contentTypeScope="" ma:versionID="1507badd830677644fb33cb698b24dd1">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a57f15e8d80f3dd9c3d62cb69a750f2e"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Egenskaper för enhetlig efterlevnadsprincip" ma:hidden="true" ma:internalName="_ip_UnifiedCompliancePolicyProperties">
      <xsd:simpleType>
        <xsd:restriction base="dms:Note"/>
      </xsd:simpleType>
    </xsd:element>
    <xsd:element name="_ip_UnifiedCompliancePolicyUIAction" ma:index="22" nillable="true" ma:displayName="Gränssnittsåtgärd för enhetlig efterlevnadsprincip"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lat med informa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8C9B07D-80CF-493C-9FC6-2157EC2D6080}">
  <ds:schemaRefs>
    <ds:schemaRef ds:uri="http://schemas.microsoft.com/office/2006/metadata/properties"/>
    <ds:schemaRef ds:uri="http://schemas.microsoft.com/office/infopath/2007/PartnerControls"/>
    <ds:schemaRef ds:uri="http://schemas.microsoft.com/sharepoint/v3"/>
    <ds:schemaRef ds:uri="2f282d3b-eb4a-4b09-b61f-b9593442e286"/>
  </ds:schemaRefs>
</ds:datastoreItem>
</file>

<file path=customXml/itemProps2.xml><?xml version="1.0" encoding="utf-8"?>
<ds:datastoreItem xmlns:ds="http://schemas.openxmlformats.org/officeDocument/2006/customXml" ds:itemID="{10EC518C-A8F6-423B-ACD1-CBB7798453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C3E485D-3316-4F85-BAF5-9F4A25E6627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19068</TotalTime>
  <Words>480</Words>
  <Application>Microsoft Office PowerPoint</Application>
  <PresentationFormat>Widescreen</PresentationFormat>
  <Paragraphs>45</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       WF on NR Ext to 71GHz - RRM  Agreements from RAN4#99-e in email thread: [99-e][233] NR_ext_to_71GHz_RRM</vt:lpstr>
      <vt:lpstr>PowerPoint Presentation</vt:lpstr>
      <vt:lpstr>Specification structure (TS 38.133)</vt:lpstr>
      <vt:lpstr>Deployment scenarios</vt:lpstr>
      <vt:lpstr>Overall RRM impact</vt:lpstr>
      <vt:lpstr>Impact of higher SCS on RRM requirements</vt:lpstr>
      <vt:lpstr>Scaling factor for RX beam sweeping</vt:lpstr>
      <vt:lpstr>Scheduling restrictions </vt:lpstr>
      <vt:lpstr>Operation in licensed/unlicensed band</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Prashant Sharma</cp:lastModifiedBy>
  <cp:revision>2579</cp:revision>
  <dcterms:created xsi:type="dcterms:W3CDTF">2016-04-13T15:12:29Z</dcterms:created>
  <dcterms:modified xsi:type="dcterms:W3CDTF">2021-05-26T18:19:59Z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y fmtid="{D5CDD505-2E9C-101B-9397-08002B2CF9AE}" pid="16" name="ContentTypeId">
    <vt:lpwstr>0x010100F3E9551B3FDDA24EBF0A209BAAD637CA</vt:lpwstr>
  </property>
</Properties>
</file>