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56" r:id="rId5"/>
    <p:sldId id="347" r:id="rId6"/>
    <p:sldId id="350" r:id="rId7"/>
    <p:sldId id="364" r:id="rId8"/>
    <p:sldId id="370" r:id="rId9"/>
    <p:sldId id="371" r:id="rId10"/>
    <p:sldId id="365" r:id="rId11"/>
    <p:sldId id="366" r:id="rId12"/>
    <p:sldId id="372" r:id="rId13"/>
    <p:sldId id="367" r:id="rId14"/>
    <p:sldId id="369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ualcomm" initials="QC" lastIdx="2" clrIdx="0">
    <p:extLst>
      <p:ext uri="{19B8F6BF-5375-455C-9EA6-DF929625EA0E}">
        <p15:presenceInfo xmlns:p15="http://schemas.microsoft.com/office/powerpoint/2012/main" userId="Qualcomm" providerId="None"/>
      </p:ext>
    </p:extLst>
  </p:cmAuthor>
  <p:cmAuthor id="2" name="Juergen Hofmann" initials="JH" lastIdx="2" clrIdx="1">
    <p:extLst>
      <p:ext uri="{19B8F6BF-5375-455C-9EA6-DF929625EA0E}">
        <p15:presenceInfo xmlns:p15="http://schemas.microsoft.com/office/powerpoint/2012/main" userId="Juergen Hofman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BC3DC7-8562-49D2-B71E-709D460B426F}" v="3" dt="2021-05-26T04:09:47.6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46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FA71A-A7E0-476C-9B96-F7BBD267C831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9DFBA-99F4-4503-8966-41AA9531D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921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380256"/>
            <a:ext cx="5616575" cy="1248544"/>
          </a:xfrm>
        </p:spPr>
        <p:txBody>
          <a:bodyPr/>
          <a:lstStyle/>
          <a:p>
            <a:pPr algn="l" eaLnBrk="1" hangingPunct="1"/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Meeting #99-e	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19 – 27 May, 2021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endParaRPr lang="en-US" sz="1800" b="1" dirty="0"/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4800" dirty="0"/>
              <a:t>WF on R17 NR MG enhancements –</a:t>
            </a:r>
            <a:r>
              <a:rPr lang="en-GB" sz="4800" dirty="0"/>
              <a:t>NCSG</a:t>
            </a:r>
            <a:endParaRPr lang="zh-CN" altLang="en-US" sz="8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448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R4-2108348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Measurement applicability 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Defer the discussion on simultaneous configuration of NCSG and legacy MG based on concurrent MG framework to the 2nd stage of this WI.</a:t>
            </a:r>
          </a:p>
          <a:p>
            <a:r>
              <a:rPr lang="en-US" dirty="0"/>
              <a:t>FFS on </a:t>
            </a:r>
            <a:r>
              <a:rPr lang="en-US" b="1" dirty="0"/>
              <a:t>Rx beam limitation</a:t>
            </a:r>
          </a:p>
          <a:p>
            <a:pPr lvl="1"/>
            <a:r>
              <a:rPr lang="en-US" dirty="0"/>
              <a:t>Option 1. (MTK, Ericsson, Huawei): </a:t>
            </a:r>
            <a:r>
              <a:rPr lang="en-GB" dirty="0"/>
              <a:t> NCSG pattern is also supported for FR2 </a:t>
            </a:r>
            <a:endParaRPr lang="en-US" dirty="0"/>
          </a:p>
          <a:p>
            <a:pPr lvl="1"/>
            <a:r>
              <a:rPr lang="en-US" dirty="0"/>
              <a:t>Option 1a. (MTK)NW needs to be informed that the inter-frequency measurements with NCSG is CBM or IBM with serving cells in FR2.</a:t>
            </a:r>
          </a:p>
          <a:p>
            <a:pPr lvl="1"/>
            <a:r>
              <a:rPr lang="en-US" dirty="0"/>
              <a:t>Option 2(CATT) </a:t>
            </a:r>
            <a:r>
              <a:rPr lang="en-GB" dirty="0"/>
              <a:t>NCSG in FR2 should be deprioritized in current stage.</a:t>
            </a:r>
            <a:endParaRPr lang="en-US" dirty="0"/>
          </a:p>
          <a:p>
            <a:r>
              <a:rPr lang="en-US" dirty="0"/>
              <a:t>FFS on </a:t>
            </a:r>
            <a:r>
              <a:rPr lang="en-US" b="1" dirty="0"/>
              <a:t>scheduling and measurement restriction</a:t>
            </a:r>
          </a:p>
          <a:p>
            <a:pPr lvl="1"/>
            <a:r>
              <a:rPr lang="en-US" dirty="0"/>
              <a:t>Option 1 (Ericsson, CATT): </a:t>
            </a:r>
            <a:r>
              <a:rPr lang="en-GB" dirty="0"/>
              <a:t>When NCSG is configured then during the ML the existing scheduling </a:t>
            </a:r>
            <a:r>
              <a:rPr lang="en-US" dirty="0"/>
              <a:t>restriction requirements defined in TS 38.133 shall also apply, </a:t>
            </a:r>
          </a:p>
          <a:p>
            <a:pPr lvl="1"/>
            <a:r>
              <a:rPr lang="en-US" dirty="0"/>
              <a:t>Option 1a(Qualcomm): RAN4 to discuss if existing scheduling restrictions of 9.2.5.3.3 for measurement on FR2 intra-frequency cell shall be extended for the use case of measurement on intra- or inter-frequency cell via NCSG instead of legacy MG.</a:t>
            </a:r>
          </a:p>
          <a:p>
            <a:pPr lvl="1"/>
            <a:r>
              <a:rPr lang="en-US" dirty="0"/>
              <a:t>Option 2(Huawei, OPPO, Intel): Scheduling restriction for NCSG is FFS, and check with RAN2 on the feasibility of informing NW the CBM or IBM between inter-frequency measurements and serving cells in FR2.</a:t>
            </a:r>
          </a:p>
          <a:p>
            <a:pPr lvl="1"/>
            <a:endParaRPr lang="en-US" b="1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509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Signaling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FFS on </a:t>
            </a:r>
            <a:r>
              <a:rPr lang="en-US" b="1" dirty="0"/>
              <a:t>necessary signaling for NCSG</a:t>
            </a:r>
            <a:r>
              <a:rPr lang="en-US" i="1" dirty="0"/>
              <a:t> </a:t>
            </a:r>
            <a:endParaRPr lang="en-US" dirty="0"/>
          </a:p>
          <a:p>
            <a:pPr lvl="1"/>
            <a:r>
              <a:rPr lang="en-US" dirty="0"/>
              <a:t>Option 1 (Huawei, Qualcomm): </a:t>
            </a:r>
            <a:r>
              <a:rPr lang="en-US" dirty="0" err="1"/>
              <a:t>Signalling</a:t>
            </a:r>
            <a:r>
              <a:rPr lang="en-US" dirty="0"/>
              <a:t> supports for NCSG include at least</a:t>
            </a:r>
          </a:p>
          <a:p>
            <a:pPr lvl="2"/>
            <a:r>
              <a:rPr lang="en-US" dirty="0"/>
              <a:t>NCSG configuration</a:t>
            </a:r>
          </a:p>
          <a:p>
            <a:pPr lvl="2"/>
            <a:r>
              <a:rPr lang="en-US" dirty="0"/>
              <a:t>UE capability related to NCSG patterns and per-UE/per-FR NCSG</a:t>
            </a:r>
          </a:p>
          <a:p>
            <a:pPr lvl="2"/>
            <a:r>
              <a:rPr lang="en-US" dirty="0"/>
              <a:t>UE capability related to need for NCSG for a target carrier</a:t>
            </a:r>
          </a:p>
          <a:p>
            <a:pPr lvl="1"/>
            <a:r>
              <a:rPr lang="en-US" dirty="0"/>
              <a:t>Option 2 (Nokia, Ericsson, ZTE): Defer these discussions after NCSG pattern design as well 	as NCSG applicability and UE capability support are finalized</a:t>
            </a:r>
          </a:p>
          <a:p>
            <a:pPr lvl="1"/>
            <a:r>
              <a:rPr lang="en-US" dirty="0"/>
              <a:t>Other options was not excluded</a:t>
            </a:r>
          </a:p>
          <a:p>
            <a:r>
              <a:rPr lang="en-US" dirty="0"/>
              <a:t>FFS on </a:t>
            </a:r>
            <a:r>
              <a:rPr lang="en-US" b="1" dirty="0"/>
              <a:t>how to consider the relation between NCSG and ‘</a:t>
            </a:r>
            <a:r>
              <a:rPr lang="en-US" b="1" dirty="0" err="1"/>
              <a:t>NeedForGap</a:t>
            </a:r>
            <a:r>
              <a:rPr lang="en-US" b="1" dirty="0"/>
              <a:t>’?</a:t>
            </a:r>
            <a:endParaRPr lang="en-US" dirty="0"/>
          </a:p>
          <a:p>
            <a:pPr lvl="1"/>
            <a:r>
              <a:rPr lang="en-US" dirty="0"/>
              <a:t>Option 1 (Intel, Apple): The “</a:t>
            </a:r>
            <a:r>
              <a:rPr lang="en-US" dirty="0" err="1"/>
              <a:t>NeedForGap</a:t>
            </a:r>
            <a:r>
              <a:rPr lang="en-US" dirty="0"/>
              <a:t>” signaling structure can be reused for NR NCSG as a start point</a:t>
            </a:r>
          </a:p>
          <a:p>
            <a:pPr lvl="1"/>
            <a:r>
              <a:rPr lang="en-US" dirty="0"/>
              <a:t>Option 1a (MTK, ZTE, Apple):  Rel-17 NCSG capability is reported on top of existing RAN2 ‘</a:t>
            </a:r>
            <a:r>
              <a:rPr lang="en-US" dirty="0" err="1"/>
              <a:t>NeedForGap</a:t>
            </a:r>
            <a:r>
              <a:rPr lang="en-US" dirty="0"/>
              <a:t>’ signaling structure with a new component ‘NCSG’. </a:t>
            </a:r>
          </a:p>
          <a:p>
            <a:pPr lvl="1"/>
            <a:r>
              <a:rPr lang="en-US" dirty="0"/>
              <a:t>Option 2 (Ericsson, CMCC, OPPO, Qualcomm):  Don’t reuse Rel-16 ‘</a:t>
            </a:r>
            <a:r>
              <a:rPr lang="en-US" dirty="0" err="1"/>
              <a:t>NeedForGap</a:t>
            </a:r>
            <a:r>
              <a:rPr lang="en-US" dirty="0"/>
              <a:t>’ </a:t>
            </a:r>
            <a:r>
              <a:rPr lang="en-US" dirty="0" err="1"/>
              <a:t>ignaling</a:t>
            </a:r>
            <a:r>
              <a:rPr lang="en-US" dirty="0"/>
              <a:t> for NCSG</a:t>
            </a:r>
          </a:p>
          <a:p>
            <a:pPr lvl="1"/>
            <a:r>
              <a:rPr lang="en-US" dirty="0"/>
              <a:t>Option 3(Ericsson, CATT, Qualcomm</a:t>
            </a:r>
            <a:r>
              <a:rPr lang="en-US"/>
              <a:t>, Nokia, OPPO): </a:t>
            </a:r>
            <a:r>
              <a:rPr lang="en-US" dirty="0"/>
              <a:t>Let RAN2 decide NCSG signaling details and any relation between NCSG and ‘</a:t>
            </a:r>
            <a:r>
              <a:rPr lang="en-US" dirty="0" err="1"/>
              <a:t>NeedForGap</a:t>
            </a:r>
            <a:r>
              <a:rPr lang="en-US" dirty="0"/>
              <a:t>’ based on RAN4 technical input on NCSG pattern design</a:t>
            </a:r>
          </a:p>
          <a:p>
            <a:pPr lvl="1"/>
            <a:r>
              <a:rPr lang="en-US" dirty="0"/>
              <a:t>Note: regardless of the selected option, decision will involve RAN2 feedback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331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v-SE" sz="5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in the 1st round/GTW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F0"/>
                </a:solidFill>
              </a:rPr>
              <a:t>Agreements in the 2nd round</a:t>
            </a: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sv-SE" sz="5000" dirty="0">
                <a:highlight>
                  <a:srgbClr val="FFFF00"/>
                </a:highlight>
              </a:rPr>
              <a:t>open for 2nd round discussion </a:t>
            </a:r>
          </a:p>
          <a:p>
            <a:pPr marL="0" indent="0" algn="ctr">
              <a:buNone/>
            </a:pPr>
            <a:r>
              <a:rPr lang="sv-SE" sz="5000" dirty="0"/>
              <a:t>Still open after 2nd round discussion </a:t>
            </a: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Scenarios and use cases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pPr lvl="0"/>
            <a:r>
              <a:rPr lang="en-GB" dirty="0">
                <a:solidFill>
                  <a:srgbClr val="00B050"/>
                </a:solidFill>
              </a:rPr>
              <a:t>In principle, </a:t>
            </a:r>
            <a:r>
              <a:rPr lang="en-US" dirty="0">
                <a:solidFill>
                  <a:srgbClr val="00B050"/>
                </a:solidFill>
              </a:rPr>
              <a:t>NCSG can be used for </a:t>
            </a:r>
            <a:r>
              <a:rPr lang="en-GB" dirty="0">
                <a:solidFill>
                  <a:srgbClr val="00B050"/>
                </a:solidFill>
              </a:rPr>
              <a:t>intra-frequency measurements with MG, inter-frequency measurements with MG, inter-RAT measurements.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GB" dirty="0">
                <a:solidFill>
                  <a:srgbClr val="00B050"/>
                </a:solidFill>
              </a:rPr>
              <a:t>FFS on whether NW should configure the legacy MG rather than NCSG even UE can support both of them. 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Measuring deactivated SCC shall be studied as one scenario for NCSG usage as we agreed unless critical issues were identified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30701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NCSG pattern 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92500" lnSpcReduction="20000"/>
          </a:bodyPr>
          <a:lstStyle/>
          <a:p>
            <a:endParaRPr lang="en-US" b="1" dirty="0">
              <a:highlight>
                <a:srgbClr val="FFFF00"/>
              </a:highlight>
            </a:endParaRPr>
          </a:p>
          <a:p>
            <a:pPr lvl="0"/>
            <a:r>
              <a:rPr lang="en-GB" b="1" dirty="0">
                <a:solidFill>
                  <a:srgbClr val="00B050"/>
                </a:solidFill>
              </a:rPr>
              <a:t>Define NCSG patterns for subset of the legacy MG patterns in [TS38.133 v16.5.0].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US" b="1" dirty="0">
                <a:solidFill>
                  <a:srgbClr val="00B050"/>
                </a:solidFill>
              </a:rPr>
              <a:t>FFS on which subset of legacy MG patterns 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FFS on RAN4 needs to define separate NCSG patterns for sync and async scenarios</a:t>
            </a:r>
          </a:p>
          <a:p>
            <a:pPr lvl="1"/>
            <a:r>
              <a:rPr lang="en-US" dirty="0"/>
              <a:t>Option 1 (Ericsson, Nokia, Intel, Qualcomm):  Yes</a:t>
            </a:r>
          </a:p>
          <a:p>
            <a:pPr lvl="2"/>
            <a:r>
              <a:rPr lang="en-US" dirty="0"/>
              <a:t>Different NCSG patterns for synchronous and asynchronous operations in FR1</a:t>
            </a:r>
          </a:p>
          <a:p>
            <a:pPr lvl="2"/>
            <a:r>
              <a:rPr lang="en-US" dirty="0"/>
              <a:t>Same NCSG patterns for synchronous and asynchronous operations in FR2.</a:t>
            </a:r>
          </a:p>
          <a:p>
            <a:pPr lvl="1"/>
            <a:r>
              <a:rPr lang="en-US" dirty="0"/>
              <a:t> Option 2 (ZTE, OPPO, </a:t>
            </a:r>
            <a:r>
              <a:rPr lang="en-US" dirty="0" err="1"/>
              <a:t>Huawei,MTK,vivo</a:t>
            </a:r>
            <a:r>
              <a:rPr lang="en-US" dirty="0"/>
              <a:t>, CATT): No</a:t>
            </a:r>
          </a:p>
          <a:p>
            <a:pPr lvl="2"/>
            <a:r>
              <a:rPr lang="en-US" dirty="0"/>
              <a:t>No need to separate NCSG patterns needed for synchronous and asynchronous operations.</a:t>
            </a:r>
          </a:p>
          <a:p>
            <a:pPr lvl="1"/>
            <a:r>
              <a:rPr lang="en-US" dirty="0"/>
              <a:t>Option 3 (CMCC, MTK, vivo, Apple): same NCSG patterns for synchronous and asynchronous operations, provided that the NCSG pattern only comprise the RF retuning time and ML. Interruption is not captured in VIL(RRT) and specified separately.</a:t>
            </a:r>
          </a:p>
          <a:p>
            <a:pPr lvl="1"/>
            <a:endParaRPr lang="zh-CN" altLang="en-US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99421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NCSG pattern 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r>
              <a:rPr lang="en-US" b="1" dirty="0"/>
              <a:t>FFS on gap pattern index for NCSG</a:t>
            </a:r>
            <a:r>
              <a:rPr lang="en-US" i="1" dirty="0"/>
              <a:t> </a:t>
            </a:r>
            <a:endParaRPr lang="en-US" dirty="0"/>
          </a:p>
          <a:p>
            <a:r>
              <a:rPr lang="en-US" b="1" dirty="0"/>
              <a:t>FFS on VIL:</a:t>
            </a:r>
            <a:endParaRPr lang="en-US" dirty="0"/>
          </a:p>
          <a:p>
            <a:pPr lvl="1"/>
            <a:r>
              <a:rPr lang="en-US" dirty="0"/>
              <a:t>Option 1a (Qualcomm, Intel, Ericsson, vivo, ZTE, OPPO): VIL should be explicitly defined based on the number of interrupted durations in absolute time </a:t>
            </a:r>
          </a:p>
          <a:p>
            <a:pPr lvl="1"/>
            <a:r>
              <a:rPr lang="en-US" dirty="0"/>
              <a:t>Option 1b (Apple, CATT, Qualcomm, ZTE): VIL should be explicitly defined based on the number of  interrupted duration in slot </a:t>
            </a:r>
          </a:p>
          <a:p>
            <a:pPr lvl="1"/>
            <a:r>
              <a:rPr lang="en-US" dirty="0"/>
              <a:t> Option 2( MTK, Huawei, CMCC, Nokia): based on absolute  RF retuning time (tentatively denoted as “RRT”).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063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NCSG pattern (3)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r>
              <a:rPr lang="en-US" b="1" dirty="0">
                <a:highlight>
                  <a:srgbClr val="FFFF00"/>
                </a:highlight>
              </a:rPr>
              <a:t>FFS on ML of NCSG (or the total length of NCSG).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GB" dirty="0"/>
              <a:t>Option 1: the total length of NCSG (“ML + VIL1+VIL2”) is same as MGL of  the legacy gap</a:t>
            </a:r>
            <a:endParaRPr lang="en-US" dirty="0"/>
          </a:p>
          <a:p>
            <a:pPr lvl="1"/>
            <a:r>
              <a:rPr lang="en-US" dirty="0"/>
              <a:t>Option 2: the total length of NCSG (“ML + VIL1+VIL2”) is larger than MGL of the legacy gap and the effective measurement window of NCSG (which is equal to ML) is same as “legacy MGL – 2 *RRT)”.</a:t>
            </a:r>
            <a:r>
              <a:rPr lang="en-US" i="1" dirty="0"/>
              <a:t> 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582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NCSG configuration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FFS on explicit configuration for NCSG</a:t>
            </a:r>
          </a:p>
          <a:p>
            <a:pPr lvl="1"/>
            <a:r>
              <a:rPr lang="en-US" dirty="0"/>
              <a:t>Option 1 (OPPO, Intel) NCSG configuration shall be based on legacy MG configuration </a:t>
            </a:r>
          </a:p>
          <a:p>
            <a:pPr lvl="1"/>
            <a:r>
              <a:rPr lang="en-US" dirty="0"/>
              <a:t>Option 1a (MTK, HW, OPPO ) :  Introduce a single bit for existing </a:t>
            </a:r>
            <a:r>
              <a:rPr lang="en-US" dirty="0" err="1"/>
              <a:t>MeasGapConfig</a:t>
            </a:r>
            <a:r>
              <a:rPr lang="en-US" dirty="0"/>
              <a:t> to transform the legacy gap into NCSG (detail to be left to RAN2).</a:t>
            </a:r>
          </a:p>
          <a:p>
            <a:pPr lvl="1"/>
            <a:r>
              <a:rPr lang="en-US" dirty="0"/>
              <a:t>Option 2(CATT, ZTE): Up to RAN2</a:t>
            </a:r>
          </a:p>
          <a:p>
            <a:pPr lvl="1"/>
            <a:r>
              <a:rPr lang="en-US" dirty="0"/>
              <a:t>FFS other options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517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Impacts on RRM requirements due to NCSG(1)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/>
              <a:t>FFS on Interruption requirements</a:t>
            </a:r>
          </a:p>
          <a:p>
            <a:pPr lvl="1"/>
            <a:r>
              <a:rPr lang="en-US" dirty="0"/>
              <a:t>Option 1: </a:t>
            </a:r>
            <a:r>
              <a:rPr lang="en-GB" dirty="0"/>
              <a:t>The interruption requirements in TS38.133 and TS36.133 shall be revisited</a:t>
            </a:r>
            <a:r>
              <a:rPr lang="en-GB" b="1" i="1" dirty="0"/>
              <a:t> </a:t>
            </a:r>
            <a:endParaRPr lang="en-US" dirty="0"/>
          </a:p>
          <a:p>
            <a:pPr lvl="1"/>
            <a:r>
              <a:rPr lang="en-US" dirty="0"/>
              <a:t>Option 2: </a:t>
            </a:r>
            <a:r>
              <a:rPr lang="en-GB" dirty="0"/>
              <a:t>Existing interruption requirements for </a:t>
            </a:r>
            <a:r>
              <a:rPr lang="en-GB" dirty="0" err="1"/>
              <a:t>SCell</a:t>
            </a:r>
            <a:r>
              <a:rPr lang="en-GB" dirty="0"/>
              <a:t> activation/deactivation can serve as starting point for the study of VIL requirements</a:t>
            </a:r>
          </a:p>
          <a:p>
            <a:pPr lvl="1"/>
            <a:r>
              <a:rPr lang="en-US" dirty="0"/>
              <a:t>Option 3: the interruption is proposed as following</a:t>
            </a: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Option 3a :Translate 1ms(FR1) and 0.75ms(FR2) into the number of interrupted slots for defining the interruption requirements for the synchronous case and one more slot is added for asy</a:t>
            </a:r>
            <a:r>
              <a:rPr lang="en-US" dirty="0">
                <a:solidFill>
                  <a:srgbClr val="0000FF"/>
                </a:solidFill>
              </a:rPr>
              <a:t>n</a:t>
            </a:r>
            <a:r>
              <a:rPr lang="en-US" dirty="0"/>
              <a:t>chr</a:t>
            </a:r>
            <a:r>
              <a:rPr lang="en-US" dirty="0">
                <a:solidFill>
                  <a:srgbClr val="0000FF"/>
                </a:solidFill>
              </a:rPr>
              <a:t>o</a:t>
            </a:r>
            <a:r>
              <a:rPr lang="en-US" dirty="0"/>
              <a:t>nous case.</a:t>
            </a:r>
          </a:p>
          <a:p>
            <a:pPr lvl="1"/>
            <a:r>
              <a:rPr lang="en-US" dirty="0"/>
              <a:t>Option 4 </a:t>
            </a:r>
          </a:p>
          <a:p>
            <a:pPr lvl="2"/>
            <a:r>
              <a:rPr lang="en-US" dirty="0"/>
              <a:t>VIL on active victim serving cells is the number of interrupted slots calculated based on</a:t>
            </a:r>
          </a:p>
          <a:p>
            <a:pPr lvl="3"/>
            <a:r>
              <a:rPr lang="en-US" dirty="0"/>
              <a:t>Aggressor reference cell RRT, </a:t>
            </a:r>
          </a:p>
          <a:p>
            <a:pPr lvl="3"/>
            <a:r>
              <a:rPr lang="en-US" dirty="0"/>
              <a:t>Victim cell SCS, and </a:t>
            </a:r>
          </a:p>
          <a:p>
            <a:pPr lvl="3"/>
            <a:r>
              <a:rPr lang="en-US" dirty="0"/>
              <a:t>Sync or async. operation</a:t>
            </a:r>
          </a:p>
          <a:p>
            <a:pPr lvl="1"/>
            <a:r>
              <a:rPr lang="en-US" dirty="0"/>
              <a:t>Option 5: RAN4 to further discuss the condition, capability and impacts to measurement requirements for UE to use NCSG to control interruptions due to measurement on deactivated SCC or </a:t>
            </a:r>
            <a:r>
              <a:rPr lang="en-US" dirty="0" err="1"/>
              <a:t>Scell</a:t>
            </a:r>
            <a:r>
              <a:rPr lang="en-US" dirty="0"/>
              <a:t> in dormancy</a:t>
            </a:r>
          </a:p>
          <a:p>
            <a:r>
              <a:rPr lang="en-US" dirty="0">
                <a:solidFill>
                  <a:srgbClr val="00B050"/>
                </a:solidFill>
              </a:rPr>
              <a:t>The existing measurement mode requirements (effective MGRP, data scheduling depends on gap configuration) can be the baseline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FD0C3E0-596E-43DF-BFF7-A57A03C21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111345"/>
              </p:ext>
            </p:extLst>
          </p:nvPr>
        </p:nvGraphicFramePr>
        <p:xfrm>
          <a:off x="2351584" y="2132856"/>
          <a:ext cx="5925185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8840">
                  <a:extLst>
                    <a:ext uri="{9D8B030D-6E8A-4147-A177-3AD203B41FA5}">
                      <a16:colId xmlns:a16="http://schemas.microsoft.com/office/drawing/2014/main" val="3772912251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3390285392"/>
                    </a:ext>
                  </a:extLst>
                </a:gridCol>
                <a:gridCol w="1170305">
                  <a:extLst>
                    <a:ext uri="{9D8B030D-6E8A-4147-A177-3AD203B41FA5}">
                      <a16:colId xmlns:a16="http://schemas.microsoft.com/office/drawing/2014/main" val="486193046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63062756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22274157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SCS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Synchronous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Asynchronous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14589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 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interruption length before measurement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interruption length after measurement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interruption length before measurement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interruption length after measurement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5702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15KHz SCS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1 slot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1 slot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2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2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30082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30KHz SCS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2 slots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2 slots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3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3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916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60KHz SCS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3 slots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3 slots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4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4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7127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120KHz SCS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>
                          <a:effectLst/>
                        </a:rPr>
                        <a:t>6 slots</a:t>
                      </a:r>
                      <a:endParaRPr lang="en-US" sz="105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6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7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zh-CN" sz="1050" kern="100" dirty="0">
                          <a:effectLst/>
                        </a:rPr>
                        <a:t>7 slots</a:t>
                      </a:r>
                      <a:endParaRPr lang="en-US" sz="105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088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6600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Impacts on RRM requirements due to NCSG(2)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r>
              <a:rPr lang="en-US" dirty="0"/>
              <a:t>FFS on </a:t>
            </a:r>
            <a:r>
              <a:rPr lang="en-US" b="1" dirty="0"/>
              <a:t>Per-UE or Per-FR capability support </a:t>
            </a:r>
          </a:p>
          <a:p>
            <a:pPr lvl="1"/>
            <a:r>
              <a:rPr lang="en-US" dirty="0"/>
              <a:t>Option 1:per UE and per FR NCSG for RRM measurement needs the specific UE capability.</a:t>
            </a:r>
          </a:p>
          <a:p>
            <a:pPr lvl="1"/>
            <a:r>
              <a:rPr lang="en-US" dirty="0"/>
              <a:t>Option 2:  No additional NCSG capability for per-UE and per-FR differentiation is needed</a:t>
            </a:r>
          </a:p>
          <a:p>
            <a:pPr lvl="1"/>
            <a:r>
              <a:rPr lang="en-US" dirty="0"/>
              <a:t>Others</a:t>
            </a:r>
          </a:p>
          <a:p>
            <a:r>
              <a:rPr lang="en-US" dirty="0">
                <a:solidFill>
                  <a:srgbClr val="00B050"/>
                </a:solidFill>
              </a:rPr>
              <a:t>CCSF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Only one layer can be measured for each NCSG occasion, which is the assumption for deriving CSSF</a:t>
            </a:r>
          </a:p>
          <a:p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54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E72A53-2199-4E3C-81EC-EB97D8C593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C8B4B51-588A-4193-AB4E-12963BE166E2}">
  <ds:schemaRefs>
    <ds:schemaRef ds:uri="http://www.w3.org/XML/1998/namespace"/>
    <ds:schemaRef ds:uri="http://schemas.microsoft.com/sharepoint/v3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2f282d3b-eb4a-4b09-b61f-b9593442e286"/>
    <ds:schemaRef ds:uri="9b239327-9e80-40e4-b1b7-4394fed77a33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23002</TotalTime>
  <Words>1486</Words>
  <Application>Microsoft Office PowerPoint</Application>
  <PresentationFormat>Widescreen</PresentationFormat>
  <Paragraphs>125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 Unicode MS</vt:lpstr>
      <vt:lpstr>Arial</vt:lpstr>
      <vt:lpstr>Calibri</vt:lpstr>
      <vt:lpstr>Times New Roman</vt:lpstr>
      <vt:lpstr>Office 主题</vt:lpstr>
      <vt:lpstr>3GPP TSG-RAN WG4 Meeting #99-e  Electronic Meeting, 19 – 27 May, 2021  </vt:lpstr>
      <vt:lpstr>PowerPoint Presentation</vt:lpstr>
      <vt:lpstr>Scenarios and use cases</vt:lpstr>
      <vt:lpstr>NCSG pattern (1)</vt:lpstr>
      <vt:lpstr>NCSG pattern (2)</vt:lpstr>
      <vt:lpstr>NCSG pattern (3)</vt:lpstr>
      <vt:lpstr>NCSG configuration</vt:lpstr>
      <vt:lpstr>Impacts on RRM requirements due to NCSG(1)</vt:lpstr>
      <vt:lpstr>Impacts on RRM requirements due to NCSG(2)</vt:lpstr>
      <vt:lpstr>Measurement applicability </vt:lpstr>
      <vt:lpstr>Signaling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415</cp:revision>
  <dcterms:created xsi:type="dcterms:W3CDTF">2016-01-12T08:39:50Z</dcterms:created>
  <dcterms:modified xsi:type="dcterms:W3CDTF">2021-05-26T14:58:41Z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(3)UlQCbH8+njOX4Lmyu5V8GXYUR16tdb3WBVtHDmvVaJAGXV9XkZX/EpoCqtTtW9VXYrbifNSP
a7+Pf4YG+xgP4BDB1hxlY293Fmfa1kqA7ic5/sRjwb/4H1j5uU9QQcmaMyNknZbXSp0wJnwF
kPCTRGaeLgQq7Vqa35cU+TQhU+ACSp+TCrQQbhSTJu3vCT1G+NR7YV5HJtfd6fLXwUiu4S90
u5G3HnHpyVKLESCcUE</vt:lpwstr>
  </property>
  <property fmtid="{D5CDD505-2E9C-101B-9397-08002B2CF9AE}" pid="3" name="_2015_ms_pID_7253431">
    <vt:lpwstr>e6GDxdKaYeYtrjWylL7EBpH/dGbGo6yrGHj311IAPiAwAlx/dub8Q8
lxWA6t0Se7FX6KnMOVeAP3fa1L55fZBmVawfhYjUpcon7mdyNkN7Y0h/gWJ1A6INBfEjyLfV
Vkv+qF7m35L/KlmasNR8kClyuX5frXv9mq9vwYCQhatSWarcqW0KjvXm+iWlPdZthFQz8lsJ
rYnDaz7Y83Cpe2N8XNaGx8qMSPb9CmSIqvdr</vt:lpwstr>
  </property>
  <property fmtid="{D5CDD505-2E9C-101B-9397-08002B2CF9AE}" pid="4" name="_2015_ms_pID_7253432">
    <vt:lpwstr>9HdMISowIygjwabJCvOK/AK9BFDDyoZwhPae
AI19C7Rr8K7CBsiHqIadwcYEPNhXIHPu4l4wPLoTSdGsbhWVPbA=</vt:lpwstr>
  </property>
  <property fmtid="{D5CDD505-2E9C-101B-9397-08002B2CF9AE}" pid="5" name="ContentTypeId">
    <vt:lpwstr>0x010100F3E9551B3FDDA24EBF0A209BAAD637CA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1590454755</vt:lpwstr>
  </property>
  <property fmtid="{D5CDD505-2E9C-101B-9397-08002B2CF9AE}" pid="10" name="TitusGUID">
    <vt:lpwstr>4a845e00-6a01-4df2-a762-9fa96d4d9f58</vt:lpwstr>
  </property>
  <property fmtid="{D5CDD505-2E9C-101B-9397-08002B2CF9AE}" pid="11" name="CTP_TimeStamp">
    <vt:lpwstr>2020-08-25 13:45:02Z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