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361" r:id="rId3"/>
    <p:sldId id="370" r:id="rId4"/>
    <p:sldId id="371" r:id="rId5"/>
    <p:sldId id="354" r:id="rId6"/>
    <p:sldId id="355" r:id="rId7"/>
    <p:sldId id="356" r:id="rId8"/>
    <p:sldId id="348" r:id="rId9"/>
    <p:sldId id="369" r:id="rId10"/>
    <p:sldId id="372" r:id="rId11"/>
    <p:sldId id="373" r:id="rId12"/>
    <p:sldId id="374" r:id="rId13"/>
    <p:sldId id="345" r:id="rId14"/>
    <p:sldId id="35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A75DFE-CD23-4237-859B-A945E31DDCD3}" v="1" dt="2021-05-26T02:33:18.359"/>
    <p1510:client id="{1428585C-8296-411A-80EA-E6708D177AE4}" v="3" dt="2021-05-25T13:58:37.4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8" d="100"/>
          <a:sy n="108" d="100"/>
        </p:scale>
        <p:origin x="132"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 Park" userId="f879519e-6f1f-4ac3-8489-770619eef131" providerId="ADAL" clId="{0EA75DFE-CD23-4237-859B-A945E31DDCD3}"/>
    <pc:docChg chg="modSld">
      <pc:chgData name="CH Park" userId="f879519e-6f1f-4ac3-8489-770619eef131" providerId="ADAL" clId="{0EA75DFE-CD23-4237-859B-A945E31DDCD3}" dt="2021-05-26T02:33:18.358" v="0"/>
      <pc:docMkLst>
        <pc:docMk/>
      </pc:docMkLst>
      <pc:sldChg chg="modSp">
        <pc:chgData name="CH Park" userId="f879519e-6f1f-4ac3-8489-770619eef131" providerId="ADAL" clId="{0EA75DFE-CD23-4237-859B-A945E31DDCD3}" dt="2021-05-26T02:33:18.358" v="0"/>
        <pc:sldMkLst>
          <pc:docMk/>
          <pc:sldMk cId="141563460" sldId="345"/>
        </pc:sldMkLst>
        <pc:spChg chg="mod">
          <ac:chgData name="CH Park" userId="f879519e-6f1f-4ac3-8489-770619eef131" providerId="ADAL" clId="{0EA75DFE-CD23-4237-859B-A945E31DDCD3}" dt="2021-05-26T02:33:18.358" v="0"/>
          <ac:spMkLst>
            <pc:docMk/>
            <pc:sldMk cId="141563460" sldId="345"/>
            <ac:spMk id="3" creationId="{40D725E5-8D7F-46AD-A491-91F0AB14BE4E}"/>
          </ac:spMkLst>
        </pc:spChg>
      </pc:sldChg>
    </pc:docChg>
  </pc:docChgLst>
  <pc:docChgLst>
    <pc:chgData name="CH Park" userId="f879519e-6f1f-4ac3-8489-770619eef131" providerId="ADAL" clId="{1428585C-8296-411A-80EA-E6708D177AE4}"/>
    <pc:docChg chg="modSld sldOrd">
      <pc:chgData name="CH Park" userId="f879519e-6f1f-4ac3-8489-770619eef131" providerId="ADAL" clId="{1428585C-8296-411A-80EA-E6708D177AE4}" dt="2021-05-25T13:58:56.024" v="4"/>
      <pc:docMkLst>
        <pc:docMk/>
      </pc:docMkLst>
      <pc:sldChg chg="addSp delSp modSp">
        <pc:chgData name="CH Park" userId="f879519e-6f1f-4ac3-8489-770619eef131" providerId="ADAL" clId="{1428585C-8296-411A-80EA-E6708D177AE4}" dt="2021-05-25T13:58:37.454" v="2"/>
        <pc:sldMkLst>
          <pc:docMk/>
          <pc:sldMk cId="1072791209" sldId="275"/>
        </pc:sldMkLst>
        <pc:spChg chg="mod">
          <ac:chgData name="CH Park" userId="f879519e-6f1f-4ac3-8489-770619eef131" providerId="ADAL" clId="{1428585C-8296-411A-80EA-E6708D177AE4}" dt="2021-05-25T13:58:37.454" v="2"/>
          <ac:spMkLst>
            <pc:docMk/>
            <pc:sldMk cId="1072791209" sldId="275"/>
            <ac:spMk id="5" creationId="{00000000-0000-0000-0000-000000000000}"/>
          </ac:spMkLst>
        </pc:spChg>
        <pc:spChg chg="add del">
          <ac:chgData name="CH Park" userId="f879519e-6f1f-4ac3-8489-770619eef131" providerId="ADAL" clId="{1428585C-8296-411A-80EA-E6708D177AE4}" dt="2021-05-25T13:58:30.692" v="1"/>
          <ac:spMkLst>
            <pc:docMk/>
            <pc:sldMk cId="1072791209" sldId="275"/>
            <ac:spMk id="7" creationId="{C06E66C4-63FA-4118-A751-86EE53D74C2A}"/>
          </ac:spMkLst>
        </pc:spChg>
      </pc:sldChg>
      <pc:sldChg chg="ord">
        <pc:chgData name="CH Park" userId="f879519e-6f1f-4ac3-8489-770619eef131" providerId="ADAL" clId="{1428585C-8296-411A-80EA-E6708D177AE4}" dt="2021-05-25T13:58:56.024" v="4"/>
        <pc:sldMkLst>
          <pc:docMk/>
          <pc:sldMk cId="2108565871" sldId="372"/>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AEA7F-FA68-4D07-8D83-065F9C5531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48748AC-641C-42CD-B6E2-8C0970956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104435E-65FD-49DE-82E6-E0331C3E086C}"/>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5" name="Footer Placeholder 4">
            <a:extLst>
              <a:ext uri="{FF2B5EF4-FFF2-40B4-BE49-F238E27FC236}">
                <a16:creationId xmlns:a16="http://schemas.microsoft.com/office/drawing/2014/main" id="{8EE79818-CB9B-420C-BF04-80A97D70F1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F9DEBA-2A2D-417B-8D71-0355D84DA86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91617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4869A-635C-4C93-851D-20217393511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CD06F88-5193-47D4-83EA-BFC01CA25D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DDD68BE-58C4-48F4-9A7E-9787A356C5E5}"/>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5" name="Footer Placeholder 4">
            <a:extLst>
              <a:ext uri="{FF2B5EF4-FFF2-40B4-BE49-F238E27FC236}">
                <a16:creationId xmlns:a16="http://schemas.microsoft.com/office/drawing/2014/main" id="{5F7BA6D1-8EBF-4D74-97B0-BF864C9C4CD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E9BAC1-2E93-4D46-9022-A167260D7D3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34375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8CCBC6-9802-40D3-A007-7FC6A8956C3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FED2CA0-49BB-44A0-BD44-ACB879869C9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B5146-0EC3-467A-B905-9CD5FB3AB1FE}"/>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5" name="Footer Placeholder 4">
            <a:extLst>
              <a:ext uri="{FF2B5EF4-FFF2-40B4-BE49-F238E27FC236}">
                <a16:creationId xmlns:a16="http://schemas.microsoft.com/office/drawing/2014/main" id="{1FF9855B-EE66-4302-92C4-8C854F4E83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BBA31D-E8AB-4C5F-A3EB-74384923659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641854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6EBD3-117D-4EC7-B8ED-4D6DD3C0B9C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EDF7C4C-8BB3-45B1-B526-F424110E83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50285DA-F648-4CB8-88AA-C578AAFB1D0A}"/>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5" name="Footer Placeholder 4">
            <a:extLst>
              <a:ext uri="{FF2B5EF4-FFF2-40B4-BE49-F238E27FC236}">
                <a16:creationId xmlns:a16="http://schemas.microsoft.com/office/drawing/2014/main" id="{7802238D-FDA6-434F-9E41-3BCD78155EC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3E2F39A-88EB-430D-AC96-D9BF8F6FD70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93843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46286-F566-4853-8331-85D24B701A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2A02F5E-D441-4CB5-A433-5603C97883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D58933-7E73-41C3-B137-677FD7EE9CD1}"/>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5" name="Footer Placeholder 4">
            <a:extLst>
              <a:ext uri="{FF2B5EF4-FFF2-40B4-BE49-F238E27FC236}">
                <a16:creationId xmlns:a16="http://schemas.microsoft.com/office/drawing/2014/main" id="{896E5F24-813D-4AD7-9D90-AFB21CF45D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3E68B9-2A8C-452F-AE67-E082684AB113}"/>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3243817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C675E-AAD0-402B-9982-E89AB88E7ED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E14D44-1E62-42F3-9A26-F71F321E960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D09BC4C-97C7-4AF1-A7FE-1E4823C5A6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543B25E-BD99-49F1-A341-9B463BB7EA2B}"/>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6" name="Footer Placeholder 5">
            <a:extLst>
              <a:ext uri="{FF2B5EF4-FFF2-40B4-BE49-F238E27FC236}">
                <a16:creationId xmlns:a16="http://schemas.microsoft.com/office/drawing/2014/main" id="{CAC10B19-B701-4FE7-825F-BD2264C1724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772387A-52DA-4C7C-84B7-601FD547B134}"/>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167218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AE537-62B8-43F6-96AF-EF074A9671C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CD9EDCE-F931-4208-9FE4-865068C510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1A2063-2AAF-4186-A499-D5EA029908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26E581C-93AF-4A8C-AF61-7C17E9D7AF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3A68CF-C210-4BBD-8D81-316D8D7B86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DF7792E-59E2-481A-BC5C-1B03E6FE35E3}"/>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8" name="Footer Placeholder 7">
            <a:extLst>
              <a:ext uri="{FF2B5EF4-FFF2-40B4-BE49-F238E27FC236}">
                <a16:creationId xmlns:a16="http://schemas.microsoft.com/office/drawing/2014/main" id="{164FC241-0067-4F56-B2AF-5244E478A3A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A9AC938-01B1-45A2-A4FA-19D302095FA7}"/>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792281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43177-3A02-411D-AAFF-8EA7FDA58BD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BA7D0D6-580B-4EB6-AE8D-092FB64EDCC4}"/>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4" name="Footer Placeholder 3">
            <a:extLst>
              <a:ext uri="{FF2B5EF4-FFF2-40B4-BE49-F238E27FC236}">
                <a16:creationId xmlns:a16="http://schemas.microsoft.com/office/drawing/2014/main" id="{0378668A-1B95-4500-ACDD-D83DE404872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B49DEF9-FE7C-456B-B389-C1D1394CEDCE}"/>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876027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7E6236-40B4-4139-A53F-F7E1292348B0}"/>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3" name="Footer Placeholder 2">
            <a:extLst>
              <a:ext uri="{FF2B5EF4-FFF2-40B4-BE49-F238E27FC236}">
                <a16:creationId xmlns:a16="http://schemas.microsoft.com/office/drawing/2014/main" id="{152DDA9D-47F5-4B9F-A78A-F1F428D9A8C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25FDECD-8C08-4DCE-B94E-B228B798007D}"/>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100174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53E3A-5AFB-4044-B829-C95A5DBCE7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B23BB98-1AD6-4461-81FE-A7555EC22F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BB239E1-F033-43BD-A7EF-9D5930CE2B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709955-F1F7-436C-910C-8C27969B9D2E}"/>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6" name="Footer Placeholder 5">
            <a:extLst>
              <a:ext uri="{FF2B5EF4-FFF2-40B4-BE49-F238E27FC236}">
                <a16:creationId xmlns:a16="http://schemas.microsoft.com/office/drawing/2014/main" id="{B9C63F27-C379-448F-9861-98E5AE97415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18CBCB4-2F3F-4442-A34A-B6EF5E01762A}"/>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408307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0D3C-B5AD-49D0-976B-534EA82A53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25313C8-CCD6-415D-B260-5A2F8A36BF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9CB185C-EC73-45C0-A44D-6ACF1FD089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8D8C7F-09B7-47E7-BF2D-02A51FC8A6B8}"/>
              </a:ext>
            </a:extLst>
          </p:cNvPr>
          <p:cNvSpPr>
            <a:spLocks noGrp="1"/>
          </p:cNvSpPr>
          <p:nvPr>
            <p:ph type="dt" sz="half" idx="10"/>
          </p:nvPr>
        </p:nvSpPr>
        <p:spPr/>
        <p:txBody>
          <a:bodyPr/>
          <a:lstStyle/>
          <a:p>
            <a:fld id="{ACB7FFA9-04B8-4D05-BE5F-CBDC3A509381}" type="datetimeFigureOut">
              <a:rPr lang="en-GB" smtClean="0"/>
              <a:t>25/05/2021</a:t>
            </a:fld>
            <a:endParaRPr lang="en-GB"/>
          </a:p>
        </p:txBody>
      </p:sp>
      <p:sp>
        <p:nvSpPr>
          <p:cNvPr id="6" name="Footer Placeholder 5">
            <a:extLst>
              <a:ext uri="{FF2B5EF4-FFF2-40B4-BE49-F238E27FC236}">
                <a16:creationId xmlns:a16="http://schemas.microsoft.com/office/drawing/2014/main" id="{6687C590-C0BA-4D4B-89BB-144BCFFEA41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B87519-FC46-4DEE-9FBA-D03F0552DD80}"/>
              </a:ext>
            </a:extLst>
          </p:cNvPr>
          <p:cNvSpPr>
            <a:spLocks noGrp="1"/>
          </p:cNvSpPr>
          <p:nvPr>
            <p:ph type="sldNum" sz="quarter" idx="12"/>
          </p:nvPr>
        </p:nvSpPr>
        <p:spPr/>
        <p:txBody>
          <a:bodyPr/>
          <a:lstStyle/>
          <a:p>
            <a:fld id="{1017B0A9-3FF0-4E84-BE0D-67FA08669B7B}" type="slidenum">
              <a:rPr lang="en-GB" smtClean="0"/>
              <a:t>‹#›</a:t>
            </a:fld>
            <a:endParaRPr lang="en-GB"/>
          </a:p>
        </p:txBody>
      </p:sp>
    </p:spTree>
    <p:extLst>
      <p:ext uri="{BB962C8B-B14F-4D97-AF65-F5344CB8AC3E}">
        <p14:creationId xmlns:p14="http://schemas.microsoft.com/office/powerpoint/2010/main" val="2081382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2200FA-0D3F-4DE8-8863-103A04340B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03E0A4-E9A7-4CD7-99C1-2DFDD11862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C5D042-5810-42BC-87CB-0F2C16749B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7FFA9-04B8-4D05-BE5F-CBDC3A509381}" type="datetimeFigureOut">
              <a:rPr lang="en-GB" smtClean="0"/>
              <a:t>25/05/2021</a:t>
            </a:fld>
            <a:endParaRPr lang="en-GB"/>
          </a:p>
        </p:txBody>
      </p:sp>
      <p:sp>
        <p:nvSpPr>
          <p:cNvPr id="5" name="Footer Placeholder 4">
            <a:extLst>
              <a:ext uri="{FF2B5EF4-FFF2-40B4-BE49-F238E27FC236}">
                <a16:creationId xmlns:a16="http://schemas.microsoft.com/office/drawing/2014/main" id="{AC7CE5DC-093A-4191-97A3-7E236D3EDB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27E519-A8C1-4961-B135-04025852F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17B0A9-3FF0-4E84-BE0D-67FA08669B7B}" type="slidenum">
              <a:rPr lang="en-GB" smtClean="0"/>
              <a:t>‹#›</a:t>
            </a:fld>
            <a:endParaRPr lang="en-GB"/>
          </a:p>
        </p:txBody>
      </p:sp>
    </p:spTree>
    <p:extLst>
      <p:ext uri="{BB962C8B-B14F-4D97-AF65-F5344CB8AC3E}">
        <p14:creationId xmlns:p14="http://schemas.microsoft.com/office/powerpoint/2010/main" val="410826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RAN/WG4_Radio/TSGR4_99-e/Docs/R4-2109225.zip" TargetMode="External"/><Relationship Id="rId2" Type="http://schemas.openxmlformats.org/officeDocument/2006/relationships/hyperlink" Target="https://www.3gpp.org/ftp/TSG_RAN/WG4_Radio/TSGR4_99-e/Docs/R4-2108968.zip" TargetMode="External"/><Relationship Id="rId1" Type="http://schemas.openxmlformats.org/officeDocument/2006/relationships/slideLayout" Target="../slideLayouts/slideLayout2.xml"/><Relationship Id="rId4" Type="http://schemas.openxmlformats.org/officeDocument/2006/relationships/hyperlink" Target="https://www.3gpp.org/ftp/TSG_RAN/WG4_Radio/TSGR4_99-e/Docs/R4-2110367.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966823"/>
            <a:ext cx="9144000" cy="1543140"/>
          </a:xfrm>
        </p:spPr>
        <p:txBody>
          <a:bodyPr>
            <a:normAutofit fontScale="90000"/>
          </a:bodyPr>
          <a:lstStyle/>
          <a:p>
            <a:r>
              <a:rPr lang="en-US" sz="5400" b="1" dirty="0">
                <a:latin typeface="+mn-lt"/>
              </a:rPr>
              <a:t>WF on per-BC indication of per-FR measurement gap UE capabilities</a:t>
            </a:r>
            <a:endParaRPr lang="ja-JP" altLang="en-US" sz="5400" b="1" dirty="0">
              <a:latin typeface="+mn-lt"/>
            </a:endParaRPr>
          </a:p>
        </p:txBody>
      </p:sp>
      <p:sp>
        <p:nvSpPr>
          <p:cNvPr id="3" name="サブタイトル 2"/>
          <p:cNvSpPr>
            <a:spLocks noGrp="1"/>
          </p:cNvSpPr>
          <p:nvPr>
            <p:ph type="subTitle" idx="1"/>
          </p:nvPr>
        </p:nvSpPr>
        <p:spPr/>
        <p:txBody>
          <a:bodyPr>
            <a:normAutofit/>
          </a:bodyPr>
          <a:lstStyle/>
          <a:p>
            <a:r>
              <a:rPr lang="en-US" altLang="ja-JP" sz="2800" dirty="0">
                <a:solidFill>
                  <a:schemeClr val="tx1"/>
                </a:solidFill>
              </a:rPr>
              <a:t>Qualcomm Inc.</a:t>
            </a:r>
          </a:p>
        </p:txBody>
      </p:sp>
      <p:sp>
        <p:nvSpPr>
          <p:cNvPr id="4" name="テキスト ボックス 3"/>
          <p:cNvSpPr txBox="1"/>
          <p:nvPr/>
        </p:nvSpPr>
        <p:spPr>
          <a:xfrm>
            <a:off x="405256" y="203109"/>
            <a:ext cx="4801314" cy="707886"/>
          </a:xfrm>
          <a:prstGeom prst="rect">
            <a:avLst/>
          </a:prstGeom>
          <a:noFill/>
        </p:spPr>
        <p:txBody>
          <a:bodyPr wrap="none" rtlCol="0">
            <a:spAutoFit/>
          </a:bodyPr>
          <a:lstStyle/>
          <a:p>
            <a:pPr lvl="0">
              <a:defRPr/>
            </a:pPr>
            <a:r>
              <a:rPr kumimoji="1" lang="en-US" sz="2000" b="1" dirty="0">
                <a:solidFill>
                  <a:prstClr val="black"/>
                </a:solidFill>
              </a:rPr>
              <a:t>3GPP TSG-RAN WG4 Meeting # 99-e</a:t>
            </a:r>
            <a:r>
              <a:rPr kumimoji="1" lang="en-GB" sz="2000" b="1" i="0" u="none" strike="noStrike" kern="1200" cap="none" spc="0" normalizeH="0" baseline="0" noProof="0" dirty="0">
                <a:ln>
                  <a:noFill/>
                </a:ln>
                <a:solidFill>
                  <a:prstClr val="black"/>
                </a:solidFill>
                <a:effectLst/>
                <a:uLnTx/>
                <a:uFillTx/>
                <a:latin typeface="Calibri"/>
                <a:ea typeface="+mn-ea"/>
                <a:cs typeface="+mn-cs"/>
              </a:rPr>
              <a:t>	</a:t>
            </a:r>
          </a:p>
          <a:p>
            <a:pPr lvl="0">
              <a:defRPr/>
            </a:pPr>
            <a:r>
              <a:rPr kumimoji="1" lang="en-US" sz="2000" b="1" dirty="0">
                <a:solidFill>
                  <a:prstClr val="black"/>
                </a:solidFill>
              </a:rPr>
              <a:t>Electronic Meeting, May. 19-27, 2021</a:t>
            </a:r>
            <a:endParaRPr kumimoji="1" lang="en-US" sz="2000" b="1" i="0" u="none" strike="noStrike" kern="1200" cap="none" spc="0" normalizeH="0" baseline="0" noProof="0" dirty="0">
              <a:ln>
                <a:noFill/>
              </a:ln>
              <a:solidFill>
                <a:prstClr val="black"/>
              </a:solidFill>
              <a:effectLst/>
              <a:uLnTx/>
              <a:uFillTx/>
              <a:latin typeface="Calibri"/>
              <a:ea typeface="+mn-ea"/>
              <a:cs typeface="+mn-cs"/>
            </a:endParaRPr>
          </a:p>
        </p:txBody>
      </p:sp>
      <p:sp>
        <p:nvSpPr>
          <p:cNvPr id="5" name="正方形/長方形 4"/>
          <p:cNvSpPr/>
          <p:nvPr/>
        </p:nvSpPr>
        <p:spPr>
          <a:xfrm>
            <a:off x="8809026" y="203109"/>
            <a:ext cx="3067372" cy="707886"/>
          </a:xfrm>
          <a:prstGeom prst="rect">
            <a:avLst/>
          </a:prstGeom>
        </p:spPr>
        <p:txBody>
          <a:bodyPr wrap="square">
            <a:spAutoFit/>
          </a:bodyPr>
          <a:lstStyle/>
          <a:p>
            <a:pPr lvl="0" algn="r">
              <a:defRPr/>
            </a:pPr>
            <a:r>
              <a:rPr kumimoji="1" lang="en-US" altLang="ja-JP" sz="2000" b="1" dirty="0">
                <a:solidFill>
                  <a:prstClr val="black"/>
                </a:solidFill>
                <a:ea typeface="ＭＳ Ｐゴシック" panose="020B0600070205080204" pitchFamily="34" charset="-128"/>
              </a:rPr>
              <a:t>R4-2108332</a:t>
            </a: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20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Document for:	Approval</a:t>
            </a:r>
            <a:endParaRPr kumimoji="1" lang="ja-JP" altLang="en-US" sz="2000" b="1"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0727912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07A26-E953-4411-AF7A-BCC6CE783F99}"/>
              </a:ext>
            </a:extLst>
          </p:cNvPr>
          <p:cNvSpPr>
            <a:spLocks noGrp="1"/>
          </p:cNvSpPr>
          <p:nvPr>
            <p:ph type="title"/>
          </p:nvPr>
        </p:nvSpPr>
        <p:spPr/>
        <p:txBody>
          <a:bodyPr/>
          <a:lstStyle/>
          <a:p>
            <a:r>
              <a:rPr lang="en-US" dirty="0"/>
              <a:t>Background </a:t>
            </a:r>
            <a:br>
              <a:rPr lang="en-US" dirty="0"/>
            </a:br>
            <a:r>
              <a:rPr lang="en-US" sz="3200" u="sng" dirty="0"/>
              <a:t>Relation to the </a:t>
            </a:r>
            <a:r>
              <a:rPr lang="en-US" sz="3200" b="1" u="sng" dirty="0"/>
              <a:t>baseband resource</a:t>
            </a:r>
            <a:endParaRPr lang="en-US" b="1" dirty="0"/>
          </a:p>
        </p:txBody>
      </p:sp>
      <p:sp>
        <p:nvSpPr>
          <p:cNvPr id="3" name="Content Placeholder 2">
            <a:extLst>
              <a:ext uri="{FF2B5EF4-FFF2-40B4-BE49-F238E27FC236}">
                <a16:creationId xmlns:a16="http://schemas.microsoft.com/office/drawing/2014/main" id="{E7FA5AF7-07B4-4061-BA6D-5203D26654C2}"/>
              </a:ext>
            </a:extLst>
          </p:cNvPr>
          <p:cNvSpPr>
            <a:spLocks noGrp="1"/>
          </p:cNvSpPr>
          <p:nvPr>
            <p:ph idx="1"/>
          </p:nvPr>
        </p:nvSpPr>
        <p:spPr>
          <a:xfrm>
            <a:off x="6276512" y="1825625"/>
            <a:ext cx="5299969" cy="4351338"/>
          </a:xfrm>
        </p:spPr>
        <p:txBody>
          <a:bodyPr>
            <a:normAutofit lnSpcReduction="10000"/>
          </a:bodyPr>
          <a:lstStyle/>
          <a:p>
            <a:r>
              <a:rPr lang="en-US" dirty="0"/>
              <a:t>Response</a:t>
            </a:r>
          </a:p>
          <a:p>
            <a:pPr lvl="1"/>
            <a:r>
              <a:rPr lang="en-US" dirty="0"/>
              <a:t>This issue had been discussed at the very beginning of this discussion. It mainly results from the </a:t>
            </a:r>
            <a:r>
              <a:rPr lang="en-US" b="1" dirty="0"/>
              <a:t>overloading of this per-FR gap and the more and more high order FR1+FR2 BCs</a:t>
            </a:r>
            <a:r>
              <a:rPr lang="en-US" dirty="0"/>
              <a:t>. And also it is </a:t>
            </a:r>
            <a:r>
              <a:rPr lang="en-US" b="1" dirty="0"/>
              <a:t>implementation specific</a:t>
            </a:r>
            <a:r>
              <a:rPr lang="en-US" dirty="0"/>
              <a:t>, and this is why we have </a:t>
            </a:r>
            <a:r>
              <a:rPr lang="en-US" b="1" dirty="0"/>
              <a:t>different capability indications for other requirements/features as usual </a:t>
            </a:r>
            <a:r>
              <a:rPr lang="en-US" dirty="0"/>
              <a:t>instead of only allowing one particular implementation.</a:t>
            </a:r>
          </a:p>
        </p:txBody>
      </p:sp>
      <p:sp>
        <p:nvSpPr>
          <p:cNvPr id="5" name="Content Placeholder 2">
            <a:extLst>
              <a:ext uri="{FF2B5EF4-FFF2-40B4-BE49-F238E27FC236}">
                <a16:creationId xmlns:a16="http://schemas.microsoft.com/office/drawing/2014/main" id="{BD9DD370-4A49-4BBB-A376-38D4A3B9DEF5}"/>
              </a:ext>
            </a:extLst>
          </p:cNvPr>
          <p:cNvSpPr txBox="1">
            <a:spLocks/>
          </p:cNvSpPr>
          <p:nvPr/>
        </p:nvSpPr>
        <p:spPr>
          <a:xfrm>
            <a:off x="932154" y="1825625"/>
            <a:ext cx="5299969" cy="435133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Concern</a:t>
            </a:r>
          </a:p>
          <a:p>
            <a:pPr lvl="1"/>
            <a:r>
              <a:rPr lang="en-US" dirty="0"/>
              <a:t>per-FR and per-UE measurement gap capability is introduced to </a:t>
            </a:r>
            <a:r>
              <a:rPr lang="en-US" b="1" dirty="0"/>
              <a:t>accommodate two type of implementation</a:t>
            </a:r>
            <a:r>
              <a:rPr lang="en-US" dirty="0"/>
              <a:t>, </a:t>
            </a:r>
            <a:r>
              <a:rPr lang="en-US" b="1" dirty="0"/>
              <a:t>discrete RFIC </a:t>
            </a:r>
            <a:r>
              <a:rPr lang="en-US" dirty="0"/>
              <a:t>between FR1 and FR2 and </a:t>
            </a:r>
            <a:r>
              <a:rPr lang="en-US" b="1" dirty="0"/>
              <a:t>single RFIC for both FR1 and FR2</a:t>
            </a:r>
            <a:r>
              <a:rPr lang="en-US" dirty="0"/>
              <a:t>. Also, the interruption related requirements has been introduced since LTE time due to single RFIC implementation. </a:t>
            </a:r>
          </a:p>
          <a:p>
            <a:pPr lvl="1"/>
            <a:r>
              <a:rPr lang="en-US" dirty="0"/>
              <a:t>Almost all per-FR gap dependent requirements are </a:t>
            </a:r>
            <a:r>
              <a:rPr lang="en-US" b="1" dirty="0"/>
              <a:t>interruption</a:t>
            </a:r>
            <a:r>
              <a:rPr lang="en-US" dirty="0"/>
              <a:t> related either </a:t>
            </a:r>
            <a:r>
              <a:rPr lang="en-US" b="1" dirty="0"/>
              <a:t>directly</a:t>
            </a:r>
            <a:r>
              <a:rPr lang="en-US" dirty="0"/>
              <a:t> (e.g. interruption requirements) or </a:t>
            </a:r>
            <a:r>
              <a:rPr lang="en-US" b="1" dirty="0"/>
              <a:t>indirectly</a:t>
            </a:r>
            <a:r>
              <a:rPr lang="en-US" dirty="0"/>
              <a:t> (multiple </a:t>
            </a:r>
            <a:r>
              <a:rPr lang="en-US" dirty="0" err="1"/>
              <a:t>SCell</a:t>
            </a:r>
            <a:r>
              <a:rPr lang="en-US" dirty="0"/>
              <a:t> activation, multiple CC BWP switching, etc.). Although the question has been raised in last couple meetings, we however still </a:t>
            </a:r>
            <a:r>
              <a:rPr lang="en-US" b="1" dirty="0"/>
              <a:t>don’t</a:t>
            </a:r>
            <a:r>
              <a:rPr lang="en-US" dirty="0"/>
              <a:t> think the proponent companies </a:t>
            </a:r>
            <a:r>
              <a:rPr lang="en-US" b="1" dirty="0"/>
              <a:t>have clear explanation why interruption related requirements are also baseband dependent</a:t>
            </a:r>
            <a:r>
              <a:rPr lang="en-US" dirty="0"/>
              <a:t>. </a:t>
            </a:r>
          </a:p>
          <a:p>
            <a:pPr lvl="1"/>
            <a:r>
              <a:rPr lang="en-US" dirty="0"/>
              <a:t>Also, upon the baseband dependent issues are clarified, we also need to understand </a:t>
            </a:r>
            <a:r>
              <a:rPr lang="en-US" b="1" dirty="0"/>
              <a:t>if per-BC can solve the problem</a:t>
            </a:r>
            <a:r>
              <a:rPr lang="en-US" dirty="0"/>
              <a:t>, since baseband capability not only involves a specify band combination but also # of CC, aggregated BW, MIMO capability, etc.</a:t>
            </a:r>
          </a:p>
        </p:txBody>
      </p:sp>
    </p:spTree>
    <p:extLst>
      <p:ext uri="{BB962C8B-B14F-4D97-AF65-F5344CB8AC3E}">
        <p14:creationId xmlns:p14="http://schemas.microsoft.com/office/powerpoint/2010/main" val="2108565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07A26-E953-4411-AF7A-BCC6CE783F99}"/>
              </a:ext>
            </a:extLst>
          </p:cNvPr>
          <p:cNvSpPr>
            <a:spLocks noGrp="1"/>
          </p:cNvSpPr>
          <p:nvPr>
            <p:ph type="title"/>
          </p:nvPr>
        </p:nvSpPr>
        <p:spPr/>
        <p:txBody>
          <a:bodyPr>
            <a:normAutofit/>
          </a:bodyPr>
          <a:lstStyle/>
          <a:p>
            <a:r>
              <a:rPr lang="en-US" dirty="0">
                <a:solidFill>
                  <a:prstClr val="black"/>
                </a:solidFill>
              </a:rPr>
              <a:t>Background </a:t>
            </a:r>
            <a:br>
              <a:rPr lang="en-US" dirty="0">
                <a:solidFill>
                  <a:prstClr val="black"/>
                </a:solidFill>
              </a:rPr>
            </a:br>
            <a:r>
              <a:rPr lang="en-US" sz="3200" u="sng" dirty="0">
                <a:solidFill>
                  <a:prstClr val="black"/>
                </a:solidFill>
              </a:rPr>
              <a:t>Requirements for </a:t>
            </a:r>
            <a:r>
              <a:rPr lang="en-US" sz="3200" b="1" u="sng" dirty="0" err="1">
                <a:solidFill>
                  <a:prstClr val="black"/>
                </a:solidFill>
              </a:rPr>
              <a:t>SCell</a:t>
            </a:r>
            <a:r>
              <a:rPr lang="en-US" sz="3200" b="1" u="sng" dirty="0">
                <a:solidFill>
                  <a:prstClr val="black"/>
                </a:solidFill>
              </a:rPr>
              <a:t> activation of multiple CCs</a:t>
            </a:r>
            <a:endParaRPr lang="en-US" sz="3200" b="1" u="sng" dirty="0"/>
          </a:p>
        </p:txBody>
      </p:sp>
      <p:sp>
        <p:nvSpPr>
          <p:cNvPr id="3" name="Content Placeholder 2">
            <a:extLst>
              <a:ext uri="{FF2B5EF4-FFF2-40B4-BE49-F238E27FC236}">
                <a16:creationId xmlns:a16="http://schemas.microsoft.com/office/drawing/2014/main" id="{E7FA5AF7-07B4-4061-BA6D-5203D26654C2}"/>
              </a:ext>
            </a:extLst>
          </p:cNvPr>
          <p:cNvSpPr>
            <a:spLocks noGrp="1"/>
          </p:cNvSpPr>
          <p:nvPr>
            <p:ph idx="1"/>
          </p:nvPr>
        </p:nvSpPr>
        <p:spPr>
          <a:xfrm>
            <a:off x="6276512" y="1825625"/>
            <a:ext cx="5299969" cy="4351338"/>
          </a:xfrm>
        </p:spPr>
        <p:txBody>
          <a:bodyPr>
            <a:normAutofit fontScale="70000" lnSpcReduction="20000"/>
          </a:bodyPr>
          <a:lstStyle/>
          <a:p>
            <a:r>
              <a:rPr lang="en-US" dirty="0"/>
              <a:t>Response</a:t>
            </a:r>
          </a:p>
          <a:p>
            <a:pPr lvl="1"/>
            <a:r>
              <a:rPr lang="en-US" dirty="0"/>
              <a:t>It was mentioned in </a:t>
            </a:r>
            <a:r>
              <a:rPr lang="en-US" b="1" dirty="0"/>
              <a:t>4-2110367</a:t>
            </a:r>
            <a:r>
              <a:rPr lang="en-US" dirty="0"/>
              <a:t>. The explanations are as following:</a:t>
            </a:r>
          </a:p>
          <a:p>
            <a:pPr lvl="1"/>
            <a:r>
              <a:rPr lang="en-US" dirty="0"/>
              <a:t>For non-simultaneous DCI/RRC based BWP switching on multiple CCs and (direct) </a:t>
            </a:r>
            <a:r>
              <a:rPr lang="en-US" dirty="0" err="1"/>
              <a:t>SCell</a:t>
            </a:r>
            <a:r>
              <a:rPr lang="en-US" dirty="0"/>
              <a:t> activations of multiple </a:t>
            </a:r>
            <a:r>
              <a:rPr lang="en-US" dirty="0" err="1"/>
              <a:t>SCells</a:t>
            </a:r>
            <a:r>
              <a:rPr lang="en-US" dirty="0"/>
              <a:t>, the per-FR gap works as conditions in another way. For instance, for non-simultaneous RRC based BWP switching on multiple CC or direct </a:t>
            </a:r>
            <a:r>
              <a:rPr lang="en-US" dirty="0" err="1"/>
              <a:t>SCell</a:t>
            </a:r>
            <a:r>
              <a:rPr lang="en-US" dirty="0"/>
              <a:t> activation of multiple </a:t>
            </a:r>
            <a:r>
              <a:rPr lang="en-US" dirty="0" err="1"/>
              <a:t>SCells</a:t>
            </a:r>
            <a:r>
              <a:rPr lang="en-US" dirty="0"/>
              <a:t>, it is assumed that the feasible scenarios is NR-DC and there is </a:t>
            </a:r>
            <a:r>
              <a:rPr lang="en-US" b="1" dirty="0"/>
              <a:t>one RRC messages per CG</a:t>
            </a:r>
            <a:r>
              <a:rPr lang="en-US" dirty="0"/>
              <a:t>. It is possible that the RRC message is interrupted by actions in the other CG, then </a:t>
            </a:r>
            <a:r>
              <a:rPr lang="en-US" b="1" dirty="0"/>
              <a:t>the requirements only apply for UE which is capable of per-FR gap</a:t>
            </a:r>
            <a:r>
              <a:rPr lang="en-US" dirty="0"/>
              <a:t>, which implies that UE is able to receive two RRC messages in two CGs independently. By having the new per-BC indication, when NW trigger the BWP switch on multiple CCs or </a:t>
            </a:r>
            <a:r>
              <a:rPr lang="en-US" dirty="0" err="1"/>
              <a:t>SCell</a:t>
            </a:r>
            <a:r>
              <a:rPr lang="en-US" dirty="0"/>
              <a:t> activations, the serving CC configuration is not changed, which means NW also know whether the UE is capable of per-FR gap at the very moment.</a:t>
            </a:r>
          </a:p>
        </p:txBody>
      </p:sp>
      <p:sp>
        <p:nvSpPr>
          <p:cNvPr id="5" name="Content Placeholder 2">
            <a:extLst>
              <a:ext uri="{FF2B5EF4-FFF2-40B4-BE49-F238E27FC236}">
                <a16:creationId xmlns:a16="http://schemas.microsoft.com/office/drawing/2014/main" id="{BD9DD370-4A49-4BBB-A376-38D4A3B9DEF5}"/>
              </a:ext>
            </a:extLst>
          </p:cNvPr>
          <p:cNvSpPr txBox="1">
            <a:spLocks/>
          </p:cNvSpPr>
          <p:nvPr/>
        </p:nvSpPr>
        <p:spPr>
          <a:xfrm>
            <a:off x="932154" y="1825625"/>
            <a:ext cx="5299969"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Question</a:t>
            </a:r>
          </a:p>
          <a:p>
            <a:pPr lvl="1"/>
            <a:r>
              <a:rPr lang="en-US" dirty="0"/>
              <a:t>Company raised the question in the meeting that there may be problem in multiple </a:t>
            </a:r>
            <a:r>
              <a:rPr lang="en-US" dirty="0" err="1"/>
              <a:t>SCell</a:t>
            </a:r>
            <a:r>
              <a:rPr lang="en-US" dirty="0"/>
              <a:t> activation.</a:t>
            </a:r>
          </a:p>
        </p:txBody>
      </p:sp>
    </p:spTree>
    <p:extLst>
      <p:ext uri="{BB962C8B-B14F-4D97-AF65-F5344CB8AC3E}">
        <p14:creationId xmlns:p14="http://schemas.microsoft.com/office/powerpoint/2010/main" val="931959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07A26-E953-4411-AF7A-BCC6CE783F99}"/>
              </a:ext>
            </a:extLst>
          </p:cNvPr>
          <p:cNvSpPr>
            <a:spLocks noGrp="1"/>
          </p:cNvSpPr>
          <p:nvPr>
            <p:ph type="title"/>
          </p:nvPr>
        </p:nvSpPr>
        <p:spPr/>
        <p:txBody>
          <a:bodyPr>
            <a:normAutofit/>
          </a:bodyPr>
          <a:lstStyle/>
          <a:p>
            <a:r>
              <a:rPr lang="en-US" dirty="0"/>
              <a:t>Background</a:t>
            </a:r>
            <a:br>
              <a:rPr lang="en-US" dirty="0"/>
            </a:br>
            <a:r>
              <a:rPr lang="en-US" sz="3200" u="sng" dirty="0"/>
              <a:t>BC for serving </a:t>
            </a:r>
            <a:r>
              <a:rPr lang="en-US" sz="3200" b="1" u="sng" dirty="0"/>
              <a:t>CC or MO</a:t>
            </a:r>
          </a:p>
        </p:txBody>
      </p:sp>
      <p:sp>
        <p:nvSpPr>
          <p:cNvPr id="3" name="Content Placeholder 2">
            <a:extLst>
              <a:ext uri="{FF2B5EF4-FFF2-40B4-BE49-F238E27FC236}">
                <a16:creationId xmlns:a16="http://schemas.microsoft.com/office/drawing/2014/main" id="{E7FA5AF7-07B4-4061-BA6D-5203D26654C2}"/>
              </a:ext>
            </a:extLst>
          </p:cNvPr>
          <p:cNvSpPr>
            <a:spLocks noGrp="1"/>
          </p:cNvSpPr>
          <p:nvPr>
            <p:ph idx="1"/>
          </p:nvPr>
        </p:nvSpPr>
        <p:spPr>
          <a:xfrm>
            <a:off x="6276512" y="1825625"/>
            <a:ext cx="5299969" cy="4351338"/>
          </a:xfrm>
        </p:spPr>
        <p:txBody>
          <a:bodyPr>
            <a:normAutofit/>
          </a:bodyPr>
          <a:lstStyle/>
          <a:p>
            <a:r>
              <a:rPr lang="en-US" dirty="0"/>
              <a:t>Response</a:t>
            </a:r>
          </a:p>
          <a:p>
            <a:pPr lvl="1"/>
            <a:r>
              <a:rPr lang="en-US" dirty="0"/>
              <a:t>One company clarified that it was for </a:t>
            </a:r>
            <a:r>
              <a:rPr lang="en-US" b="1" dirty="0"/>
              <a:t>serving CC (regardless of active or not) not the MO</a:t>
            </a:r>
            <a:r>
              <a:rPr lang="en-US" dirty="0"/>
              <a:t>. It means if NW configures CC1+CC2+CC3 under BC 1 where the per-FR gap is indicated supported, the per-FR gap is supported </a:t>
            </a:r>
            <a:r>
              <a:rPr lang="en-US" b="1" dirty="0"/>
              <a:t>no matter whether CC1/CC2/CC3 is activated or not or what the MO configuration is</a:t>
            </a:r>
            <a:r>
              <a:rPr lang="en-US" dirty="0"/>
              <a:t>. </a:t>
            </a:r>
          </a:p>
        </p:txBody>
      </p:sp>
      <p:sp>
        <p:nvSpPr>
          <p:cNvPr id="5" name="Content Placeholder 2">
            <a:extLst>
              <a:ext uri="{FF2B5EF4-FFF2-40B4-BE49-F238E27FC236}">
                <a16:creationId xmlns:a16="http://schemas.microsoft.com/office/drawing/2014/main" id="{BD9DD370-4A49-4BBB-A376-38D4A3B9DEF5}"/>
              </a:ext>
            </a:extLst>
          </p:cNvPr>
          <p:cNvSpPr txBox="1">
            <a:spLocks/>
          </p:cNvSpPr>
          <p:nvPr/>
        </p:nvSpPr>
        <p:spPr>
          <a:xfrm>
            <a:off x="932154" y="1825625"/>
            <a:ext cx="5299969"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Question</a:t>
            </a:r>
          </a:p>
          <a:p>
            <a:pPr lvl="1"/>
            <a:r>
              <a:rPr lang="en-US" dirty="0"/>
              <a:t>Whether the per-BC indication works for serving CC or MO?</a:t>
            </a:r>
          </a:p>
        </p:txBody>
      </p:sp>
    </p:spTree>
    <p:extLst>
      <p:ext uri="{BB962C8B-B14F-4D97-AF65-F5344CB8AC3E}">
        <p14:creationId xmlns:p14="http://schemas.microsoft.com/office/powerpoint/2010/main" val="1707071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55AE5-1EFC-4CFD-A30D-E966E2730E4D}"/>
              </a:ext>
            </a:extLst>
          </p:cNvPr>
          <p:cNvSpPr>
            <a:spLocks noGrp="1"/>
          </p:cNvSpPr>
          <p:nvPr>
            <p:ph type="title"/>
          </p:nvPr>
        </p:nvSpPr>
        <p:spPr/>
        <p:txBody>
          <a:bodyPr>
            <a:normAutofit fontScale="90000"/>
          </a:bodyPr>
          <a:lstStyle/>
          <a:p>
            <a:r>
              <a:rPr lang="en-US" b="1" dirty="0"/>
              <a:t>Proposals on Issue 2-1</a:t>
            </a:r>
            <a:br>
              <a:rPr lang="en-US" b="1" u="sng" dirty="0"/>
            </a:br>
            <a:r>
              <a:rPr lang="en-US" sz="2700" b="1" u="sng" dirty="0"/>
              <a:t>Whether to introduce per-BC indication of per-FR measurement gap UE capabilities</a:t>
            </a:r>
            <a:endParaRPr lang="en-US" sz="2700" dirty="0"/>
          </a:p>
        </p:txBody>
      </p:sp>
      <p:sp>
        <p:nvSpPr>
          <p:cNvPr id="3" name="Content Placeholder 2">
            <a:extLst>
              <a:ext uri="{FF2B5EF4-FFF2-40B4-BE49-F238E27FC236}">
                <a16:creationId xmlns:a16="http://schemas.microsoft.com/office/drawing/2014/main" id="{40D725E5-8D7F-46AD-A491-91F0AB14BE4E}"/>
              </a:ext>
            </a:extLst>
          </p:cNvPr>
          <p:cNvSpPr>
            <a:spLocks noGrp="1"/>
          </p:cNvSpPr>
          <p:nvPr>
            <p:ph idx="1"/>
          </p:nvPr>
        </p:nvSpPr>
        <p:spPr/>
        <p:txBody>
          <a:bodyPr>
            <a:normAutofit/>
          </a:bodyPr>
          <a:lstStyle/>
          <a:p>
            <a:pPr lvl="0"/>
            <a:r>
              <a:rPr lang="en-US" dirty="0"/>
              <a:t>RAN4 to choose between on or the other in RAN4#99 e-meeting.</a:t>
            </a:r>
          </a:p>
          <a:p>
            <a:pPr lvl="1"/>
            <a:r>
              <a:rPr lang="en-US" dirty="0"/>
              <a:t>Option 1</a:t>
            </a:r>
          </a:p>
          <a:p>
            <a:pPr lvl="2"/>
            <a:r>
              <a:rPr lang="en-US" dirty="0"/>
              <a:t>Keep the original per UE per-FR gap indication and add new Per BC indication for the per-FR gap capacity.</a:t>
            </a:r>
          </a:p>
          <a:p>
            <a:pPr lvl="1"/>
            <a:r>
              <a:rPr lang="en-US" dirty="0"/>
              <a:t>Option 2</a:t>
            </a:r>
          </a:p>
          <a:p>
            <a:pPr lvl="2"/>
            <a:r>
              <a:rPr lang="en-US" dirty="0"/>
              <a:t>Do not introduce per-BC indication of per-FR measurement gap UE capabilities in Rel-16. Instead, capture the following in the RRM meeting minutes:</a:t>
            </a:r>
          </a:p>
          <a:p>
            <a:pPr lvl="3"/>
            <a:r>
              <a:rPr lang="en-US" dirty="0"/>
              <a:t>RAN4 has a common understanding that further enhancements to the per-FR measurement gap UE capabilities can be further studied in Rel-17 (e.g. in </a:t>
            </a:r>
            <a:r>
              <a:rPr lang="en-US" dirty="0" err="1"/>
              <a:t>FeRRM</a:t>
            </a:r>
            <a:r>
              <a:rPr lang="en-US" dirty="0"/>
              <a:t> WI) and is subject to RAN plenary approval and available time budget.</a:t>
            </a:r>
          </a:p>
        </p:txBody>
      </p:sp>
    </p:spTree>
    <p:extLst>
      <p:ext uri="{BB962C8B-B14F-4D97-AF65-F5344CB8AC3E}">
        <p14:creationId xmlns:p14="http://schemas.microsoft.com/office/powerpoint/2010/main" val="141563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AB384-E65F-4190-A073-D364E1B98871}"/>
              </a:ext>
            </a:extLst>
          </p:cNvPr>
          <p:cNvSpPr>
            <a:spLocks noGrp="1"/>
          </p:cNvSpPr>
          <p:nvPr>
            <p:ph type="title"/>
          </p:nvPr>
        </p:nvSpPr>
        <p:spPr/>
        <p:txBody>
          <a:bodyPr/>
          <a:lstStyle/>
          <a:p>
            <a:r>
              <a:rPr lang="en-US" dirty="0"/>
              <a:t>References</a:t>
            </a:r>
          </a:p>
        </p:txBody>
      </p:sp>
      <p:graphicFrame>
        <p:nvGraphicFramePr>
          <p:cNvPr id="5" name="Content Placeholder 4">
            <a:extLst>
              <a:ext uri="{FF2B5EF4-FFF2-40B4-BE49-F238E27FC236}">
                <a16:creationId xmlns:a16="http://schemas.microsoft.com/office/drawing/2014/main" id="{BB295B13-1C46-4B93-A95D-1BD171B8A825}"/>
              </a:ext>
            </a:extLst>
          </p:cNvPr>
          <p:cNvGraphicFramePr>
            <a:graphicFrameLocks noGrp="1"/>
          </p:cNvGraphicFramePr>
          <p:nvPr>
            <p:ph idx="1"/>
          </p:nvPr>
        </p:nvGraphicFramePr>
        <p:xfrm>
          <a:off x="919527" y="1817379"/>
          <a:ext cx="10727976" cy="2005998"/>
        </p:xfrm>
        <a:graphic>
          <a:graphicData uri="http://schemas.openxmlformats.org/drawingml/2006/table">
            <a:tbl>
              <a:tblPr firstRow="1" firstCol="1" bandRow="1">
                <a:tableStyleId>{69012ECD-51FC-41F1-AA8D-1B2483CD663E}</a:tableStyleId>
              </a:tblPr>
              <a:tblGrid>
                <a:gridCol w="1787050">
                  <a:extLst>
                    <a:ext uri="{9D8B030D-6E8A-4147-A177-3AD203B41FA5}">
                      <a16:colId xmlns:a16="http://schemas.microsoft.com/office/drawing/2014/main" val="3984166704"/>
                    </a:ext>
                  </a:extLst>
                </a:gridCol>
                <a:gridCol w="6570588">
                  <a:extLst>
                    <a:ext uri="{9D8B030D-6E8A-4147-A177-3AD203B41FA5}">
                      <a16:colId xmlns:a16="http://schemas.microsoft.com/office/drawing/2014/main" val="2230338175"/>
                    </a:ext>
                  </a:extLst>
                </a:gridCol>
                <a:gridCol w="2370338">
                  <a:extLst>
                    <a:ext uri="{9D8B030D-6E8A-4147-A177-3AD203B41FA5}">
                      <a16:colId xmlns:a16="http://schemas.microsoft.com/office/drawing/2014/main" val="796038857"/>
                    </a:ext>
                  </a:extLst>
                </a:gridCol>
              </a:tblGrid>
              <a:tr h="505603">
                <a:tc>
                  <a:txBody>
                    <a:bodyPr/>
                    <a:lstStyle/>
                    <a:p>
                      <a:pPr marL="0" marR="0" algn="ctr">
                        <a:spcBef>
                          <a:spcPts val="0"/>
                        </a:spcBef>
                        <a:spcAft>
                          <a:spcPts val="0"/>
                        </a:spcAft>
                      </a:pPr>
                      <a:r>
                        <a:rPr lang="en-US" sz="1400" dirty="0" err="1">
                          <a:effectLst/>
                          <a:latin typeface="Calibri (Body)"/>
                        </a:rPr>
                        <a:t>TDoc</a:t>
                      </a:r>
                      <a:endParaRPr lang="en-US" sz="1400" dirty="0">
                        <a:effectLst/>
                        <a:latin typeface="Calibri (Body)"/>
                        <a:ea typeface="MS Gothic" panose="020B0609070205080204" pitchFamily="49" charset="-128"/>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marR="0" algn="ctr">
                        <a:spcBef>
                          <a:spcPts val="0"/>
                        </a:spcBef>
                        <a:spcAft>
                          <a:spcPts val="0"/>
                        </a:spcAft>
                      </a:pPr>
                      <a:r>
                        <a:rPr lang="en-US" sz="1400" dirty="0">
                          <a:effectLst/>
                          <a:latin typeface="Calibri (Body)"/>
                        </a:rPr>
                        <a:t>Title</a:t>
                      </a:r>
                      <a:endParaRPr lang="en-US" sz="1400" dirty="0">
                        <a:effectLst/>
                        <a:latin typeface="Calibri (Body)"/>
                        <a:ea typeface="MS Gothic" panose="020B06090702050802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400" dirty="0">
                          <a:effectLst/>
                          <a:latin typeface="Calibri (Body)"/>
                        </a:rPr>
                        <a:t>Source</a:t>
                      </a:r>
                      <a:endParaRPr lang="en-US" sz="1400" dirty="0">
                        <a:effectLst/>
                        <a:latin typeface="Calibri (Body)"/>
                        <a:ea typeface="MS Gothic" panose="020B0609070205080204" pitchFamily="49" charset="-128"/>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159250953"/>
                  </a:ext>
                </a:extLst>
              </a:tr>
              <a:tr h="531390">
                <a:tc>
                  <a:txBody>
                    <a:bodyPr/>
                    <a:lstStyle/>
                    <a:p>
                      <a:pPr marL="0" marR="0">
                        <a:spcBef>
                          <a:spcPts val="0"/>
                        </a:spcBef>
                        <a:spcAft>
                          <a:spcPts val="0"/>
                        </a:spcAft>
                      </a:pPr>
                      <a:r>
                        <a:rPr lang="en-US" sz="1400" u="sng">
                          <a:effectLst/>
                          <a:latin typeface="Calibri (Body)"/>
                          <a:hlinkClick r:id="rId2"/>
                        </a:rPr>
                        <a:t>R4-2108968</a:t>
                      </a:r>
                      <a:endParaRPr lang="en-US" sz="1400">
                        <a:effectLst/>
                        <a:latin typeface="Calibri (Body)"/>
                        <a:ea typeface="MS Gothic" panose="020B0609070205080204" pitchFamily="49" charset="-128"/>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marR="0">
                        <a:spcBef>
                          <a:spcPts val="0"/>
                        </a:spcBef>
                        <a:spcAft>
                          <a:spcPts val="0"/>
                        </a:spcAft>
                      </a:pPr>
                      <a:r>
                        <a:rPr lang="en-US" sz="1400" dirty="0">
                          <a:effectLst/>
                          <a:latin typeface="Calibri (Body)"/>
                        </a:rPr>
                        <a:t>Discussion on Rel-16 Features</a:t>
                      </a:r>
                      <a:endParaRPr lang="en-US" sz="1400" dirty="0">
                        <a:effectLst/>
                        <a:latin typeface="Calibri (Body)"/>
                        <a:ea typeface="MS Gothic" panose="020B0609070205080204" pitchFamily="49" charset="-128"/>
                        <a:cs typeface="Times New Roman" panose="02020603050405020304" pitchFamily="18" charset="0"/>
                      </a:endParaRPr>
                    </a:p>
                  </a:txBody>
                  <a:tcPr marL="68580" marR="68580" marT="0" marB="0" anchor="ctr"/>
                </a:tc>
                <a:tc>
                  <a:txBody>
                    <a:bodyPr/>
                    <a:lstStyle/>
                    <a:p>
                      <a:pPr marL="0" marR="0">
                        <a:spcBef>
                          <a:spcPts val="0"/>
                        </a:spcBef>
                        <a:spcAft>
                          <a:spcPts val="0"/>
                        </a:spcAft>
                      </a:pPr>
                      <a:r>
                        <a:rPr lang="en-US" sz="1400" dirty="0">
                          <a:effectLst/>
                          <a:latin typeface="Calibri (Body)"/>
                        </a:rPr>
                        <a:t>Qualcomm Incorporated</a:t>
                      </a:r>
                      <a:endParaRPr lang="en-US" sz="1400" dirty="0">
                        <a:effectLst/>
                        <a:latin typeface="Calibri (Body)"/>
                        <a:ea typeface="MS Gothic" panose="020B0609070205080204" pitchFamily="49" charset="-128"/>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567086631"/>
                  </a:ext>
                </a:extLst>
              </a:tr>
              <a:tr h="437615">
                <a:tc>
                  <a:txBody>
                    <a:bodyPr/>
                    <a:lstStyle/>
                    <a:p>
                      <a:pPr marL="0" marR="0">
                        <a:spcBef>
                          <a:spcPts val="0"/>
                        </a:spcBef>
                        <a:spcAft>
                          <a:spcPts val="0"/>
                        </a:spcAft>
                      </a:pPr>
                      <a:r>
                        <a:rPr lang="en-US" sz="1400" u="sng">
                          <a:effectLst/>
                          <a:latin typeface="Calibri (Body)"/>
                          <a:hlinkClick r:id="rId3"/>
                        </a:rPr>
                        <a:t>R4-2109225</a:t>
                      </a:r>
                      <a:endParaRPr lang="en-US" sz="1400">
                        <a:effectLst/>
                        <a:latin typeface="Calibri (Body)"/>
                        <a:ea typeface="MS Gothic" panose="020B0609070205080204" pitchFamily="49" charset="-128"/>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marR="0">
                        <a:spcBef>
                          <a:spcPts val="0"/>
                        </a:spcBef>
                        <a:spcAft>
                          <a:spcPts val="0"/>
                        </a:spcAft>
                      </a:pPr>
                      <a:r>
                        <a:rPr lang="en-US" sz="1400" dirty="0">
                          <a:effectLst/>
                          <a:latin typeface="Calibri (Body)"/>
                        </a:rPr>
                        <a:t>Discussion on UE capabilities in Rel-16</a:t>
                      </a:r>
                      <a:endParaRPr lang="en-US" sz="1400" dirty="0">
                        <a:effectLst/>
                        <a:latin typeface="Calibri (Body)"/>
                        <a:ea typeface="MS Gothic" panose="020B0609070205080204" pitchFamily="49" charset="-128"/>
                        <a:cs typeface="Times New Roman" panose="02020603050405020304" pitchFamily="18" charset="0"/>
                      </a:endParaRPr>
                    </a:p>
                  </a:txBody>
                  <a:tcPr marL="68580" marR="68580" marT="0" marB="0" anchor="ctr"/>
                </a:tc>
                <a:tc>
                  <a:txBody>
                    <a:bodyPr/>
                    <a:lstStyle/>
                    <a:p>
                      <a:pPr marL="0" marR="0">
                        <a:spcBef>
                          <a:spcPts val="0"/>
                        </a:spcBef>
                        <a:spcAft>
                          <a:spcPts val="0"/>
                        </a:spcAft>
                      </a:pPr>
                      <a:r>
                        <a:rPr lang="en-US" sz="1400" dirty="0">
                          <a:effectLst/>
                          <a:latin typeface="Calibri (Body)"/>
                        </a:rPr>
                        <a:t>Intel Corporation</a:t>
                      </a:r>
                      <a:endParaRPr lang="en-US" sz="1400" dirty="0">
                        <a:effectLst/>
                        <a:latin typeface="Calibri (Body)"/>
                        <a:ea typeface="MS Gothic" panose="020B0609070205080204" pitchFamily="49" charset="-128"/>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422530983"/>
                  </a:ext>
                </a:extLst>
              </a:tr>
              <a:tr h="531390">
                <a:tc>
                  <a:txBody>
                    <a:bodyPr/>
                    <a:lstStyle/>
                    <a:p>
                      <a:pPr marL="0" marR="0">
                        <a:spcBef>
                          <a:spcPts val="0"/>
                        </a:spcBef>
                        <a:spcAft>
                          <a:spcPts val="0"/>
                        </a:spcAft>
                      </a:pPr>
                      <a:r>
                        <a:rPr lang="en-US" sz="1400" u="sng">
                          <a:effectLst/>
                          <a:latin typeface="Calibri (Body)"/>
                          <a:hlinkClick r:id="rId4"/>
                        </a:rPr>
                        <a:t>R4-2110367</a:t>
                      </a:r>
                      <a:endParaRPr lang="en-US" sz="1400">
                        <a:effectLst/>
                        <a:latin typeface="Calibri (Body)"/>
                        <a:ea typeface="MS Gothic" panose="020B0609070205080204" pitchFamily="49" charset="-128"/>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tcPr>
                </a:tc>
                <a:tc>
                  <a:txBody>
                    <a:bodyPr/>
                    <a:lstStyle/>
                    <a:p>
                      <a:pPr marL="0" marR="0">
                        <a:spcBef>
                          <a:spcPts val="0"/>
                        </a:spcBef>
                        <a:spcAft>
                          <a:spcPts val="0"/>
                        </a:spcAft>
                      </a:pPr>
                      <a:r>
                        <a:rPr lang="en-US" sz="1400" dirty="0">
                          <a:effectLst/>
                          <a:latin typeface="Calibri (Body)"/>
                        </a:rPr>
                        <a:t>On UE behavior due to separate NR HST capability and on Per BC indication of per-FR gap</a:t>
                      </a:r>
                      <a:endParaRPr lang="en-US" sz="1400" dirty="0">
                        <a:effectLst/>
                        <a:latin typeface="Calibri (Body)"/>
                        <a:ea typeface="MS Gothic" panose="020B0609070205080204" pitchFamily="49" charset="-128"/>
                        <a:cs typeface="Times New Roman" panose="02020603050405020304" pitchFamily="18" charset="0"/>
                      </a:endParaRPr>
                    </a:p>
                  </a:txBody>
                  <a:tcPr marL="68580" marR="68580" marT="0" marB="0" anchor="ctr"/>
                </a:tc>
                <a:tc>
                  <a:txBody>
                    <a:bodyPr/>
                    <a:lstStyle/>
                    <a:p>
                      <a:pPr marL="0" marR="0">
                        <a:spcBef>
                          <a:spcPts val="0"/>
                        </a:spcBef>
                        <a:spcAft>
                          <a:spcPts val="0"/>
                        </a:spcAft>
                      </a:pPr>
                      <a:r>
                        <a:rPr lang="en-US" sz="1400" dirty="0">
                          <a:effectLst/>
                          <a:latin typeface="Calibri (Body)"/>
                        </a:rPr>
                        <a:t>Huawei, </a:t>
                      </a:r>
                      <a:r>
                        <a:rPr lang="en-US" sz="1400" dirty="0" err="1">
                          <a:effectLst/>
                          <a:latin typeface="Calibri (Body)"/>
                        </a:rPr>
                        <a:t>HiSilicon</a:t>
                      </a:r>
                      <a:endParaRPr lang="en-US" sz="1400" dirty="0">
                        <a:effectLst/>
                        <a:latin typeface="Calibri (Body)"/>
                        <a:ea typeface="MS Gothic" panose="020B0609070205080204" pitchFamily="49" charset="-128"/>
                        <a:cs typeface="Times New Roman" panose="02020603050405020304" pitchFamily="18" charset="0"/>
                      </a:endParaRPr>
                    </a:p>
                  </a:txBody>
                  <a:tcPr marL="68580" marR="68580"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587561836"/>
                  </a:ext>
                </a:extLst>
              </a:tr>
            </a:tbl>
          </a:graphicData>
        </a:graphic>
      </p:graphicFrame>
    </p:spTree>
    <p:extLst>
      <p:ext uri="{BB962C8B-B14F-4D97-AF65-F5344CB8AC3E}">
        <p14:creationId xmlns:p14="http://schemas.microsoft.com/office/powerpoint/2010/main" val="2528017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55AE5-1EFC-4CFD-A30D-E966E2730E4D}"/>
              </a:ext>
            </a:extLst>
          </p:cNvPr>
          <p:cNvSpPr>
            <a:spLocks noGrp="1"/>
          </p:cNvSpPr>
          <p:nvPr>
            <p:ph type="title"/>
          </p:nvPr>
        </p:nvSpPr>
        <p:spPr/>
        <p:txBody>
          <a:bodyPr>
            <a:normAutofit fontScale="90000"/>
          </a:bodyPr>
          <a:lstStyle/>
          <a:p>
            <a:r>
              <a:rPr lang="en-US" b="1" dirty="0"/>
              <a:t>Issue 2-1</a:t>
            </a:r>
            <a:br>
              <a:rPr lang="en-US" b="1" u="sng" dirty="0"/>
            </a:br>
            <a:r>
              <a:rPr lang="en-US" sz="2700" b="1" u="sng" dirty="0"/>
              <a:t>Whether to introduce per-BC indication of per-FR measurement gap UE capabilities</a:t>
            </a:r>
            <a:endParaRPr lang="en-US" sz="2700" dirty="0"/>
          </a:p>
        </p:txBody>
      </p:sp>
      <p:sp>
        <p:nvSpPr>
          <p:cNvPr id="3" name="Content Placeholder 2">
            <a:extLst>
              <a:ext uri="{FF2B5EF4-FFF2-40B4-BE49-F238E27FC236}">
                <a16:creationId xmlns:a16="http://schemas.microsoft.com/office/drawing/2014/main" id="{40D725E5-8D7F-46AD-A491-91F0AB14BE4E}"/>
              </a:ext>
            </a:extLst>
          </p:cNvPr>
          <p:cNvSpPr>
            <a:spLocks noGrp="1"/>
          </p:cNvSpPr>
          <p:nvPr>
            <p:ph idx="1"/>
          </p:nvPr>
        </p:nvSpPr>
        <p:spPr/>
        <p:txBody>
          <a:bodyPr>
            <a:normAutofit/>
          </a:bodyPr>
          <a:lstStyle/>
          <a:p>
            <a:r>
              <a:rPr lang="en-US" dirty="0"/>
              <a:t>Option 1 (Qualcomm, Huawei)</a:t>
            </a:r>
          </a:p>
          <a:p>
            <a:pPr lvl="1"/>
            <a:r>
              <a:rPr lang="en-US" dirty="0"/>
              <a:t>Keep the original per UE per-FR gap indication and add new Per BC indication for the per-FR gap capacity.</a:t>
            </a:r>
          </a:p>
          <a:p>
            <a:r>
              <a:rPr lang="en-US" dirty="0"/>
              <a:t>Option 2 (Intel)</a:t>
            </a:r>
          </a:p>
          <a:p>
            <a:pPr lvl="1"/>
            <a:r>
              <a:rPr lang="en-US" dirty="0"/>
              <a:t>RAN4 agrees on generating a new objective of R17 standards to introduce per-BC indication of per-FR measurement gap UE capabilities, was there no consensus on introducing it in Rel-16.</a:t>
            </a:r>
          </a:p>
        </p:txBody>
      </p:sp>
    </p:spTree>
    <p:extLst>
      <p:ext uri="{BB962C8B-B14F-4D97-AF65-F5344CB8AC3E}">
        <p14:creationId xmlns:p14="http://schemas.microsoft.com/office/powerpoint/2010/main" val="905740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4B566-008B-46F6-B794-8728FE8FAA2F}"/>
              </a:ext>
            </a:extLst>
          </p:cNvPr>
          <p:cNvSpPr>
            <a:spLocks noGrp="1"/>
          </p:cNvSpPr>
          <p:nvPr>
            <p:ph type="title"/>
          </p:nvPr>
        </p:nvSpPr>
        <p:spPr/>
        <p:txBody>
          <a:bodyPr>
            <a:normAutofit/>
          </a:bodyPr>
          <a:lstStyle/>
          <a:p>
            <a:r>
              <a:rPr lang="en-US" dirty="0"/>
              <a:t>Background</a:t>
            </a:r>
            <a:br>
              <a:rPr lang="en-US" dirty="0"/>
            </a:br>
            <a:r>
              <a:rPr lang="en-US" sz="3200" u="sng" dirty="0"/>
              <a:t>Capability of ‘</a:t>
            </a:r>
            <a:r>
              <a:rPr lang="en-US" sz="3200" u="sng" dirty="0" err="1"/>
              <a:t>independentGapConfig</a:t>
            </a:r>
            <a:r>
              <a:rPr lang="en-US" sz="3200" u="sng" dirty="0"/>
              <a:t>’ (per-FR Gap)</a:t>
            </a:r>
            <a:endParaRPr lang="en-US" u="sng" dirty="0"/>
          </a:p>
        </p:txBody>
      </p:sp>
      <p:graphicFrame>
        <p:nvGraphicFramePr>
          <p:cNvPr id="6" name="Content Placeholder 5">
            <a:extLst>
              <a:ext uri="{FF2B5EF4-FFF2-40B4-BE49-F238E27FC236}">
                <a16:creationId xmlns:a16="http://schemas.microsoft.com/office/drawing/2014/main" id="{18AF97F9-06BC-4919-8972-8DA47515D998}"/>
              </a:ext>
            </a:extLst>
          </p:cNvPr>
          <p:cNvGraphicFramePr>
            <a:graphicFrameLocks noGrp="1"/>
          </p:cNvGraphicFramePr>
          <p:nvPr>
            <p:ph idx="1"/>
            <p:extLst>
              <p:ext uri="{D42A27DB-BD31-4B8C-83A1-F6EECF244321}">
                <p14:modId xmlns:p14="http://schemas.microsoft.com/office/powerpoint/2010/main" val="1696311807"/>
              </p:ext>
            </p:extLst>
          </p:nvPr>
        </p:nvGraphicFramePr>
        <p:xfrm>
          <a:off x="838200" y="2434687"/>
          <a:ext cx="10413506" cy="1988625"/>
        </p:xfrm>
        <a:graphic>
          <a:graphicData uri="http://schemas.openxmlformats.org/drawingml/2006/table">
            <a:tbl>
              <a:tblPr firstRow="1" firstCol="1" bandRow="1"/>
              <a:tblGrid>
                <a:gridCol w="7437596">
                  <a:extLst>
                    <a:ext uri="{9D8B030D-6E8A-4147-A177-3AD203B41FA5}">
                      <a16:colId xmlns:a16="http://schemas.microsoft.com/office/drawing/2014/main" val="1265176647"/>
                    </a:ext>
                  </a:extLst>
                </a:gridCol>
                <a:gridCol w="775136">
                  <a:extLst>
                    <a:ext uri="{9D8B030D-6E8A-4147-A177-3AD203B41FA5}">
                      <a16:colId xmlns:a16="http://schemas.microsoft.com/office/drawing/2014/main" val="3980465360"/>
                    </a:ext>
                  </a:extLst>
                </a:gridCol>
                <a:gridCol w="616610">
                  <a:extLst>
                    <a:ext uri="{9D8B030D-6E8A-4147-A177-3AD203B41FA5}">
                      <a16:colId xmlns:a16="http://schemas.microsoft.com/office/drawing/2014/main" val="2930632554"/>
                    </a:ext>
                  </a:extLst>
                </a:gridCol>
                <a:gridCol w="778416">
                  <a:extLst>
                    <a:ext uri="{9D8B030D-6E8A-4147-A177-3AD203B41FA5}">
                      <a16:colId xmlns:a16="http://schemas.microsoft.com/office/drawing/2014/main" val="1710364179"/>
                    </a:ext>
                  </a:extLst>
                </a:gridCol>
                <a:gridCol w="805748">
                  <a:extLst>
                    <a:ext uri="{9D8B030D-6E8A-4147-A177-3AD203B41FA5}">
                      <a16:colId xmlns:a16="http://schemas.microsoft.com/office/drawing/2014/main" val="221135351"/>
                    </a:ext>
                  </a:extLst>
                </a:gridCol>
              </a:tblGrid>
              <a:tr h="769425">
                <a:tc>
                  <a:txBody>
                    <a:bodyPr/>
                    <a:lstStyle/>
                    <a:p>
                      <a:pPr marL="0" marR="0" algn="ctr">
                        <a:spcBef>
                          <a:spcPts val="0"/>
                        </a:spcBef>
                        <a:spcAft>
                          <a:spcPts val="0"/>
                        </a:spcAft>
                      </a:pPr>
                      <a:r>
                        <a:rPr lang="en-GB" sz="1600" b="1" i="1" dirty="0">
                          <a:effectLst/>
                          <a:latin typeface="Arial" panose="020B0604020202020204" pitchFamily="34" charset="0"/>
                          <a:ea typeface="Malgun Gothic" panose="020B0503020000020004" pitchFamily="34" charset="-127"/>
                          <a:cs typeface="Times New Roman" panose="02020603050405020304" pitchFamily="18" charset="0"/>
                        </a:rPr>
                        <a:t>Definitions for parameters </a:t>
                      </a:r>
                      <a:endParaRPr lang="en-US"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a:spcBef>
                          <a:spcPts val="0"/>
                        </a:spcBef>
                        <a:spcAft>
                          <a:spcPts val="0"/>
                        </a:spcAft>
                      </a:pPr>
                      <a:r>
                        <a:rPr lang="en-GB" sz="1600" dirty="0">
                          <a:effectLst/>
                          <a:latin typeface="Arial" panose="020B0604020202020204" pitchFamily="34" charset="0"/>
                          <a:ea typeface="Malgun Gothic" panose="020B0503020000020004" pitchFamily="34" charset="-127"/>
                          <a:cs typeface="Times New Roman" panose="02020603050405020304" pitchFamily="18" charset="0"/>
                        </a:rPr>
                        <a:t>Per</a:t>
                      </a:r>
                      <a:endParaRPr lang="en-US"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a:spcBef>
                          <a:spcPts val="0"/>
                        </a:spcBef>
                        <a:spcAft>
                          <a:spcPts val="0"/>
                        </a:spcAft>
                      </a:pPr>
                      <a:r>
                        <a:rPr lang="en-GB" sz="1600" dirty="0">
                          <a:effectLst/>
                          <a:latin typeface="Arial" panose="020B0604020202020204" pitchFamily="34" charset="0"/>
                          <a:ea typeface="Malgun Gothic" panose="020B0503020000020004" pitchFamily="34" charset="-127"/>
                          <a:cs typeface="Times New Roman" panose="02020603050405020304" pitchFamily="18" charset="0"/>
                        </a:rPr>
                        <a:t>M</a:t>
                      </a:r>
                      <a:endParaRPr lang="en-US"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a:spcBef>
                          <a:spcPts val="0"/>
                        </a:spcBef>
                        <a:spcAft>
                          <a:spcPts val="0"/>
                        </a:spcAft>
                      </a:pPr>
                      <a:r>
                        <a:rPr lang="en-GB" sz="1600" dirty="0">
                          <a:effectLst/>
                          <a:latin typeface="Arial" panose="020B0604020202020204" pitchFamily="34" charset="0"/>
                          <a:ea typeface="Malgun Gothic" panose="020B0503020000020004" pitchFamily="34" charset="-127"/>
                          <a:cs typeface="Times New Roman" panose="02020603050405020304" pitchFamily="18" charset="0"/>
                        </a:rPr>
                        <a:t>FDD-TDD DIFF </a:t>
                      </a:r>
                      <a:endParaRPr lang="en-US"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a:spcBef>
                          <a:spcPts val="0"/>
                        </a:spcBef>
                        <a:spcAft>
                          <a:spcPts val="0"/>
                        </a:spcAft>
                      </a:pPr>
                      <a:r>
                        <a:rPr lang="en-GB" sz="1600" dirty="0">
                          <a:effectLst/>
                          <a:latin typeface="Arial" panose="020B0604020202020204" pitchFamily="34" charset="0"/>
                          <a:ea typeface="Malgun Gothic" panose="020B0503020000020004" pitchFamily="34" charset="-127"/>
                          <a:cs typeface="Times New Roman" panose="02020603050405020304" pitchFamily="18" charset="0"/>
                        </a:rPr>
                        <a:t>FR1-FR2 DIFF </a:t>
                      </a:r>
                      <a:endParaRPr lang="en-US"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3073244703"/>
                  </a:ext>
                </a:extLst>
              </a:tr>
              <a:tr h="769425">
                <a:tc>
                  <a:txBody>
                    <a:bodyPr/>
                    <a:lstStyle/>
                    <a:p>
                      <a:pPr marL="0" marR="0" algn="l">
                        <a:spcBef>
                          <a:spcPts val="0"/>
                        </a:spcBef>
                        <a:spcAft>
                          <a:spcPts val="0"/>
                        </a:spcAft>
                      </a:pPr>
                      <a:r>
                        <a:rPr lang="en-GB" sz="1600" b="1" i="1" dirty="0" err="1">
                          <a:effectLst/>
                          <a:latin typeface="Arial" panose="020B0604020202020204" pitchFamily="34" charset="0"/>
                          <a:ea typeface="Malgun Gothic" panose="020B0503020000020004" pitchFamily="34" charset="-127"/>
                          <a:cs typeface="Times New Roman" panose="02020603050405020304" pitchFamily="18" charset="0"/>
                        </a:rPr>
                        <a:t>independentGapConfig</a:t>
                      </a:r>
                      <a:endParaRPr lang="en-US" sz="1600" dirty="0">
                        <a:effectLst/>
                        <a:latin typeface="Arial" panose="020B0604020202020204" pitchFamily="34" charset="0"/>
                        <a:ea typeface="Malgun Gothic" panose="020B0503020000020004" pitchFamily="34" charset="-127"/>
                        <a:cs typeface="Times New Roman" panose="02020603050405020304" pitchFamily="18" charset="0"/>
                      </a:endParaRPr>
                    </a:p>
                    <a:p>
                      <a:pPr marL="0" marR="0" algn="l">
                        <a:spcBef>
                          <a:spcPts val="0"/>
                        </a:spcBef>
                        <a:spcAft>
                          <a:spcPts val="0"/>
                        </a:spcAft>
                      </a:pPr>
                      <a:r>
                        <a:rPr lang="en-GB" sz="1600" dirty="0">
                          <a:effectLst/>
                          <a:latin typeface="Arial" panose="020B0604020202020204" pitchFamily="34" charset="0"/>
                          <a:ea typeface="Malgun Gothic" panose="020B0503020000020004" pitchFamily="34" charset="-127"/>
                          <a:cs typeface="Times New Roman" panose="02020603050405020304" pitchFamily="18" charset="0"/>
                        </a:rPr>
                        <a:t>This field indicates </a:t>
                      </a:r>
                      <a:r>
                        <a:rPr lang="en-GB" sz="1600" dirty="0">
                          <a:effectLst/>
                          <a:highlight>
                            <a:srgbClr val="FFFF00"/>
                          </a:highlight>
                          <a:latin typeface="Arial" panose="020B0604020202020204" pitchFamily="34" charset="0"/>
                          <a:ea typeface="Malgun Gothic" panose="020B0503020000020004" pitchFamily="34" charset="-127"/>
                          <a:cs typeface="Times New Roman" panose="02020603050405020304" pitchFamily="18" charset="0"/>
                        </a:rPr>
                        <a:t>whether the UE supports two independent measurement gap configurations for FR1 and FR2 specified in clause 9.1.2 of TS 38.133 </a:t>
                      </a:r>
                      <a:r>
                        <a:rPr lang="en-GB" sz="1600" dirty="0">
                          <a:effectLst/>
                          <a:latin typeface="Arial" panose="020B0604020202020204" pitchFamily="34" charset="0"/>
                          <a:ea typeface="Malgun Gothic" panose="020B0503020000020004" pitchFamily="34" charset="-127"/>
                          <a:cs typeface="Times New Roman" panose="02020603050405020304" pitchFamily="18" charset="0"/>
                        </a:rPr>
                        <a:t>[5]. The field also indicates whether the UE supports the FR2 inter-RAT measurement without gaps when (NG)EN-DC is not configured</a:t>
                      </a:r>
                      <a:r>
                        <a:rPr lang="en-GB" sz="900" dirty="0">
                          <a:effectLst/>
                          <a:latin typeface="Arial" panose="020B0604020202020204" pitchFamily="34" charset="0"/>
                          <a:ea typeface="Malgun Gothic" panose="020B0503020000020004" pitchFamily="34" charset="-127"/>
                          <a:cs typeface="Times New Roman" panose="02020603050405020304" pitchFamily="18" charset="0"/>
                        </a:rPr>
                        <a:t>.</a:t>
                      </a:r>
                      <a:endParaRPr lang="en-US" sz="9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a:spcBef>
                          <a:spcPts val="0"/>
                        </a:spcBef>
                        <a:spcAft>
                          <a:spcPts val="0"/>
                        </a:spcAft>
                      </a:pPr>
                      <a:r>
                        <a:rPr lang="en-GB" sz="1600" dirty="0">
                          <a:effectLst/>
                          <a:highlight>
                            <a:srgbClr val="FFFF00"/>
                          </a:highlight>
                          <a:latin typeface="Arial" panose="020B0604020202020204" pitchFamily="34" charset="0"/>
                          <a:ea typeface="Malgun Gothic" panose="020B0503020000020004" pitchFamily="34" charset="-127"/>
                          <a:cs typeface="Times New Roman" panose="02020603050405020304" pitchFamily="18" charset="0"/>
                        </a:rPr>
                        <a:t>UE</a:t>
                      </a:r>
                      <a:endParaRPr lang="en-US" sz="1600" dirty="0">
                        <a:effectLst/>
                        <a:highlight>
                          <a:srgbClr val="FFFF00"/>
                        </a:highligh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a:spcBef>
                          <a:spcPts val="0"/>
                        </a:spcBef>
                        <a:spcAft>
                          <a:spcPts val="0"/>
                        </a:spcAft>
                      </a:pPr>
                      <a:r>
                        <a:rPr lang="en-GB" sz="1600" dirty="0">
                          <a:effectLst/>
                          <a:latin typeface="Arial" panose="020B0604020202020204" pitchFamily="34" charset="0"/>
                          <a:ea typeface="Malgun Gothic" panose="020B0503020000020004" pitchFamily="34" charset="-127"/>
                          <a:cs typeface="Times New Roman" panose="02020603050405020304" pitchFamily="18" charset="0"/>
                        </a:rPr>
                        <a:t>No</a:t>
                      </a:r>
                      <a:endParaRPr lang="en-US"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a:spcBef>
                          <a:spcPts val="0"/>
                        </a:spcBef>
                        <a:spcAft>
                          <a:spcPts val="0"/>
                        </a:spcAft>
                      </a:pPr>
                      <a:r>
                        <a:rPr lang="en-GB" sz="1600" dirty="0">
                          <a:effectLst/>
                          <a:latin typeface="Arial" panose="020B0604020202020204" pitchFamily="34" charset="0"/>
                          <a:ea typeface="Malgun Gothic" panose="020B0503020000020004" pitchFamily="34" charset="-127"/>
                          <a:cs typeface="Times New Roman" panose="02020603050405020304" pitchFamily="18" charset="0"/>
                        </a:rPr>
                        <a:t>No</a:t>
                      </a:r>
                      <a:endParaRPr lang="en-US"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a:spcBef>
                          <a:spcPts val="0"/>
                        </a:spcBef>
                        <a:spcAft>
                          <a:spcPts val="0"/>
                        </a:spcAft>
                      </a:pPr>
                      <a:r>
                        <a:rPr lang="en-GB" sz="1600" dirty="0">
                          <a:effectLst/>
                          <a:latin typeface="Arial" panose="020B0604020202020204" pitchFamily="34" charset="0"/>
                          <a:ea typeface="Malgun Gothic" panose="020B0503020000020004" pitchFamily="34" charset="-127"/>
                          <a:cs typeface="Times New Roman" panose="02020603050405020304" pitchFamily="18" charset="0"/>
                        </a:rPr>
                        <a:t>No</a:t>
                      </a:r>
                      <a:endParaRPr lang="en-US"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831145186"/>
                  </a:ext>
                </a:extLst>
              </a:tr>
            </a:tbl>
          </a:graphicData>
        </a:graphic>
      </p:graphicFrame>
    </p:spTree>
    <p:extLst>
      <p:ext uri="{BB962C8B-B14F-4D97-AF65-F5344CB8AC3E}">
        <p14:creationId xmlns:p14="http://schemas.microsoft.com/office/powerpoint/2010/main" val="3637150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4B566-008B-46F6-B794-8728FE8FAA2F}"/>
              </a:ext>
            </a:extLst>
          </p:cNvPr>
          <p:cNvSpPr>
            <a:spLocks noGrp="1"/>
          </p:cNvSpPr>
          <p:nvPr>
            <p:ph type="title"/>
          </p:nvPr>
        </p:nvSpPr>
        <p:spPr/>
        <p:txBody>
          <a:bodyPr>
            <a:normAutofit/>
          </a:bodyPr>
          <a:lstStyle/>
          <a:p>
            <a:r>
              <a:rPr lang="en-US" dirty="0"/>
              <a:t>Background</a:t>
            </a:r>
            <a:br>
              <a:rPr lang="en-US" dirty="0"/>
            </a:br>
            <a:r>
              <a:rPr lang="en-US" sz="3200" u="sng" dirty="0"/>
              <a:t>Capability of ‘</a:t>
            </a:r>
            <a:r>
              <a:rPr lang="en-US" sz="3200" u="sng" dirty="0" err="1"/>
              <a:t>independentGapConfig</a:t>
            </a:r>
            <a:r>
              <a:rPr lang="en-US" sz="3200" u="sng" dirty="0"/>
              <a:t>’ (per-FR Gap)</a:t>
            </a:r>
            <a:endParaRPr lang="en-US" u="sng" dirty="0"/>
          </a:p>
        </p:txBody>
      </p:sp>
      <p:sp>
        <p:nvSpPr>
          <p:cNvPr id="4" name="Content Placeholder 3">
            <a:extLst>
              <a:ext uri="{FF2B5EF4-FFF2-40B4-BE49-F238E27FC236}">
                <a16:creationId xmlns:a16="http://schemas.microsoft.com/office/drawing/2014/main" id="{274CA057-3D78-48EF-BD58-2E4401EC3DF5}"/>
              </a:ext>
            </a:extLst>
          </p:cNvPr>
          <p:cNvSpPr>
            <a:spLocks noGrp="1"/>
          </p:cNvSpPr>
          <p:nvPr>
            <p:ph idx="1"/>
          </p:nvPr>
        </p:nvSpPr>
        <p:spPr/>
        <p:txBody>
          <a:bodyPr>
            <a:normAutofit fontScale="55000" lnSpcReduction="20000"/>
          </a:bodyPr>
          <a:lstStyle/>
          <a:p>
            <a:r>
              <a:rPr lang="en-GB" dirty="0"/>
              <a:t>During the </a:t>
            </a:r>
            <a:r>
              <a:rPr lang="en-GB" b="1" dirty="0"/>
              <a:t>per-UE measurement gaps </a:t>
            </a:r>
            <a:r>
              <a:rPr lang="en-GB" dirty="0"/>
              <a:t>the UE:</a:t>
            </a:r>
            <a:endParaRPr lang="en-US" dirty="0"/>
          </a:p>
          <a:p>
            <a:pPr lvl="1"/>
            <a:r>
              <a:rPr lang="en-GB" dirty="0"/>
              <a:t>is not required to conduct reception/transmission from/to the corresponding E-UTRAN </a:t>
            </a:r>
            <a:r>
              <a:rPr lang="en-GB" dirty="0" err="1"/>
              <a:t>PCell</a:t>
            </a:r>
            <a:r>
              <a:rPr lang="en-GB" dirty="0"/>
              <a:t>, E-UTRAN </a:t>
            </a:r>
            <a:r>
              <a:rPr lang="en-GB" dirty="0" err="1"/>
              <a:t>SCell</a:t>
            </a:r>
            <a:r>
              <a:rPr lang="en-GB" dirty="0"/>
              <a:t>(s) and NR serving cells for E-UTRA-NR dual connectivity except the reception of signals used for RRM measurement(s) and the signals used for random access procedure according to TS</a:t>
            </a:r>
            <a:r>
              <a:rPr lang="en-US" dirty="0"/>
              <a:t>38.321 </a:t>
            </a:r>
            <a:r>
              <a:rPr lang="en-GB" dirty="0"/>
              <a:t>[7].</a:t>
            </a:r>
            <a:endParaRPr lang="en-US" dirty="0"/>
          </a:p>
          <a:p>
            <a:pPr lvl="1"/>
            <a:r>
              <a:rPr lang="en-GB" dirty="0"/>
              <a:t>is not required to conduct reception/transmission from/to the corresponding NR serving cells for SA (with single carrier or CA configured) except the reception of signals used for RRM measurement(s) and the signals used for random access procedure according to TS</a:t>
            </a:r>
            <a:r>
              <a:rPr lang="en-US" dirty="0"/>
              <a:t>38.321 </a:t>
            </a:r>
            <a:r>
              <a:rPr lang="en-GB" dirty="0"/>
              <a:t>[7].</a:t>
            </a:r>
            <a:endParaRPr lang="en-US" dirty="0"/>
          </a:p>
          <a:p>
            <a:pPr lvl="1"/>
            <a:r>
              <a:rPr lang="en-GB" dirty="0"/>
              <a:t>is not required to conduct reception/transmission from/to the corresponding </a:t>
            </a:r>
            <a:r>
              <a:rPr lang="en-GB" dirty="0" err="1"/>
              <a:t>PCell</a:t>
            </a:r>
            <a:r>
              <a:rPr lang="en-GB" dirty="0"/>
              <a:t>, </a:t>
            </a:r>
            <a:r>
              <a:rPr lang="en-GB" dirty="0" err="1"/>
              <a:t>SCell</a:t>
            </a:r>
            <a:r>
              <a:rPr lang="en-GB" dirty="0"/>
              <a:t>(s) and E-UTRAN serving cells for NR-E-UTRA dual connectivity except the reception of signals used for RRM measurement(s) and the signals used for random access procedure according to TS</a:t>
            </a:r>
            <a:r>
              <a:rPr lang="en-US" dirty="0"/>
              <a:t>38.321</a:t>
            </a:r>
            <a:r>
              <a:rPr lang="en-GB" dirty="0"/>
              <a:t> [7].</a:t>
            </a:r>
            <a:endParaRPr lang="en-US" dirty="0"/>
          </a:p>
          <a:p>
            <a:pPr lvl="1"/>
            <a:r>
              <a:rPr lang="en-GB" dirty="0"/>
              <a:t>is not required to conduct reception/transmission from/to the corresponding NR serving cells for NR-DC except the reception of signals used for RRM measurement(s) and the signals used for random access procedure according to TS</a:t>
            </a:r>
            <a:r>
              <a:rPr lang="en-US" dirty="0"/>
              <a:t>38.321 </a:t>
            </a:r>
            <a:r>
              <a:rPr lang="en-GB" dirty="0"/>
              <a:t>[7].</a:t>
            </a:r>
            <a:endParaRPr lang="en-US" dirty="0"/>
          </a:p>
          <a:p>
            <a:r>
              <a:rPr lang="en-GB" dirty="0"/>
              <a:t>During the </a:t>
            </a:r>
            <a:r>
              <a:rPr lang="en-GB" b="1" dirty="0"/>
              <a:t>per-FR measurement gaps </a:t>
            </a:r>
            <a:r>
              <a:rPr lang="en-GB" dirty="0"/>
              <a:t>the UE:</a:t>
            </a:r>
            <a:endParaRPr lang="en-US" dirty="0"/>
          </a:p>
          <a:p>
            <a:pPr lvl="1"/>
            <a:r>
              <a:rPr lang="en-GB" dirty="0"/>
              <a:t>is not required to conduct reception/transmission from/to the corresponding E-UTRAN </a:t>
            </a:r>
            <a:r>
              <a:rPr lang="en-GB" dirty="0" err="1"/>
              <a:t>PCell</a:t>
            </a:r>
            <a:r>
              <a:rPr lang="en-GB" dirty="0"/>
              <a:t>, E-UTRAN </a:t>
            </a:r>
            <a:r>
              <a:rPr lang="en-GB" dirty="0" err="1"/>
              <a:t>SCell</a:t>
            </a:r>
            <a:r>
              <a:rPr lang="en-GB" dirty="0"/>
              <a:t>(s) and NR serving </a:t>
            </a:r>
            <a:r>
              <a:rPr lang="en-GB" b="1" dirty="0"/>
              <a:t>cells in the corresponding frequency range </a:t>
            </a:r>
            <a:r>
              <a:rPr lang="en-GB" dirty="0"/>
              <a:t>for E-UTRA-NR dual connectivity except the reception of signals used for RRM measurement(s) and the signals used for random access procedure according to [7].</a:t>
            </a:r>
            <a:endParaRPr lang="en-US" dirty="0"/>
          </a:p>
          <a:p>
            <a:pPr lvl="1"/>
            <a:r>
              <a:rPr lang="en-GB" dirty="0"/>
              <a:t>is not required to conduct reception/transmission from/to the corresponding NR serving </a:t>
            </a:r>
            <a:r>
              <a:rPr lang="en-GB" b="1" dirty="0"/>
              <a:t>cells in the corresponding frequency range </a:t>
            </a:r>
            <a:r>
              <a:rPr lang="en-GB" dirty="0"/>
              <a:t>for SA (with single carrier or CA configured) except the reception of signals used for RRM measurement(s) and the signals used for random access procedure according to TS</a:t>
            </a:r>
            <a:r>
              <a:rPr lang="en-US" dirty="0"/>
              <a:t>38.321 </a:t>
            </a:r>
            <a:r>
              <a:rPr lang="en-GB" dirty="0"/>
              <a:t>[7].</a:t>
            </a:r>
            <a:endParaRPr lang="en-US" dirty="0"/>
          </a:p>
          <a:p>
            <a:pPr lvl="1"/>
            <a:r>
              <a:rPr lang="en-GB" dirty="0"/>
              <a:t>is not required to conduct reception/transmission from/to the corresponding </a:t>
            </a:r>
            <a:r>
              <a:rPr lang="en-GB" dirty="0" err="1"/>
              <a:t>PCell</a:t>
            </a:r>
            <a:r>
              <a:rPr lang="en-GB" dirty="0"/>
              <a:t>, </a:t>
            </a:r>
            <a:r>
              <a:rPr lang="en-GB" dirty="0" err="1"/>
              <a:t>SCell</a:t>
            </a:r>
            <a:r>
              <a:rPr lang="en-GB" dirty="0"/>
              <a:t>(s) and E-UTRAN serving cells </a:t>
            </a:r>
            <a:r>
              <a:rPr lang="en-GB" b="1" dirty="0"/>
              <a:t>in the corresponding frequency range </a:t>
            </a:r>
            <a:r>
              <a:rPr lang="en-GB" dirty="0"/>
              <a:t>for NR-E-UTRA dual connectivity except the reception of signals used for RRM measurement(s) and the signals used for random access procedure according to TS</a:t>
            </a:r>
            <a:r>
              <a:rPr lang="en-US" dirty="0"/>
              <a:t>38.321 </a:t>
            </a:r>
            <a:r>
              <a:rPr lang="en-GB" dirty="0"/>
              <a:t>[7].</a:t>
            </a:r>
            <a:endParaRPr lang="en-US" dirty="0"/>
          </a:p>
          <a:p>
            <a:pPr lvl="1"/>
            <a:r>
              <a:rPr lang="en-GB" dirty="0"/>
              <a:t>is not required to conduct reception/transmission from/to the corresponding NR serving cells </a:t>
            </a:r>
            <a:r>
              <a:rPr lang="en-GB" b="1" dirty="0"/>
              <a:t>in the corresponding frequency range</a:t>
            </a:r>
            <a:r>
              <a:rPr lang="en-GB" dirty="0"/>
              <a:t> for NR-DC except the reception of signals used for RRM measurement(s) and the signals used for random access procedure according to TS</a:t>
            </a:r>
            <a:r>
              <a:rPr lang="en-US" dirty="0"/>
              <a:t>38.321 </a:t>
            </a:r>
            <a:r>
              <a:rPr lang="en-GB" dirty="0"/>
              <a:t>[7].</a:t>
            </a:r>
            <a:endParaRPr lang="en-US" dirty="0"/>
          </a:p>
          <a:p>
            <a:endParaRPr lang="en-US" dirty="0"/>
          </a:p>
        </p:txBody>
      </p:sp>
    </p:spTree>
    <p:extLst>
      <p:ext uri="{BB962C8B-B14F-4D97-AF65-F5344CB8AC3E}">
        <p14:creationId xmlns:p14="http://schemas.microsoft.com/office/powerpoint/2010/main" val="1015384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9019A-DB1C-4CCA-B8AD-C3243EEBF3D5}"/>
              </a:ext>
            </a:extLst>
          </p:cNvPr>
          <p:cNvSpPr>
            <a:spLocks noGrp="1"/>
          </p:cNvSpPr>
          <p:nvPr>
            <p:ph type="title"/>
          </p:nvPr>
        </p:nvSpPr>
        <p:spPr/>
        <p:txBody>
          <a:bodyPr>
            <a:normAutofit/>
          </a:bodyPr>
          <a:lstStyle/>
          <a:p>
            <a:r>
              <a:rPr lang="en-US" dirty="0"/>
              <a:t>Background</a:t>
            </a:r>
            <a:br>
              <a:rPr lang="en-US" dirty="0"/>
            </a:br>
            <a:r>
              <a:rPr lang="en-US" sz="3200" u="sng" dirty="0"/>
              <a:t>Summary of RRM requirements with per-FR gaps</a:t>
            </a:r>
          </a:p>
        </p:txBody>
      </p:sp>
      <p:graphicFrame>
        <p:nvGraphicFramePr>
          <p:cNvPr id="4" name="Table 4">
            <a:extLst>
              <a:ext uri="{FF2B5EF4-FFF2-40B4-BE49-F238E27FC236}">
                <a16:creationId xmlns:a16="http://schemas.microsoft.com/office/drawing/2014/main" id="{4BE1AA7B-3A2C-4EF6-BB9D-7EBCD6F4C76B}"/>
              </a:ext>
            </a:extLst>
          </p:cNvPr>
          <p:cNvGraphicFramePr>
            <a:graphicFrameLocks noGrp="1"/>
          </p:cNvGraphicFramePr>
          <p:nvPr>
            <p:ph idx="1"/>
          </p:nvPr>
        </p:nvGraphicFramePr>
        <p:xfrm>
          <a:off x="838200" y="1825625"/>
          <a:ext cx="10515597" cy="4455160"/>
        </p:xfrm>
        <a:graphic>
          <a:graphicData uri="http://schemas.openxmlformats.org/drawingml/2006/table">
            <a:tbl>
              <a:tblPr firstRow="1" bandRow="1">
                <a:tableStyleId>{5C22544A-7EE6-4342-B048-85BDC9FD1C3A}</a:tableStyleId>
              </a:tblPr>
              <a:tblGrid>
                <a:gridCol w="3505199">
                  <a:extLst>
                    <a:ext uri="{9D8B030D-6E8A-4147-A177-3AD203B41FA5}">
                      <a16:colId xmlns:a16="http://schemas.microsoft.com/office/drawing/2014/main" val="4026877229"/>
                    </a:ext>
                  </a:extLst>
                </a:gridCol>
                <a:gridCol w="3505199">
                  <a:extLst>
                    <a:ext uri="{9D8B030D-6E8A-4147-A177-3AD203B41FA5}">
                      <a16:colId xmlns:a16="http://schemas.microsoft.com/office/drawing/2014/main" val="1416595627"/>
                    </a:ext>
                  </a:extLst>
                </a:gridCol>
                <a:gridCol w="3505199">
                  <a:extLst>
                    <a:ext uri="{9D8B030D-6E8A-4147-A177-3AD203B41FA5}">
                      <a16:colId xmlns:a16="http://schemas.microsoft.com/office/drawing/2014/main" val="547858954"/>
                    </a:ext>
                  </a:extLst>
                </a:gridCol>
              </a:tblGrid>
              <a:tr h="370840">
                <a:tc>
                  <a:txBody>
                    <a:bodyPr/>
                    <a:lstStyle/>
                    <a:p>
                      <a:r>
                        <a:rPr lang="en-US" sz="1400" b="1" kern="1200" dirty="0">
                          <a:solidFill>
                            <a:schemeClr val="lt1"/>
                          </a:solidFill>
                          <a:effectLst/>
                          <a:latin typeface="+mn-lt"/>
                          <a:ea typeface="+mn-ea"/>
                          <a:cs typeface="+mn-cs"/>
                        </a:rPr>
                        <a:t>Category</a:t>
                      </a:r>
                      <a:endParaRPr lang="en-US" sz="1400" dirty="0"/>
                    </a:p>
                  </a:txBody>
                  <a:tcPr/>
                </a:tc>
                <a:tc>
                  <a:txBody>
                    <a:bodyPr/>
                    <a:lstStyle/>
                    <a:p>
                      <a:r>
                        <a:rPr lang="en-US" sz="1400" b="1" kern="1200" dirty="0">
                          <a:solidFill>
                            <a:schemeClr val="lt1"/>
                          </a:solidFill>
                          <a:effectLst/>
                          <a:latin typeface="+mn-lt"/>
                          <a:ea typeface="+mn-ea"/>
                          <a:cs typeface="+mn-cs"/>
                        </a:rPr>
                        <a:t>Item</a:t>
                      </a:r>
                      <a:endParaRPr lang="en-US" sz="1400" dirty="0"/>
                    </a:p>
                  </a:txBody>
                  <a:tcPr/>
                </a:tc>
                <a:tc>
                  <a:txBody>
                    <a:bodyPr/>
                    <a:lstStyle/>
                    <a:p>
                      <a:r>
                        <a:rPr lang="en-US" sz="1400"/>
                        <a:t>Enhancement upon supporting per-FR gap</a:t>
                      </a:r>
                    </a:p>
                  </a:txBody>
                  <a:tcPr/>
                </a:tc>
                <a:extLst>
                  <a:ext uri="{0D108BD9-81ED-4DB2-BD59-A6C34878D82A}">
                    <a16:rowId xmlns:a16="http://schemas.microsoft.com/office/drawing/2014/main" val="541380574"/>
                  </a:ext>
                </a:extLst>
              </a:tr>
              <a:tr h="370840">
                <a:tc rowSpan="5">
                  <a:txBody>
                    <a:bodyPr/>
                    <a:lstStyle/>
                    <a:p>
                      <a:r>
                        <a:rPr lang="en-US" sz="1400" dirty="0"/>
                        <a:t>ALL DL interruptions involving FR1+FR2 BC (CA and MR-DC)</a:t>
                      </a:r>
                    </a:p>
                  </a:txBody>
                  <a:tcPr anchor="ctr"/>
                </a:tc>
                <a:tc>
                  <a:txBody>
                    <a:bodyPr/>
                    <a:lstStyle/>
                    <a:p>
                      <a:r>
                        <a:rPr lang="en-US" sz="1400" dirty="0"/>
                        <a:t>All kinds of BWP switches on single CC or on multiple CC</a:t>
                      </a:r>
                    </a:p>
                  </a:txBody>
                  <a:tcPr/>
                </a:tc>
                <a:tc>
                  <a:txBody>
                    <a:bodyPr/>
                    <a:lstStyle/>
                    <a:p>
                      <a:r>
                        <a:rPr lang="en-US" sz="1400" kern="1200" dirty="0">
                          <a:solidFill>
                            <a:schemeClr val="dk1"/>
                          </a:solidFill>
                          <a:effectLst/>
                          <a:latin typeface="+mn-lt"/>
                          <a:ea typeface="+mn-ea"/>
                          <a:cs typeface="+mn-cs"/>
                        </a:rPr>
                        <a:t>Interruption is only allowed in the same FR where BWP switch happens</a:t>
                      </a:r>
                      <a:endParaRPr lang="en-US" sz="1400" dirty="0"/>
                    </a:p>
                  </a:txBody>
                  <a:tcPr/>
                </a:tc>
                <a:extLst>
                  <a:ext uri="{0D108BD9-81ED-4DB2-BD59-A6C34878D82A}">
                    <a16:rowId xmlns:a16="http://schemas.microsoft.com/office/drawing/2014/main" val="1729438514"/>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All kinds of SRS carrier based switching on NR or on E-UTRAN carriers</a:t>
                      </a:r>
                      <a:endParaRPr lang="en-US" sz="1400" dirty="0"/>
                    </a:p>
                  </a:txBody>
                  <a:tcPr/>
                </a:tc>
                <a:tc>
                  <a:txBody>
                    <a:bodyPr/>
                    <a:lstStyle/>
                    <a:p>
                      <a:r>
                        <a:rPr lang="en-US" sz="1400" kern="1200" dirty="0">
                          <a:solidFill>
                            <a:schemeClr val="dk1"/>
                          </a:solidFill>
                          <a:effectLst/>
                          <a:latin typeface="+mn-lt"/>
                          <a:ea typeface="+mn-ea"/>
                          <a:cs typeface="+mn-cs"/>
                        </a:rPr>
                        <a:t>Interruption is only allowed in the same FR with the original carrier where SRS is transmitted</a:t>
                      </a:r>
                      <a:endParaRPr lang="en-US" sz="1400" dirty="0"/>
                    </a:p>
                  </a:txBody>
                  <a:tcPr/>
                </a:tc>
                <a:extLst>
                  <a:ext uri="{0D108BD9-81ED-4DB2-BD59-A6C34878D82A}">
                    <a16:rowId xmlns:a16="http://schemas.microsoft.com/office/drawing/2014/main" val="504004960"/>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Inter-frequency SFTD measurement causing DL interruptions</a:t>
                      </a:r>
                      <a:endParaRPr lang="en-US" sz="1400" dirty="0"/>
                    </a:p>
                  </a:txBody>
                  <a:tcPr/>
                </a:tc>
                <a:tc>
                  <a:txBody>
                    <a:bodyPr/>
                    <a:lstStyle/>
                    <a:p>
                      <a:r>
                        <a:rPr lang="en-US" sz="1400" kern="1200" dirty="0">
                          <a:solidFill>
                            <a:schemeClr val="dk1"/>
                          </a:solidFill>
                          <a:effectLst/>
                          <a:latin typeface="+mn-lt"/>
                          <a:ea typeface="+mn-ea"/>
                          <a:cs typeface="+mn-cs"/>
                        </a:rPr>
                        <a:t>Interruption is only allowed in the same FR with the target cell</a:t>
                      </a:r>
                      <a:endParaRPr lang="en-US" sz="1400" dirty="0"/>
                    </a:p>
                  </a:txBody>
                  <a:tcPr/>
                </a:tc>
                <a:extLst>
                  <a:ext uri="{0D108BD9-81ED-4DB2-BD59-A6C34878D82A}">
                    <a16:rowId xmlns:a16="http://schemas.microsoft.com/office/drawing/2014/main" val="3922774941"/>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Interruptions at CA dedicated operations: </a:t>
                      </a:r>
                      <a:r>
                        <a:rPr lang="en-US" sz="1400" kern="1200" dirty="0" err="1">
                          <a:solidFill>
                            <a:schemeClr val="dk1"/>
                          </a:solidFill>
                          <a:effectLst/>
                          <a:latin typeface="+mn-lt"/>
                          <a:ea typeface="+mn-ea"/>
                          <a:cs typeface="+mn-cs"/>
                        </a:rPr>
                        <a:t>SCell</a:t>
                      </a:r>
                      <a:r>
                        <a:rPr lang="en-US" sz="1400" kern="1200" dirty="0">
                          <a:solidFill>
                            <a:schemeClr val="dk1"/>
                          </a:solidFill>
                          <a:effectLst/>
                          <a:latin typeface="+mn-lt"/>
                          <a:ea typeface="+mn-ea"/>
                          <a:cs typeface="+mn-cs"/>
                        </a:rPr>
                        <a:t> addition/release, </a:t>
                      </a:r>
                      <a:r>
                        <a:rPr lang="en-US" sz="1400" kern="1200" dirty="0" err="1">
                          <a:solidFill>
                            <a:schemeClr val="dk1"/>
                          </a:solidFill>
                          <a:effectLst/>
                          <a:latin typeface="+mn-lt"/>
                          <a:ea typeface="+mn-ea"/>
                          <a:cs typeface="+mn-cs"/>
                        </a:rPr>
                        <a:t>SCell</a:t>
                      </a:r>
                      <a:r>
                        <a:rPr lang="en-US" sz="1400" kern="1200" dirty="0">
                          <a:solidFill>
                            <a:schemeClr val="dk1"/>
                          </a:solidFill>
                          <a:effectLst/>
                          <a:latin typeface="+mn-lt"/>
                          <a:ea typeface="+mn-ea"/>
                          <a:cs typeface="+mn-cs"/>
                        </a:rPr>
                        <a:t> activation/deactivation, interruption upon measurement on deactivated SCCs, </a:t>
                      </a:r>
                      <a:r>
                        <a:rPr lang="en-US" sz="1400" kern="1200" dirty="0" err="1">
                          <a:solidFill>
                            <a:schemeClr val="dk1"/>
                          </a:solidFill>
                          <a:effectLst/>
                          <a:latin typeface="+mn-lt"/>
                          <a:ea typeface="+mn-ea"/>
                          <a:cs typeface="+mn-cs"/>
                        </a:rPr>
                        <a:t>SCell</a:t>
                      </a:r>
                      <a:r>
                        <a:rPr lang="en-US" sz="1400" kern="1200" dirty="0">
                          <a:solidFill>
                            <a:schemeClr val="dk1"/>
                          </a:solidFill>
                          <a:effectLst/>
                          <a:latin typeface="+mn-lt"/>
                          <a:ea typeface="+mn-ea"/>
                          <a:cs typeface="+mn-cs"/>
                        </a:rPr>
                        <a:t> hibernation, </a:t>
                      </a:r>
                      <a:r>
                        <a:rPr lang="en-US" sz="1400" kern="1200" dirty="0" err="1">
                          <a:solidFill>
                            <a:schemeClr val="dk1"/>
                          </a:solidFill>
                          <a:effectLst/>
                          <a:latin typeface="+mn-lt"/>
                          <a:ea typeface="+mn-ea"/>
                          <a:cs typeface="+mn-cs"/>
                        </a:rPr>
                        <a:t>SCell</a:t>
                      </a:r>
                      <a:r>
                        <a:rPr lang="en-US" sz="1400" kern="1200" dirty="0">
                          <a:solidFill>
                            <a:schemeClr val="dk1"/>
                          </a:solidFill>
                          <a:effectLst/>
                          <a:latin typeface="+mn-lt"/>
                          <a:ea typeface="+mn-ea"/>
                          <a:cs typeface="+mn-cs"/>
                        </a:rPr>
                        <a:t> dormancy, activating multiple DL </a:t>
                      </a:r>
                      <a:r>
                        <a:rPr lang="en-US" sz="1400" kern="1200" dirty="0" err="1">
                          <a:solidFill>
                            <a:schemeClr val="dk1"/>
                          </a:solidFill>
                          <a:effectLst/>
                          <a:latin typeface="+mn-lt"/>
                          <a:ea typeface="+mn-ea"/>
                          <a:cs typeface="+mn-cs"/>
                        </a:rPr>
                        <a:t>SCells</a:t>
                      </a:r>
                      <a:r>
                        <a:rPr lang="en-US" sz="1400" kern="1200" dirty="0">
                          <a:solidFill>
                            <a:schemeClr val="dk1"/>
                          </a:solidFill>
                          <a:effectLst/>
                          <a:latin typeface="+mn-lt"/>
                          <a:ea typeface="+mn-ea"/>
                          <a:cs typeface="+mn-cs"/>
                        </a:rPr>
                        <a:t> </a:t>
                      </a:r>
                      <a:endParaRPr lang="en-US" sz="1400" dirty="0"/>
                    </a:p>
                  </a:txBody>
                  <a:tcPr/>
                </a:tc>
                <a:tc>
                  <a:txBody>
                    <a:bodyPr/>
                    <a:lstStyle/>
                    <a:p>
                      <a:r>
                        <a:rPr lang="en-US" sz="1400" kern="1200" dirty="0">
                          <a:solidFill>
                            <a:schemeClr val="dk1"/>
                          </a:solidFill>
                          <a:effectLst/>
                          <a:latin typeface="+mn-lt"/>
                          <a:ea typeface="+mn-ea"/>
                          <a:cs typeface="+mn-cs"/>
                        </a:rPr>
                        <a:t>Interruption is only allowed in the same FR of the operation that happens</a:t>
                      </a:r>
                      <a:endParaRPr lang="en-US" sz="1400" dirty="0"/>
                    </a:p>
                  </a:txBody>
                  <a:tcPr/>
                </a:tc>
                <a:extLst>
                  <a:ext uri="{0D108BD9-81ED-4DB2-BD59-A6C34878D82A}">
                    <a16:rowId xmlns:a16="http://schemas.microsoft.com/office/drawing/2014/main" val="945823702"/>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All other operations that allows interruptions: transitions related to DRX, UL carrier </a:t>
                      </a:r>
                      <a:r>
                        <a:rPr lang="en-US" sz="1400" kern="1200" dirty="0" err="1">
                          <a:solidFill>
                            <a:schemeClr val="dk1"/>
                          </a:solidFill>
                          <a:effectLst/>
                          <a:latin typeface="+mn-lt"/>
                          <a:ea typeface="+mn-ea"/>
                          <a:cs typeface="+mn-cs"/>
                        </a:rPr>
                        <a:t>reconfig</a:t>
                      </a:r>
                      <a:r>
                        <a:rPr lang="en-US" sz="1400" kern="1200" dirty="0">
                          <a:solidFill>
                            <a:schemeClr val="dk1"/>
                          </a:solidFill>
                          <a:effectLst/>
                          <a:latin typeface="+mn-lt"/>
                          <a:ea typeface="+mn-ea"/>
                          <a:cs typeface="+mn-cs"/>
                        </a:rPr>
                        <a:t>, UE specific BW </a:t>
                      </a:r>
                      <a:r>
                        <a:rPr lang="en-US" sz="1400" kern="1200" dirty="0" err="1">
                          <a:solidFill>
                            <a:schemeClr val="dk1"/>
                          </a:solidFill>
                          <a:effectLst/>
                          <a:latin typeface="+mn-lt"/>
                          <a:ea typeface="+mn-ea"/>
                          <a:cs typeface="+mn-cs"/>
                        </a:rPr>
                        <a:t>reconfig</a:t>
                      </a:r>
                      <a:r>
                        <a:rPr lang="en-US" sz="1400" kern="1200" dirty="0">
                          <a:solidFill>
                            <a:schemeClr val="dk1"/>
                          </a:solidFill>
                          <a:effectLst/>
                          <a:latin typeface="+mn-lt"/>
                          <a:ea typeface="+mn-ea"/>
                          <a:cs typeface="+mn-cs"/>
                        </a:rPr>
                        <a:t>, UL Tx switching, autonomous gaps</a:t>
                      </a:r>
                      <a:endParaRPr lang="en-US" sz="1400" dirty="0"/>
                    </a:p>
                  </a:txBody>
                  <a:tcPr/>
                </a:tc>
                <a:tc>
                  <a:txBody>
                    <a:bodyPr/>
                    <a:lstStyle/>
                    <a:p>
                      <a:r>
                        <a:rPr lang="en-US" sz="1400" kern="1200" dirty="0">
                          <a:solidFill>
                            <a:schemeClr val="dk1"/>
                          </a:solidFill>
                          <a:effectLst/>
                          <a:latin typeface="+mn-lt"/>
                          <a:ea typeface="+mn-ea"/>
                          <a:cs typeface="+mn-cs"/>
                        </a:rPr>
                        <a:t>Interruption is only allowed in the same FR of the operation that happens</a:t>
                      </a:r>
                      <a:endParaRPr lang="en-US" sz="1400" dirty="0"/>
                    </a:p>
                  </a:txBody>
                  <a:tcPr/>
                </a:tc>
                <a:extLst>
                  <a:ext uri="{0D108BD9-81ED-4DB2-BD59-A6C34878D82A}">
                    <a16:rowId xmlns:a16="http://schemas.microsoft.com/office/drawing/2014/main" val="1349195197"/>
                  </a:ext>
                </a:extLst>
              </a:tr>
            </a:tbl>
          </a:graphicData>
        </a:graphic>
      </p:graphicFrame>
      <p:sp>
        <p:nvSpPr>
          <p:cNvPr id="6" name="Rectangle 5">
            <a:extLst>
              <a:ext uri="{FF2B5EF4-FFF2-40B4-BE49-F238E27FC236}">
                <a16:creationId xmlns:a16="http://schemas.microsoft.com/office/drawing/2014/main" id="{E44AF76E-14BD-4E0F-BD37-0113FEE10A5A}"/>
              </a:ext>
            </a:extLst>
          </p:cNvPr>
          <p:cNvSpPr/>
          <p:nvPr/>
        </p:nvSpPr>
        <p:spPr>
          <a:xfrm>
            <a:off x="732642" y="1506022"/>
            <a:ext cx="1316386" cy="369332"/>
          </a:xfrm>
          <a:prstGeom prst="rect">
            <a:avLst/>
          </a:prstGeom>
        </p:spPr>
        <p:txBody>
          <a:bodyPr wrap="none">
            <a:spAutoFit/>
          </a:bodyPr>
          <a:lstStyle/>
          <a:p>
            <a:r>
              <a:rPr lang="en-US" dirty="0"/>
              <a:t>R4-2106442</a:t>
            </a:r>
          </a:p>
        </p:txBody>
      </p:sp>
    </p:spTree>
    <p:extLst>
      <p:ext uri="{BB962C8B-B14F-4D97-AF65-F5344CB8AC3E}">
        <p14:creationId xmlns:p14="http://schemas.microsoft.com/office/powerpoint/2010/main" val="1480883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9019A-DB1C-4CCA-B8AD-C3243EEBF3D5}"/>
              </a:ext>
            </a:extLst>
          </p:cNvPr>
          <p:cNvSpPr>
            <a:spLocks noGrp="1"/>
          </p:cNvSpPr>
          <p:nvPr>
            <p:ph type="title"/>
          </p:nvPr>
        </p:nvSpPr>
        <p:spPr/>
        <p:txBody>
          <a:bodyPr>
            <a:normAutofit/>
          </a:bodyPr>
          <a:lstStyle/>
          <a:p>
            <a:r>
              <a:rPr lang="en-US" dirty="0">
                <a:solidFill>
                  <a:prstClr val="black"/>
                </a:solidFill>
              </a:rPr>
              <a:t>Background</a:t>
            </a:r>
            <a:br>
              <a:rPr lang="en-US" dirty="0">
                <a:solidFill>
                  <a:prstClr val="black"/>
                </a:solidFill>
              </a:rPr>
            </a:br>
            <a:r>
              <a:rPr lang="en-US" sz="3200" u="sng" dirty="0">
                <a:solidFill>
                  <a:prstClr val="black"/>
                </a:solidFill>
              </a:rPr>
              <a:t>Summary of RRM requirements with per-FR gaps</a:t>
            </a:r>
            <a:endParaRPr lang="en-US" dirty="0"/>
          </a:p>
        </p:txBody>
      </p:sp>
      <p:graphicFrame>
        <p:nvGraphicFramePr>
          <p:cNvPr id="4" name="Table 4">
            <a:extLst>
              <a:ext uri="{FF2B5EF4-FFF2-40B4-BE49-F238E27FC236}">
                <a16:creationId xmlns:a16="http://schemas.microsoft.com/office/drawing/2014/main" id="{4BE1AA7B-3A2C-4EF6-BB9D-7EBCD6F4C76B}"/>
              </a:ext>
            </a:extLst>
          </p:cNvPr>
          <p:cNvGraphicFramePr>
            <a:graphicFrameLocks noGrp="1"/>
          </p:cNvGraphicFramePr>
          <p:nvPr>
            <p:ph idx="1"/>
          </p:nvPr>
        </p:nvGraphicFramePr>
        <p:xfrm>
          <a:off x="838200" y="1825625"/>
          <a:ext cx="10515597" cy="2443480"/>
        </p:xfrm>
        <a:graphic>
          <a:graphicData uri="http://schemas.openxmlformats.org/drawingml/2006/table">
            <a:tbl>
              <a:tblPr firstRow="1" bandRow="1">
                <a:tableStyleId>{5C22544A-7EE6-4342-B048-85BDC9FD1C3A}</a:tableStyleId>
              </a:tblPr>
              <a:tblGrid>
                <a:gridCol w="3505199">
                  <a:extLst>
                    <a:ext uri="{9D8B030D-6E8A-4147-A177-3AD203B41FA5}">
                      <a16:colId xmlns:a16="http://schemas.microsoft.com/office/drawing/2014/main" val="4026877229"/>
                    </a:ext>
                  </a:extLst>
                </a:gridCol>
                <a:gridCol w="3505199">
                  <a:extLst>
                    <a:ext uri="{9D8B030D-6E8A-4147-A177-3AD203B41FA5}">
                      <a16:colId xmlns:a16="http://schemas.microsoft.com/office/drawing/2014/main" val="1416595627"/>
                    </a:ext>
                  </a:extLst>
                </a:gridCol>
                <a:gridCol w="3505199">
                  <a:extLst>
                    <a:ext uri="{9D8B030D-6E8A-4147-A177-3AD203B41FA5}">
                      <a16:colId xmlns:a16="http://schemas.microsoft.com/office/drawing/2014/main" val="547858954"/>
                    </a:ext>
                  </a:extLst>
                </a:gridCol>
              </a:tblGrid>
              <a:tr h="370840">
                <a:tc>
                  <a:txBody>
                    <a:bodyPr/>
                    <a:lstStyle/>
                    <a:p>
                      <a:r>
                        <a:rPr lang="en-US" sz="1400" b="1" kern="1200" dirty="0">
                          <a:solidFill>
                            <a:schemeClr val="lt1"/>
                          </a:solidFill>
                          <a:effectLst/>
                          <a:latin typeface="+mn-lt"/>
                          <a:ea typeface="+mn-ea"/>
                          <a:cs typeface="+mn-cs"/>
                        </a:rPr>
                        <a:t>Category</a:t>
                      </a:r>
                      <a:endParaRPr lang="en-US" sz="1400" dirty="0"/>
                    </a:p>
                  </a:txBody>
                  <a:tcPr/>
                </a:tc>
                <a:tc>
                  <a:txBody>
                    <a:bodyPr/>
                    <a:lstStyle/>
                    <a:p>
                      <a:r>
                        <a:rPr lang="en-US" sz="1400" b="1" kern="1200" dirty="0">
                          <a:solidFill>
                            <a:schemeClr val="lt1"/>
                          </a:solidFill>
                          <a:effectLst/>
                          <a:latin typeface="+mn-lt"/>
                          <a:ea typeface="+mn-ea"/>
                          <a:cs typeface="+mn-cs"/>
                        </a:rPr>
                        <a:t>Item</a:t>
                      </a:r>
                      <a:endParaRPr lang="en-US" sz="1400" dirty="0"/>
                    </a:p>
                  </a:txBody>
                  <a:tcPr/>
                </a:tc>
                <a:tc>
                  <a:txBody>
                    <a:bodyPr/>
                    <a:lstStyle/>
                    <a:p>
                      <a:r>
                        <a:rPr lang="en-US" sz="1400"/>
                        <a:t>Enhancement upon supporting per-FR gap</a:t>
                      </a:r>
                    </a:p>
                  </a:txBody>
                  <a:tcPr/>
                </a:tc>
                <a:extLst>
                  <a:ext uri="{0D108BD9-81ED-4DB2-BD59-A6C34878D82A}">
                    <a16:rowId xmlns:a16="http://schemas.microsoft.com/office/drawing/2014/main" val="541380574"/>
                  </a:ext>
                </a:extLst>
              </a:tr>
              <a:tr h="370840">
                <a:tc rowSpan="2">
                  <a:txBody>
                    <a:bodyPr/>
                    <a:lstStyle/>
                    <a:p>
                      <a:r>
                        <a:rPr lang="en-US" sz="1400" kern="1200" dirty="0">
                          <a:solidFill>
                            <a:schemeClr val="dk1"/>
                          </a:solidFill>
                          <a:effectLst/>
                          <a:latin typeface="+mn-lt"/>
                          <a:ea typeface="+mn-ea"/>
                          <a:cs typeface="+mn-cs"/>
                        </a:rPr>
                        <a:t>Delay at activation of multiple DL </a:t>
                      </a:r>
                      <a:r>
                        <a:rPr lang="en-US" sz="1400" kern="1200" dirty="0" err="1">
                          <a:solidFill>
                            <a:schemeClr val="dk1"/>
                          </a:solidFill>
                          <a:effectLst/>
                          <a:latin typeface="+mn-lt"/>
                          <a:ea typeface="+mn-ea"/>
                          <a:cs typeface="+mn-cs"/>
                        </a:rPr>
                        <a:t>SCells</a:t>
                      </a:r>
                      <a:endParaRPr lang="en-US" sz="1400" dirty="0"/>
                    </a:p>
                  </a:txBody>
                  <a:tcPr anchor="ctr"/>
                </a:tc>
                <a:tc>
                  <a:txBody>
                    <a:bodyPr/>
                    <a:lstStyle/>
                    <a:p>
                      <a:r>
                        <a:rPr lang="en-US" sz="1400" kern="1200" dirty="0">
                          <a:solidFill>
                            <a:schemeClr val="dk1"/>
                          </a:solidFill>
                          <a:effectLst/>
                          <a:latin typeface="+mn-lt"/>
                          <a:ea typeface="+mn-ea"/>
                          <a:cs typeface="+mn-cs"/>
                        </a:rPr>
                        <a:t>Activation delay of deactivated multiple DL </a:t>
                      </a:r>
                      <a:r>
                        <a:rPr lang="en-US" sz="1400" kern="1200" dirty="0" err="1">
                          <a:solidFill>
                            <a:schemeClr val="dk1"/>
                          </a:solidFill>
                          <a:effectLst/>
                          <a:latin typeface="+mn-lt"/>
                          <a:ea typeface="+mn-ea"/>
                          <a:cs typeface="+mn-cs"/>
                        </a:rPr>
                        <a:t>SCells</a:t>
                      </a:r>
                      <a:r>
                        <a:rPr lang="en-US" sz="1400" kern="1200" dirty="0">
                          <a:solidFill>
                            <a:schemeClr val="dk1"/>
                          </a:solidFill>
                          <a:effectLst/>
                          <a:latin typeface="+mn-lt"/>
                          <a:ea typeface="+mn-ea"/>
                          <a:cs typeface="+mn-cs"/>
                        </a:rPr>
                        <a:t> in both CGs in NR-DC</a:t>
                      </a:r>
                      <a:endParaRPr lang="en-US" sz="1400" dirty="0"/>
                    </a:p>
                  </a:txBody>
                  <a:tcPr/>
                </a:tc>
                <a:tc>
                  <a:txBody>
                    <a:bodyPr/>
                    <a:lstStyle/>
                    <a:p>
                      <a:r>
                        <a:rPr lang="en-US" sz="1400" kern="1200" dirty="0">
                          <a:solidFill>
                            <a:schemeClr val="dk1"/>
                          </a:solidFill>
                          <a:effectLst/>
                          <a:latin typeface="+mn-lt"/>
                          <a:ea typeface="+mn-ea"/>
                          <a:cs typeface="+mn-cs"/>
                        </a:rPr>
                        <a:t>No requirement if UE is not capable of per-FR gaps </a:t>
                      </a:r>
                      <a:endParaRPr lang="en-US" sz="1400" dirty="0"/>
                    </a:p>
                  </a:txBody>
                  <a:tcPr/>
                </a:tc>
                <a:extLst>
                  <a:ext uri="{0D108BD9-81ED-4DB2-BD59-A6C34878D82A}">
                    <a16:rowId xmlns:a16="http://schemas.microsoft.com/office/drawing/2014/main" val="1729438514"/>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Activation delay upon addition of multiple DL </a:t>
                      </a:r>
                      <a:r>
                        <a:rPr lang="en-US" sz="1400" kern="1200" dirty="0" err="1">
                          <a:solidFill>
                            <a:schemeClr val="dk1"/>
                          </a:solidFill>
                          <a:effectLst/>
                          <a:latin typeface="+mn-lt"/>
                          <a:ea typeface="+mn-ea"/>
                          <a:cs typeface="+mn-cs"/>
                        </a:rPr>
                        <a:t>SCells</a:t>
                      </a:r>
                      <a:r>
                        <a:rPr lang="en-US" sz="1400" kern="1200" dirty="0">
                          <a:solidFill>
                            <a:schemeClr val="dk1"/>
                          </a:solidFill>
                          <a:effectLst/>
                          <a:latin typeface="+mn-lt"/>
                          <a:ea typeface="+mn-ea"/>
                          <a:cs typeface="+mn-cs"/>
                        </a:rPr>
                        <a:t> in both CGs in NR-DC</a:t>
                      </a:r>
                      <a:endParaRPr lang="en-US" sz="1400" dirty="0"/>
                    </a:p>
                  </a:txBody>
                  <a:tcPr/>
                </a:tc>
                <a:tc>
                  <a:txBody>
                    <a:bodyPr/>
                    <a:lstStyle/>
                    <a:p>
                      <a:r>
                        <a:rPr lang="en-US" sz="1400" kern="1200" dirty="0">
                          <a:solidFill>
                            <a:schemeClr val="dk1"/>
                          </a:solidFill>
                          <a:effectLst/>
                          <a:latin typeface="+mn-lt"/>
                          <a:ea typeface="+mn-ea"/>
                          <a:cs typeface="+mn-cs"/>
                        </a:rPr>
                        <a:t>No requirement if UE is not capable of per-FR gaps</a:t>
                      </a:r>
                      <a:endParaRPr lang="en-US" sz="1400" dirty="0"/>
                    </a:p>
                  </a:txBody>
                  <a:tcPr/>
                </a:tc>
                <a:extLst>
                  <a:ext uri="{0D108BD9-81ED-4DB2-BD59-A6C34878D82A}">
                    <a16:rowId xmlns:a16="http://schemas.microsoft.com/office/drawing/2014/main" val="504004960"/>
                  </a:ext>
                </a:extLst>
              </a:tr>
              <a:tr h="370840">
                <a:tc rowSpan="2">
                  <a:txBody>
                    <a:bodyPr/>
                    <a:lstStyle/>
                    <a:p>
                      <a:r>
                        <a:rPr lang="en-US" sz="1400" kern="1200" dirty="0">
                          <a:solidFill>
                            <a:schemeClr val="dk1"/>
                          </a:solidFill>
                          <a:effectLst/>
                          <a:latin typeface="+mn-lt"/>
                          <a:ea typeface="+mn-ea"/>
                          <a:cs typeface="+mn-cs"/>
                        </a:rPr>
                        <a:t>Delay at all kinds of BWP switch on multiple CCs</a:t>
                      </a:r>
                      <a:endParaRPr lang="en-US" sz="1400" dirty="0"/>
                    </a:p>
                  </a:txBody>
                  <a:tcPr anchor="ctr"/>
                </a:tc>
                <a:tc>
                  <a:txBody>
                    <a:bodyPr/>
                    <a:lstStyle/>
                    <a:p>
                      <a:r>
                        <a:rPr lang="en-US" sz="1400" kern="1200" dirty="0">
                          <a:solidFill>
                            <a:schemeClr val="dk1"/>
                          </a:solidFill>
                          <a:effectLst/>
                          <a:latin typeface="+mn-lt"/>
                          <a:ea typeface="+mn-ea"/>
                          <a:cs typeface="+mn-cs"/>
                        </a:rPr>
                        <a:t>Simultaneous DCI based switch</a:t>
                      </a:r>
                      <a:endParaRPr lang="en-US" sz="1400" dirty="0"/>
                    </a:p>
                  </a:txBody>
                  <a:tcPr/>
                </a:tc>
                <a:tc>
                  <a:txBody>
                    <a:bodyPr/>
                    <a:lstStyle/>
                    <a:p>
                      <a:r>
                        <a:rPr lang="en-US" sz="1400" kern="1200" dirty="0">
                          <a:solidFill>
                            <a:schemeClr val="dk1"/>
                          </a:solidFill>
                          <a:effectLst/>
                          <a:latin typeface="+mn-lt"/>
                          <a:ea typeface="+mn-ea"/>
                          <a:cs typeface="+mn-cs"/>
                        </a:rPr>
                        <a:t>Counting only the CC number within the same FR for UE with per-FR gap capability</a:t>
                      </a:r>
                      <a:endParaRPr lang="en-US" sz="1400" dirty="0"/>
                    </a:p>
                  </a:txBody>
                  <a:tcPr/>
                </a:tc>
                <a:extLst>
                  <a:ext uri="{0D108BD9-81ED-4DB2-BD59-A6C34878D82A}">
                    <a16:rowId xmlns:a16="http://schemas.microsoft.com/office/drawing/2014/main" val="3922774941"/>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Non simultaneous DCI/RRC based switch</a:t>
                      </a:r>
                      <a:endParaRPr lang="en-US" sz="1400" dirty="0"/>
                    </a:p>
                  </a:txBody>
                  <a:tcPr/>
                </a:tc>
                <a:tc>
                  <a:txBody>
                    <a:bodyPr/>
                    <a:lstStyle/>
                    <a:p>
                      <a:r>
                        <a:rPr lang="en-US" sz="1400" kern="1200" dirty="0">
                          <a:solidFill>
                            <a:schemeClr val="dk1"/>
                          </a:solidFill>
                          <a:effectLst/>
                          <a:latin typeface="+mn-lt"/>
                          <a:ea typeface="+mn-ea"/>
                          <a:cs typeface="+mn-cs"/>
                        </a:rPr>
                        <a:t>No requirement if UE is not capable of per-FR gaps</a:t>
                      </a:r>
                      <a:endParaRPr lang="en-US" sz="1400" dirty="0"/>
                    </a:p>
                  </a:txBody>
                  <a:tcPr/>
                </a:tc>
                <a:extLst>
                  <a:ext uri="{0D108BD9-81ED-4DB2-BD59-A6C34878D82A}">
                    <a16:rowId xmlns:a16="http://schemas.microsoft.com/office/drawing/2014/main" val="945823702"/>
                  </a:ext>
                </a:extLst>
              </a:tr>
            </a:tbl>
          </a:graphicData>
        </a:graphic>
      </p:graphicFrame>
      <p:sp>
        <p:nvSpPr>
          <p:cNvPr id="5" name="Rectangle 4">
            <a:extLst>
              <a:ext uri="{FF2B5EF4-FFF2-40B4-BE49-F238E27FC236}">
                <a16:creationId xmlns:a16="http://schemas.microsoft.com/office/drawing/2014/main" id="{1B0F99BD-7394-4171-8C23-25B11734984C}"/>
              </a:ext>
            </a:extLst>
          </p:cNvPr>
          <p:cNvSpPr/>
          <p:nvPr/>
        </p:nvSpPr>
        <p:spPr>
          <a:xfrm>
            <a:off x="732642" y="1506022"/>
            <a:ext cx="1316386" cy="369332"/>
          </a:xfrm>
          <a:prstGeom prst="rect">
            <a:avLst/>
          </a:prstGeom>
        </p:spPr>
        <p:txBody>
          <a:bodyPr wrap="none">
            <a:spAutoFit/>
          </a:bodyPr>
          <a:lstStyle/>
          <a:p>
            <a:r>
              <a:rPr lang="en-US" dirty="0"/>
              <a:t>R4-2106442</a:t>
            </a:r>
          </a:p>
        </p:txBody>
      </p:sp>
    </p:spTree>
    <p:extLst>
      <p:ext uri="{BB962C8B-B14F-4D97-AF65-F5344CB8AC3E}">
        <p14:creationId xmlns:p14="http://schemas.microsoft.com/office/powerpoint/2010/main" val="407363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9019A-DB1C-4CCA-B8AD-C3243EEBF3D5}"/>
              </a:ext>
            </a:extLst>
          </p:cNvPr>
          <p:cNvSpPr>
            <a:spLocks noGrp="1"/>
          </p:cNvSpPr>
          <p:nvPr>
            <p:ph type="title"/>
          </p:nvPr>
        </p:nvSpPr>
        <p:spPr/>
        <p:txBody>
          <a:bodyPr>
            <a:normAutofit/>
          </a:bodyPr>
          <a:lstStyle/>
          <a:p>
            <a:r>
              <a:rPr lang="en-US" dirty="0"/>
              <a:t>Background</a:t>
            </a:r>
            <a:br>
              <a:rPr lang="en-US" dirty="0"/>
            </a:br>
            <a:r>
              <a:rPr lang="en-US" sz="3200" u="sng" dirty="0"/>
              <a:t>Summary of RRM requirements with per-FR gaps</a:t>
            </a:r>
          </a:p>
        </p:txBody>
      </p:sp>
      <p:graphicFrame>
        <p:nvGraphicFramePr>
          <p:cNvPr id="4" name="Table 4">
            <a:extLst>
              <a:ext uri="{FF2B5EF4-FFF2-40B4-BE49-F238E27FC236}">
                <a16:creationId xmlns:a16="http://schemas.microsoft.com/office/drawing/2014/main" id="{4BE1AA7B-3A2C-4EF6-BB9D-7EBCD6F4C76B}"/>
              </a:ext>
            </a:extLst>
          </p:cNvPr>
          <p:cNvGraphicFramePr>
            <a:graphicFrameLocks noGrp="1"/>
          </p:cNvGraphicFramePr>
          <p:nvPr>
            <p:ph idx="1"/>
          </p:nvPr>
        </p:nvGraphicFramePr>
        <p:xfrm>
          <a:off x="838200" y="1825625"/>
          <a:ext cx="10515597" cy="2961640"/>
        </p:xfrm>
        <a:graphic>
          <a:graphicData uri="http://schemas.openxmlformats.org/drawingml/2006/table">
            <a:tbl>
              <a:tblPr firstRow="1" bandRow="1">
                <a:tableStyleId>{5C22544A-7EE6-4342-B048-85BDC9FD1C3A}</a:tableStyleId>
              </a:tblPr>
              <a:tblGrid>
                <a:gridCol w="3505199">
                  <a:extLst>
                    <a:ext uri="{9D8B030D-6E8A-4147-A177-3AD203B41FA5}">
                      <a16:colId xmlns:a16="http://schemas.microsoft.com/office/drawing/2014/main" val="4026877229"/>
                    </a:ext>
                  </a:extLst>
                </a:gridCol>
                <a:gridCol w="3505199">
                  <a:extLst>
                    <a:ext uri="{9D8B030D-6E8A-4147-A177-3AD203B41FA5}">
                      <a16:colId xmlns:a16="http://schemas.microsoft.com/office/drawing/2014/main" val="1416595627"/>
                    </a:ext>
                  </a:extLst>
                </a:gridCol>
                <a:gridCol w="3505199">
                  <a:extLst>
                    <a:ext uri="{9D8B030D-6E8A-4147-A177-3AD203B41FA5}">
                      <a16:colId xmlns:a16="http://schemas.microsoft.com/office/drawing/2014/main" val="547858954"/>
                    </a:ext>
                  </a:extLst>
                </a:gridCol>
              </a:tblGrid>
              <a:tr h="370840">
                <a:tc>
                  <a:txBody>
                    <a:bodyPr/>
                    <a:lstStyle/>
                    <a:p>
                      <a:r>
                        <a:rPr lang="en-US" sz="1400" b="1" kern="1200" dirty="0">
                          <a:solidFill>
                            <a:schemeClr val="lt1"/>
                          </a:solidFill>
                          <a:effectLst/>
                          <a:latin typeface="+mn-lt"/>
                          <a:ea typeface="+mn-ea"/>
                          <a:cs typeface="+mn-cs"/>
                        </a:rPr>
                        <a:t>Category</a:t>
                      </a:r>
                      <a:endParaRPr lang="en-US" sz="1400" dirty="0"/>
                    </a:p>
                  </a:txBody>
                  <a:tcPr/>
                </a:tc>
                <a:tc>
                  <a:txBody>
                    <a:bodyPr/>
                    <a:lstStyle/>
                    <a:p>
                      <a:r>
                        <a:rPr lang="en-US" sz="1400" b="1" kern="1200" dirty="0">
                          <a:solidFill>
                            <a:schemeClr val="lt1"/>
                          </a:solidFill>
                          <a:effectLst/>
                          <a:latin typeface="+mn-lt"/>
                          <a:ea typeface="+mn-ea"/>
                          <a:cs typeface="+mn-cs"/>
                        </a:rPr>
                        <a:t>Item</a:t>
                      </a:r>
                      <a:endParaRPr lang="en-US" sz="1400" dirty="0"/>
                    </a:p>
                  </a:txBody>
                  <a:tcPr/>
                </a:tc>
                <a:tc>
                  <a:txBody>
                    <a:bodyPr/>
                    <a:lstStyle/>
                    <a:p>
                      <a:r>
                        <a:rPr lang="en-US" sz="1400"/>
                        <a:t>Enhancement upon supporting per-FR gap</a:t>
                      </a:r>
                    </a:p>
                  </a:txBody>
                  <a:tcPr/>
                </a:tc>
                <a:extLst>
                  <a:ext uri="{0D108BD9-81ED-4DB2-BD59-A6C34878D82A}">
                    <a16:rowId xmlns:a16="http://schemas.microsoft.com/office/drawing/2014/main" val="541380574"/>
                  </a:ext>
                </a:extLst>
              </a:tr>
              <a:tr h="370840">
                <a:tc rowSpan="3">
                  <a:txBody>
                    <a:bodyPr/>
                    <a:lstStyle/>
                    <a:p>
                      <a:r>
                        <a:rPr lang="en-US" sz="1400" kern="1200" dirty="0">
                          <a:solidFill>
                            <a:schemeClr val="dk1"/>
                          </a:solidFill>
                          <a:effectLst/>
                          <a:latin typeface="+mn-lt"/>
                          <a:ea typeface="+mn-ea"/>
                          <a:cs typeface="+mn-cs"/>
                        </a:rPr>
                        <a:t>Additional delay of measurement reporting upon SRS carrier switch</a:t>
                      </a:r>
                      <a:endParaRPr lang="en-US" sz="1400" dirty="0"/>
                    </a:p>
                  </a:txBody>
                  <a:tcPr anchor="ctr"/>
                </a:tc>
                <a:tc>
                  <a:txBody>
                    <a:bodyPr/>
                    <a:lstStyle/>
                    <a:p>
                      <a:r>
                        <a:rPr lang="en-US" sz="1400" kern="1200" dirty="0">
                          <a:solidFill>
                            <a:schemeClr val="dk1"/>
                          </a:solidFill>
                          <a:effectLst/>
                          <a:latin typeface="+mn-lt"/>
                          <a:ea typeface="+mn-ea"/>
                          <a:cs typeface="+mn-cs"/>
                        </a:rPr>
                        <a:t>Intra-frequency event triggered measurement reporting</a:t>
                      </a:r>
                      <a:endParaRPr lang="en-US" sz="1400" dirty="0"/>
                    </a:p>
                  </a:txBody>
                  <a:tcPr/>
                </a:tc>
                <a:tc>
                  <a:txBody>
                    <a:bodyPr/>
                    <a:lstStyle/>
                    <a:p>
                      <a:r>
                        <a:rPr lang="en-US" sz="1400" kern="1200" dirty="0">
                          <a:solidFill>
                            <a:schemeClr val="dk1"/>
                          </a:solidFill>
                          <a:effectLst/>
                          <a:latin typeface="+mn-lt"/>
                          <a:ea typeface="+mn-ea"/>
                          <a:cs typeface="+mn-cs"/>
                        </a:rPr>
                        <a:t>No additional delay allowed in FR2 for capable UE</a:t>
                      </a:r>
                      <a:endParaRPr lang="en-US" sz="1400" dirty="0"/>
                    </a:p>
                  </a:txBody>
                  <a:tcPr/>
                </a:tc>
                <a:extLst>
                  <a:ext uri="{0D108BD9-81ED-4DB2-BD59-A6C34878D82A}">
                    <a16:rowId xmlns:a16="http://schemas.microsoft.com/office/drawing/2014/main" val="1729438514"/>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Inter-frequency event triggered measurement reporting</a:t>
                      </a:r>
                      <a:endParaRPr lang="en-US" sz="1400" dirty="0"/>
                    </a:p>
                  </a:txBody>
                  <a:tcPr/>
                </a:tc>
                <a:tc>
                  <a:txBody>
                    <a:bodyPr/>
                    <a:lstStyle/>
                    <a:p>
                      <a:r>
                        <a:rPr lang="en-US" sz="1400" kern="1200" dirty="0">
                          <a:solidFill>
                            <a:schemeClr val="dk1"/>
                          </a:solidFill>
                          <a:effectLst/>
                          <a:latin typeface="+mn-lt"/>
                          <a:ea typeface="+mn-ea"/>
                          <a:cs typeface="+mn-cs"/>
                        </a:rPr>
                        <a:t>No additional delay allowed in FR2 for capable UE</a:t>
                      </a:r>
                      <a:endParaRPr lang="en-US" sz="1400" dirty="0"/>
                    </a:p>
                  </a:txBody>
                  <a:tcPr/>
                </a:tc>
                <a:extLst>
                  <a:ext uri="{0D108BD9-81ED-4DB2-BD59-A6C34878D82A}">
                    <a16:rowId xmlns:a16="http://schemas.microsoft.com/office/drawing/2014/main" val="504004960"/>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L1-RSRP measurement reporting</a:t>
                      </a:r>
                      <a:endParaRPr lang="en-US" sz="1400" dirty="0"/>
                    </a:p>
                  </a:txBody>
                  <a:tcPr/>
                </a:tc>
                <a:tc>
                  <a:txBody>
                    <a:bodyPr/>
                    <a:lstStyle/>
                    <a:p>
                      <a:r>
                        <a:rPr lang="en-US" sz="1400" kern="1200" dirty="0">
                          <a:solidFill>
                            <a:schemeClr val="dk1"/>
                          </a:solidFill>
                          <a:effectLst/>
                          <a:latin typeface="+mn-lt"/>
                          <a:ea typeface="+mn-ea"/>
                          <a:cs typeface="+mn-cs"/>
                        </a:rPr>
                        <a:t>No additional delay allowed in FR2 for capable UE</a:t>
                      </a:r>
                      <a:endParaRPr lang="en-US" sz="1400" dirty="0"/>
                    </a:p>
                  </a:txBody>
                  <a:tcPr/>
                </a:tc>
                <a:extLst>
                  <a:ext uri="{0D108BD9-81ED-4DB2-BD59-A6C34878D82A}">
                    <a16:rowId xmlns:a16="http://schemas.microsoft.com/office/drawing/2014/main" val="3922774941"/>
                  </a:ext>
                </a:extLst>
              </a:tr>
              <a:tr h="370840">
                <a:tc>
                  <a:txBody>
                    <a:bodyPr/>
                    <a:lstStyle/>
                    <a:p>
                      <a:r>
                        <a:rPr lang="en-US" sz="1400" kern="1200" dirty="0">
                          <a:solidFill>
                            <a:schemeClr val="dk1"/>
                          </a:solidFill>
                          <a:effectLst/>
                          <a:latin typeface="+mn-lt"/>
                          <a:ea typeface="+mn-ea"/>
                          <a:cs typeface="+mn-cs"/>
                        </a:rPr>
                        <a:t>Autonomous gaps</a:t>
                      </a:r>
                      <a:endParaRPr lang="en-US" sz="1400" dirty="0"/>
                    </a:p>
                  </a:txBody>
                  <a:tcPr/>
                </a:tc>
                <a:tc>
                  <a:txBody>
                    <a:bodyPr/>
                    <a:lstStyle/>
                    <a:p>
                      <a:r>
                        <a:rPr lang="en-US" sz="1400" kern="1200" dirty="0">
                          <a:solidFill>
                            <a:schemeClr val="dk1"/>
                          </a:solidFill>
                          <a:effectLst/>
                          <a:latin typeface="+mn-lt"/>
                          <a:ea typeface="+mn-ea"/>
                          <a:cs typeface="+mn-cs"/>
                        </a:rPr>
                        <a:t>Autonomous gaps at RSTD measurements</a:t>
                      </a:r>
                      <a:endParaRPr lang="en-US" sz="1400" dirty="0"/>
                    </a:p>
                  </a:txBody>
                  <a:tcPr/>
                </a:tc>
                <a:tc>
                  <a:txBody>
                    <a:bodyPr/>
                    <a:lstStyle/>
                    <a:p>
                      <a:r>
                        <a:rPr lang="en-US" sz="1400" kern="1200" dirty="0">
                          <a:solidFill>
                            <a:schemeClr val="dk1"/>
                          </a:solidFill>
                          <a:effectLst/>
                          <a:latin typeface="+mn-lt"/>
                          <a:ea typeface="+mn-ea"/>
                          <a:cs typeface="+mn-cs"/>
                        </a:rPr>
                        <a:t>No autonomous gap is allowed in FR2 for capable UE</a:t>
                      </a:r>
                      <a:endParaRPr lang="en-US" sz="1400" dirty="0"/>
                    </a:p>
                  </a:txBody>
                  <a:tcPr/>
                </a:tc>
                <a:extLst>
                  <a:ext uri="{0D108BD9-81ED-4DB2-BD59-A6C34878D82A}">
                    <a16:rowId xmlns:a16="http://schemas.microsoft.com/office/drawing/2014/main" val="945823702"/>
                  </a:ext>
                </a:extLst>
              </a:tr>
              <a:tr h="370840">
                <a:tc>
                  <a:txBody>
                    <a:bodyPr/>
                    <a:lstStyle/>
                    <a:p>
                      <a:r>
                        <a:rPr lang="en-US" sz="1400" kern="1200" dirty="0">
                          <a:solidFill>
                            <a:schemeClr val="dk1"/>
                          </a:solidFill>
                          <a:effectLst/>
                          <a:latin typeface="+mn-lt"/>
                          <a:ea typeface="+mn-ea"/>
                          <a:cs typeface="+mn-cs"/>
                        </a:rPr>
                        <a:t>Other categories</a:t>
                      </a:r>
                      <a:endParaRPr lang="en-US" sz="1400" dirty="0"/>
                    </a:p>
                  </a:txBody>
                  <a:tcPr/>
                </a:tc>
                <a:tc>
                  <a:txBody>
                    <a:bodyPr/>
                    <a:lstStyle/>
                    <a:p>
                      <a:r>
                        <a:rPr lang="en-US" sz="1400" kern="1200" dirty="0">
                          <a:solidFill>
                            <a:schemeClr val="dk1"/>
                          </a:solidFill>
                          <a:effectLst/>
                          <a:latin typeface="+mn-lt"/>
                          <a:ea typeface="+mn-ea"/>
                          <a:cs typeface="+mn-cs"/>
                        </a:rPr>
                        <a:t>Other items related to measurements and measurement gaps</a:t>
                      </a:r>
                      <a:endParaRPr lang="en-US" sz="1400" dirty="0"/>
                    </a:p>
                  </a:txBody>
                  <a:tcPr/>
                </a:tc>
                <a:tc>
                  <a:txBody>
                    <a:bodyPr/>
                    <a:lstStyle/>
                    <a:p>
                      <a:r>
                        <a:rPr lang="en-US" sz="1400" kern="1200" dirty="0">
                          <a:solidFill>
                            <a:schemeClr val="dk1"/>
                          </a:solidFill>
                          <a:effectLst/>
                          <a:latin typeface="+mn-lt"/>
                          <a:ea typeface="+mn-ea"/>
                          <a:cs typeface="+mn-cs"/>
                        </a:rPr>
                        <a:t>More demanding requirements for UE capable of per-FR gaps</a:t>
                      </a:r>
                      <a:endParaRPr lang="en-US" sz="1400" dirty="0"/>
                    </a:p>
                  </a:txBody>
                  <a:tcPr/>
                </a:tc>
                <a:extLst>
                  <a:ext uri="{0D108BD9-81ED-4DB2-BD59-A6C34878D82A}">
                    <a16:rowId xmlns:a16="http://schemas.microsoft.com/office/drawing/2014/main" val="1349195197"/>
                  </a:ext>
                </a:extLst>
              </a:tr>
            </a:tbl>
          </a:graphicData>
        </a:graphic>
      </p:graphicFrame>
      <p:sp>
        <p:nvSpPr>
          <p:cNvPr id="5" name="Rectangle 4">
            <a:extLst>
              <a:ext uri="{FF2B5EF4-FFF2-40B4-BE49-F238E27FC236}">
                <a16:creationId xmlns:a16="http://schemas.microsoft.com/office/drawing/2014/main" id="{D6E8BAAA-B5EB-4FFF-B08C-2B7C475F0D88}"/>
              </a:ext>
            </a:extLst>
          </p:cNvPr>
          <p:cNvSpPr/>
          <p:nvPr/>
        </p:nvSpPr>
        <p:spPr>
          <a:xfrm>
            <a:off x="732642" y="1506022"/>
            <a:ext cx="1316386" cy="369332"/>
          </a:xfrm>
          <a:prstGeom prst="rect">
            <a:avLst/>
          </a:prstGeom>
        </p:spPr>
        <p:txBody>
          <a:bodyPr wrap="none">
            <a:spAutoFit/>
          </a:bodyPr>
          <a:lstStyle/>
          <a:p>
            <a:r>
              <a:rPr lang="en-US" dirty="0"/>
              <a:t>R4-2106442</a:t>
            </a:r>
          </a:p>
        </p:txBody>
      </p:sp>
    </p:spTree>
    <p:extLst>
      <p:ext uri="{BB962C8B-B14F-4D97-AF65-F5344CB8AC3E}">
        <p14:creationId xmlns:p14="http://schemas.microsoft.com/office/powerpoint/2010/main" val="4018428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DF160-CD9B-4782-9050-D0A3BB57BC3E}"/>
              </a:ext>
            </a:extLst>
          </p:cNvPr>
          <p:cNvSpPr>
            <a:spLocks noGrp="1"/>
          </p:cNvSpPr>
          <p:nvPr>
            <p:ph type="title"/>
          </p:nvPr>
        </p:nvSpPr>
        <p:spPr/>
        <p:txBody>
          <a:bodyPr>
            <a:normAutofit fontScale="90000"/>
          </a:bodyPr>
          <a:lstStyle/>
          <a:p>
            <a:r>
              <a:rPr lang="en-US" altLang="zh-CN" sz="4900" dirty="0"/>
              <a:t>Background</a:t>
            </a:r>
            <a:br>
              <a:rPr lang="en-US" altLang="zh-CN" dirty="0"/>
            </a:br>
            <a:r>
              <a:rPr lang="en-US" altLang="zh-CN" sz="3100" u="sng" dirty="0"/>
              <a:t>potential constraints for per UE indication of per-FR gap capability</a:t>
            </a:r>
            <a:endParaRPr lang="en-US" sz="3100" u="sng" dirty="0"/>
          </a:p>
        </p:txBody>
      </p:sp>
      <p:sp>
        <p:nvSpPr>
          <p:cNvPr id="3" name="Content Placeholder 2">
            <a:extLst>
              <a:ext uri="{FF2B5EF4-FFF2-40B4-BE49-F238E27FC236}">
                <a16:creationId xmlns:a16="http://schemas.microsoft.com/office/drawing/2014/main" id="{29FB7F74-4C01-45FD-944E-364361EA6CCE}"/>
              </a:ext>
            </a:extLst>
          </p:cNvPr>
          <p:cNvSpPr>
            <a:spLocks noGrp="1"/>
          </p:cNvSpPr>
          <p:nvPr>
            <p:ph idx="1"/>
          </p:nvPr>
        </p:nvSpPr>
        <p:spPr/>
        <p:txBody>
          <a:bodyPr/>
          <a:lstStyle/>
          <a:p>
            <a:r>
              <a:rPr lang="en-US" altLang="zh-CN" dirty="0"/>
              <a:t>Some companies indicate that for some UE implementation, the current per-UE based capability signaling will make the feature difficult for FR1+FR2 capable UE to support it because many different requirements associated to the feature shall be fulfilled even for the highest order of CA combination that can be supported by the UE</a:t>
            </a:r>
          </a:p>
          <a:p>
            <a:endParaRPr lang="en-US" dirty="0"/>
          </a:p>
        </p:txBody>
      </p:sp>
    </p:spTree>
    <p:extLst>
      <p:ext uri="{BB962C8B-B14F-4D97-AF65-F5344CB8AC3E}">
        <p14:creationId xmlns:p14="http://schemas.microsoft.com/office/powerpoint/2010/main" val="1771870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07A26-E953-4411-AF7A-BCC6CE783F99}"/>
              </a:ext>
            </a:extLst>
          </p:cNvPr>
          <p:cNvSpPr>
            <a:spLocks noGrp="1"/>
          </p:cNvSpPr>
          <p:nvPr>
            <p:ph type="title"/>
          </p:nvPr>
        </p:nvSpPr>
        <p:spPr/>
        <p:txBody>
          <a:bodyPr>
            <a:normAutofit/>
          </a:bodyPr>
          <a:lstStyle/>
          <a:p>
            <a:r>
              <a:rPr lang="en-US" dirty="0"/>
              <a:t>Background</a:t>
            </a:r>
            <a:br>
              <a:rPr lang="en-US" b="1" dirty="0"/>
            </a:br>
            <a:r>
              <a:rPr lang="en-US" sz="3200" b="1" u="sng" dirty="0"/>
              <a:t>Complexity of NW side </a:t>
            </a:r>
            <a:r>
              <a:rPr lang="en-US" sz="3200" u="sng" dirty="0"/>
              <a:t>or maybe also of </a:t>
            </a:r>
            <a:r>
              <a:rPr lang="en-US" sz="3200" b="1" u="sng" dirty="0"/>
              <a:t>UE side</a:t>
            </a:r>
          </a:p>
        </p:txBody>
      </p:sp>
      <p:sp>
        <p:nvSpPr>
          <p:cNvPr id="3" name="Content Placeholder 2">
            <a:extLst>
              <a:ext uri="{FF2B5EF4-FFF2-40B4-BE49-F238E27FC236}">
                <a16:creationId xmlns:a16="http://schemas.microsoft.com/office/drawing/2014/main" id="{E7FA5AF7-07B4-4061-BA6D-5203D26654C2}"/>
              </a:ext>
            </a:extLst>
          </p:cNvPr>
          <p:cNvSpPr>
            <a:spLocks noGrp="1"/>
          </p:cNvSpPr>
          <p:nvPr>
            <p:ph idx="1"/>
          </p:nvPr>
        </p:nvSpPr>
        <p:spPr>
          <a:xfrm>
            <a:off x="6276512" y="1825625"/>
            <a:ext cx="5299969" cy="4351338"/>
          </a:xfrm>
        </p:spPr>
        <p:txBody>
          <a:bodyPr>
            <a:normAutofit fontScale="77500" lnSpcReduction="20000"/>
          </a:bodyPr>
          <a:lstStyle/>
          <a:p>
            <a:r>
              <a:rPr lang="en-US" dirty="0"/>
              <a:t>Response</a:t>
            </a:r>
          </a:p>
          <a:p>
            <a:pPr lvl="1"/>
            <a:r>
              <a:rPr lang="en-US" dirty="0"/>
              <a:t>Companies comment that it will be complicated for NW to check the capability of the BC. At the worst case, </a:t>
            </a:r>
            <a:r>
              <a:rPr lang="en-US" b="1" dirty="0" err="1"/>
              <a:t>gNB</a:t>
            </a:r>
            <a:r>
              <a:rPr lang="en-US" b="1" dirty="0"/>
              <a:t> could just ignore the new per-BC indication and only read the original one, then nothing changed compared to Rel-15</a:t>
            </a:r>
            <a:r>
              <a:rPr lang="en-US" dirty="0"/>
              <a:t> (either support per-FR gap in all cases or not supports it at all). </a:t>
            </a:r>
          </a:p>
          <a:p>
            <a:pPr lvl="1"/>
            <a:r>
              <a:rPr lang="en-US" dirty="0"/>
              <a:t>It will not frequently happen that </a:t>
            </a:r>
            <a:r>
              <a:rPr lang="en-US" dirty="0" err="1"/>
              <a:t>gNB</a:t>
            </a:r>
            <a:r>
              <a:rPr lang="en-US" dirty="0"/>
              <a:t> to check whether status of supporting this per-FR gap changes. </a:t>
            </a:r>
            <a:r>
              <a:rPr lang="en-US" b="1" dirty="0"/>
              <a:t>It could only happen when </a:t>
            </a:r>
            <a:r>
              <a:rPr lang="en-US" b="1" dirty="0" err="1"/>
              <a:t>gNB</a:t>
            </a:r>
            <a:r>
              <a:rPr lang="en-US" b="1" dirty="0"/>
              <a:t> add/release a cell, before which the capability to support the new serving CC configuration under the BC will be checked anyway</a:t>
            </a:r>
            <a:r>
              <a:rPr lang="en-US" dirty="0"/>
              <a:t>. </a:t>
            </a:r>
          </a:p>
          <a:p>
            <a:pPr lvl="1"/>
            <a:r>
              <a:rPr lang="en-US" b="1" dirty="0"/>
              <a:t>From UE side it is the same</a:t>
            </a:r>
            <a:r>
              <a:rPr lang="en-US" dirty="0"/>
              <a:t>, for UE who do not want to make the change could just use the Rel-15 indication.</a:t>
            </a:r>
          </a:p>
        </p:txBody>
      </p:sp>
      <p:sp>
        <p:nvSpPr>
          <p:cNvPr id="5" name="Content Placeholder 2">
            <a:extLst>
              <a:ext uri="{FF2B5EF4-FFF2-40B4-BE49-F238E27FC236}">
                <a16:creationId xmlns:a16="http://schemas.microsoft.com/office/drawing/2014/main" id="{BD9DD370-4A49-4BBB-A376-38D4A3B9DEF5}"/>
              </a:ext>
            </a:extLst>
          </p:cNvPr>
          <p:cNvSpPr txBox="1">
            <a:spLocks/>
          </p:cNvSpPr>
          <p:nvPr/>
        </p:nvSpPr>
        <p:spPr>
          <a:xfrm>
            <a:off x="932154" y="1825625"/>
            <a:ext cx="5299969"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Concern</a:t>
            </a:r>
          </a:p>
          <a:p>
            <a:pPr lvl="1"/>
            <a:r>
              <a:rPr lang="en-US" dirty="0"/>
              <a:t>It is </a:t>
            </a:r>
            <a:r>
              <a:rPr lang="en-US" b="1" dirty="0"/>
              <a:t>unnecessary complicated </a:t>
            </a:r>
            <a:r>
              <a:rPr lang="en-US" dirty="0"/>
              <a:t>to use different baseband procedures (e.g. scheduling) for different BC </a:t>
            </a:r>
            <a:r>
              <a:rPr lang="en-US" b="1" dirty="0"/>
              <a:t>especially when BC is reconfigured </a:t>
            </a:r>
            <a:r>
              <a:rPr lang="en-US" dirty="0"/>
              <a:t>– not efficient to completely change all the network procedures. Therefore, in our view if some UEs have implementations issues for certain BC, then such UE does not have to report per FR gap capability. The </a:t>
            </a:r>
            <a:r>
              <a:rPr lang="en-US" b="1" dirty="0"/>
              <a:t>default assumption is per UE gap implementation</a:t>
            </a:r>
            <a:r>
              <a:rPr lang="en-US" dirty="0"/>
              <a:t>.</a:t>
            </a:r>
          </a:p>
        </p:txBody>
      </p:sp>
    </p:spTree>
    <p:extLst>
      <p:ext uri="{BB962C8B-B14F-4D97-AF65-F5344CB8AC3E}">
        <p14:creationId xmlns:p14="http://schemas.microsoft.com/office/powerpoint/2010/main" val="30852207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12586</TotalTime>
  <Words>2015</Words>
  <Application>Microsoft Office PowerPoint</Application>
  <PresentationFormat>Widescreen</PresentationFormat>
  <Paragraphs>130</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Calibri (Body)</vt:lpstr>
      <vt:lpstr>Arial</vt:lpstr>
      <vt:lpstr>Calibri</vt:lpstr>
      <vt:lpstr>Calibri Light</vt:lpstr>
      <vt:lpstr>Office Theme</vt:lpstr>
      <vt:lpstr>WF on per-BC indication of per-FR measurement gap UE capabilities</vt:lpstr>
      <vt:lpstr>Issue 2-1 Whether to introduce per-BC indication of per-FR measurement gap UE capabilities</vt:lpstr>
      <vt:lpstr>Background Capability of ‘independentGapConfig’ (per-FR Gap)</vt:lpstr>
      <vt:lpstr>Background Capability of ‘independentGapConfig’ (per-FR Gap)</vt:lpstr>
      <vt:lpstr>Background Summary of RRM requirements with per-FR gaps</vt:lpstr>
      <vt:lpstr>Background Summary of RRM requirements with per-FR gaps</vt:lpstr>
      <vt:lpstr>Background Summary of RRM requirements with per-FR gaps</vt:lpstr>
      <vt:lpstr>Background potential constraints for per UE indication of per-FR gap capability</vt:lpstr>
      <vt:lpstr>Background Complexity of NW side or maybe also of UE side</vt:lpstr>
      <vt:lpstr>Background  Relation to the baseband resource</vt:lpstr>
      <vt:lpstr>Background  Requirements for SCell activation of multiple CCs</vt:lpstr>
      <vt:lpstr>Background BC for serving CC or MO</vt:lpstr>
      <vt:lpstr>Proposals on Issue 2-1 Whether to introduce per-BC indication of per-FR measurement gap UE capabilities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Test cases for MR-DC Idle mode CA measurements</dc:title>
  <dc:creator>Nokia</dc:creator>
  <cp:lastModifiedBy>CH</cp:lastModifiedBy>
  <cp:revision>106</cp:revision>
  <dcterms:created xsi:type="dcterms:W3CDTF">2020-11-10T12:49:21Z</dcterms:created>
  <dcterms:modified xsi:type="dcterms:W3CDTF">2021-05-26T02:33:29Z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1610951929</vt:lpwstr>
  </property>
</Properties>
</file>