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3" r:id="rId4"/>
    <p:sldId id="274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F5FD9E-28B0-4087-A756-BB74DD7E263A}" v="2" dt="2021-04-19T02:25:27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9252" autoAdjust="0"/>
  </p:normalViewPr>
  <p:slideViewPr>
    <p:cSldViewPr snapToGrid="0">
      <p:cViewPr varScale="1">
        <p:scale>
          <a:sx n="65" d="100"/>
          <a:sy n="65" d="100"/>
        </p:scale>
        <p:origin x="-86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ng, Meng" userId="d0d7b8a6-152d-4a9d-83ad-d4a5093c92bd" providerId="ADAL" clId="{2BF5FD9E-28B0-4087-A756-BB74DD7E263A}"/>
    <pc:docChg chg="custSel modSld">
      <pc:chgData name="Zhang, Meng" userId="d0d7b8a6-152d-4a9d-83ad-d4a5093c92bd" providerId="ADAL" clId="{2BF5FD9E-28B0-4087-A756-BB74DD7E263A}" dt="2021-04-19T02:26:00.067" v="9" actId="207"/>
      <pc:docMkLst>
        <pc:docMk/>
      </pc:docMkLst>
      <pc:sldChg chg="modSp mod">
        <pc:chgData name="Zhang, Meng" userId="d0d7b8a6-152d-4a9d-83ad-d4a5093c92bd" providerId="ADAL" clId="{2BF5FD9E-28B0-4087-A756-BB74DD7E263A}" dt="2021-04-19T02:26:00.067" v="9" actId="207"/>
        <pc:sldMkLst>
          <pc:docMk/>
          <pc:sldMk cId="0" sldId="269"/>
        </pc:sldMkLst>
        <pc:graphicFrameChg chg="mod modGraphic">
          <ac:chgData name="Zhang, Meng" userId="d0d7b8a6-152d-4a9d-83ad-d4a5093c92bd" providerId="ADAL" clId="{2BF5FD9E-28B0-4087-A756-BB74DD7E263A}" dt="2021-04-19T02:26:00.067" v="9" actId="207"/>
          <ac:graphicFrameMkLst>
            <pc:docMk/>
            <pc:sldMk cId="0" sldId="269"/>
            <ac:graphicFrameMk id="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D6C38-96E0-402F-BFB4-F46096EF2A67}" type="datetimeFigureOut">
              <a:rPr lang="zh-CN" altLang="en-US" smtClean="0"/>
              <a:pPr/>
              <a:t>2021-05-26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2E5BA-3002-4E05-BFB9-99FFA9227B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250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9-e/Docs/R4-2109323.zip" TargetMode="External"/><Relationship Id="rId3" Type="http://schemas.openxmlformats.org/officeDocument/2006/relationships/hyperlink" Target="https://www.3gpp.org/ftp/TSG_RAN/WG4_Radio/TSGR4_99-e/Docs/R4-2109226.zip" TargetMode="External"/><Relationship Id="rId7" Type="http://schemas.openxmlformats.org/officeDocument/2006/relationships/hyperlink" Target="https://www.3gpp.org/ftp/TSG_RAN/WG4_Radio/TSGR4_99-e/Docs/R4-2109322.zip" TargetMode="External"/><Relationship Id="rId2" Type="http://schemas.openxmlformats.org/officeDocument/2006/relationships/hyperlink" Target="https://www.3gpp.org/ftp/TSG_RAN/WG4_Radio/TSGR4_99-e/Docs/R4-210922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9-e/Docs/R4-2111259.zip" TargetMode="External"/><Relationship Id="rId5" Type="http://schemas.openxmlformats.org/officeDocument/2006/relationships/hyperlink" Target="https://www.3gpp.org/ftp/TSG_RAN/WG4_Radio/TSGR4_99-e/Docs/R4-2110368.zip" TargetMode="External"/><Relationship Id="rId4" Type="http://schemas.openxmlformats.org/officeDocument/2006/relationships/hyperlink" Target="https://www.3gpp.org/ftp/TSG_RAN/WG4_Radio/TSGR4_99-e/Docs/R4-211036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859213"/>
            <a:ext cx="9144000" cy="1655762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xmlns="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917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dirty="0" smtClean="0"/>
              <a:t>3GPP TSG-RAN WG4 Meeting # 99-e	</a:t>
            </a:r>
            <a:r>
              <a:rPr lang="en-US" altLang="zh-CN" b="1" smtClean="0"/>
              <a:t>                                                                  </a:t>
            </a:r>
            <a:r>
              <a:rPr lang="en-US" altLang="zh-CN" b="1" smtClean="0"/>
              <a:t>R4-2108331</a:t>
            </a:r>
            <a:endParaRPr lang="en-US" altLang="zh-CN" b="1" dirty="0" smtClean="0"/>
          </a:p>
          <a:p>
            <a:pPr algn="l"/>
            <a:r>
              <a:rPr lang="en-US" altLang="zh-CN" b="1" dirty="0" smtClean="0"/>
              <a:t>Electronic Meeting, May. 19-27, 2021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3156596" y="2498083"/>
            <a:ext cx="614674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4000" b="1" dirty="0" smtClean="0"/>
              <a:t>WF on NR HST UE capabilities</a:t>
            </a:r>
            <a:endParaRPr lang="en-GB" altLang="zh-CN" sz="4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Agreed WF in RAN4#98bis meeting (R4-2105853 WF on Rel-16 NR HST UE capabilities, CMCC):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Add two new UE capabilities to</a:t>
            </a:r>
            <a:endParaRPr lang="zh-CN" altLang="zh-CN" dirty="0" smtClean="0"/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10-4) Support of intra-NR HST RRM measurement with speed up to 500km/h</a:t>
            </a:r>
            <a:endParaRPr lang="zh-CN" altLang="zh-CN" dirty="0" smtClean="0"/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10-5) Support of NR-LTE inter-RAT RRM measurement with speed up to 500km/h</a:t>
            </a:r>
            <a:endParaRPr lang="zh-CN" altLang="zh-CN" dirty="0" smtClean="0"/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Note 1: UE can indicate support of 10-4 or 10-5 only if 10-1 is NOT supported.</a:t>
            </a:r>
            <a:endParaRPr lang="zh-CN" altLang="zh-CN" dirty="0" smtClean="0"/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Note 2: The principle of adding the capabilities is to avoid the NBC issues</a:t>
            </a:r>
            <a:endParaRPr lang="zh-CN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76894"/>
            <a:ext cx="10515600" cy="1013794"/>
          </a:xfrm>
        </p:spPr>
        <p:txBody>
          <a:bodyPr>
            <a:normAutofit fontScale="90000"/>
          </a:bodyPr>
          <a:lstStyle/>
          <a:p>
            <a:r>
              <a:rPr lang="en-US" altLang="zh-CN" b="1" u="sng" dirty="0" smtClean="0"/>
              <a:t>Issue 1-1: Clarification on requirements of 10-1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Proposal:</a:t>
            </a:r>
          </a:p>
          <a:p>
            <a:pPr lvl="1"/>
            <a:r>
              <a:rPr lang="en-US" altLang="zh-CN" dirty="0" smtClean="0"/>
              <a:t>Clarify in the spec that regarding UE indicating support of 10-1 but not capable of measuring on or operating under LTE with 500km/h (e.g., NR SA UE), the UE is not required to meet the Rel-16 inter-RAT HST measurement requirements specified for CONNECTED or IDLE mode.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Agreement:</a:t>
            </a:r>
          </a:p>
          <a:p>
            <a:pPr lvl="1"/>
            <a:r>
              <a:rPr lang="en-US" altLang="zh-CN" dirty="0" smtClean="0"/>
              <a:t>The clarification is not needed.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u="sng" dirty="0" smtClean="0"/>
              <a:t>Issue 1-2: Clarification on the applicability of HST RRM requirements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chemeClr val="accent6"/>
                </a:solidFill>
              </a:rPr>
              <a:t>Agreements in GTW session:</a:t>
            </a:r>
            <a:endParaRPr lang="zh-CN" altLang="zh-CN" b="1" dirty="0" smtClean="0">
              <a:solidFill>
                <a:schemeClr val="accent6"/>
              </a:solidFill>
            </a:endParaRPr>
          </a:p>
          <a:p>
            <a:pPr lvl="1"/>
            <a:r>
              <a:rPr lang="en-US" altLang="zh-CN" b="1" dirty="0" smtClean="0">
                <a:solidFill>
                  <a:schemeClr val="accent6"/>
                </a:solidFill>
              </a:rPr>
              <a:t>Intra-frequency HST RRM measurement shall only applies if UE supports intra-NR HST, i.e. measurementEnhancement-r16 (10-1) or the new capability intraRAT-MeasurementEnhancement-r16 (10-4).</a:t>
            </a:r>
            <a:endParaRPr lang="zh-CN" altLang="zh-CN" b="1" dirty="0" smtClean="0">
              <a:solidFill>
                <a:schemeClr val="accent6"/>
              </a:solidFill>
            </a:endParaRPr>
          </a:p>
          <a:p>
            <a:r>
              <a:rPr lang="en-US" altLang="zh-CN" dirty="0" smtClean="0"/>
              <a:t>Proposal:</a:t>
            </a:r>
          </a:p>
          <a:p>
            <a:pPr lvl="1"/>
            <a:r>
              <a:rPr lang="en-US" altLang="zh-CN" dirty="0" smtClean="0"/>
              <a:t>Inter-RAT NR-LTE HST RRM measurement shall only applies if UE supports inter-RAT NR-LTE HST, i.e. measurementEnhancement-r16 (10-1) or the new capability interRAT-MeasurementEnhancement-r16 (10-5).</a:t>
            </a:r>
            <a:endParaRPr lang="zh-CN" altLang="zh-CN" dirty="0" smtClean="0"/>
          </a:p>
          <a:p>
            <a:r>
              <a:rPr lang="en-US" altLang="zh-CN" smtClean="0"/>
              <a:t>Agreement</a:t>
            </a:r>
            <a:r>
              <a:rPr lang="en-US" altLang="zh-CN" dirty="0" smtClean="0"/>
              <a:t>:</a:t>
            </a:r>
          </a:p>
          <a:p>
            <a:pPr lvl="1"/>
            <a:r>
              <a:rPr lang="en-US" altLang="zh-CN" dirty="0" smtClean="0"/>
              <a:t>The proposal is agreed.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74293"/>
            <a:ext cx="11353800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36270" y="1403810"/>
          <a:ext cx="9547763" cy="3237859"/>
        </p:xfrm>
        <a:graphic>
          <a:graphicData uri="http://schemas.openxmlformats.org/drawingml/2006/table">
            <a:tbl>
              <a:tblPr/>
              <a:tblGrid>
                <a:gridCol w="1330036"/>
                <a:gridCol w="6946010"/>
                <a:gridCol w="1271717"/>
              </a:tblGrid>
              <a:tr h="168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latin typeface="Arial"/>
                          <a:ea typeface="宋体"/>
                          <a:cs typeface="Times New Roman"/>
                        </a:rPr>
                        <a:t>TDoc</a:t>
                      </a:r>
                      <a:endParaRPr lang="zh-CN" sz="18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Arial"/>
                          <a:ea typeface="宋体"/>
                          <a:cs typeface="Times New Roman"/>
                        </a:rPr>
                        <a:t>Title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Arial"/>
                          <a:ea typeface="宋体"/>
                          <a:cs typeface="Times New Roman"/>
                        </a:rPr>
                        <a:t>Source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7911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kern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  <a:hlinkClick r:id="rId2"/>
                        </a:rPr>
                        <a:t>R4-2109225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Discussion on UE capabilities in Rel-16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Intel Corporation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kern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  <a:hlinkClick r:id="rId3"/>
                        </a:rPr>
                        <a:t>R4-2109226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CR on legacy Rel-16 HST NR UE measurement requirements (R16)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Intel Corporation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kern="0" dirty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  <a:hlinkClick r:id="rId4"/>
                        </a:rPr>
                        <a:t>R4-2110367</a:t>
                      </a:r>
                      <a:endParaRPr lang="zh-CN" sz="18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/>
                          <a:ea typeface="宋体"/>
                          <a:cs typeface="Times New Roman"/>
                        </a:rPr>
                        <a:t>On UE behavior due to separate NR HST capability and on Per BC indication of per-FR gap</a:t>
                      </a:r>
                      <a:endParaRPr lang="zh-CN" sz="18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Huawei, HiSilicon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kern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  <a:hlinkClick r:id="rId5"/>
                        </a:rPr>
                        <a:t>R4-2110368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/>
                          <a:ea typeface="宋体"/>
                          <a:cs typeface="Times New Roman"/>
                        </a:rPr>
                        <a:t>CR on inter-RAT measurement in HST</a:t>
                      </a:r>
                      <a:endParaRPr lang="zh-CN" sz="18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Huawei, HiSilicon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7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kern="0" dirty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  <a:hlinkClick r:id="rId6"/>
                        </a:rPr>
                        <a:t>R4-2111259</a:t>
                      </a:r>
                      <a:endParaRPr lang="zh-CN" sz="18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Discussion on addition of UE feature on enhanced CSSF for SCell measurements outside gaps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latin typeface="Arial"/>
                          <a:ea typeface="宋体"/>
                          <a:cs typeface="Times New Roman"/>
                        </a:rPr>
                        <a:t>vivo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u="sng" kern="100">
                          <a:solidFill>
                            <a:srgbClr val="0000FF"/>
                          </a:solidFill>
                          <a:latin typeface="Arial"/>
                          <a:ea typeface="MS Gothic"/>
                          <a:cs typeface="Times New Roman"/>
                          <a:hlinkClick r:id="rId7"/>
                        </a:rPr>
                        <a:t>R4-2109322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MS Gothic"/>
                          <a:cs typeface="Times New Roman"/>
                        </a:rPr>
                        <a:t>Clarification on NR-LTE inter-RAT HST RRM measurement requirements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MS Gothic"/>
                          <a:cs typeface="Times New Roman"/>
                        </a:rPr>
                        <a:t>Apple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u="sng" kern="100" dirty="0">
                          <a:solidFill>
                            <a:srgbClr val="0000FF"/>
                          </a:solidFill>
                          <a:latin typeface="Arial"/>
                          <a:ea typeface="MS Gothic"/>
                          <a:cs typeface="Times New Roman"/>
                          <a:hlinkClick r:id="rId8"/>
                        </a:rPr>
                        <a:t>R4-2109323</a:t>
                      </a:r>
                      <a:endParaRPr lang="zh-CN" sz="18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MS Gothic"/>
                          <a:cs typeface="Times New Roman"/>
                        </a:rPr>
                        <a:t>CR on inter-RAT HST RRM measurement requirements R16</a:t>
                      </a:r>
                      <a:endParaRPr lang="zh-CN" sz="180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MS Gothic"/>
                          <a:cs typeface="Times New Roman"/>
                        </a:rPr>
                        <a:t>Apple</a:t>
                      </a:r>
                      <a:endParaRPr lang="zh-CN" sz="1800" dirty="0"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20227" marR="20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08108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340</Words>
  <Application>Microsoft Office PowerPoint</Application>
  <PresentationFormat>自定义</PresentationFormat>
  <Paragraphs>49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NR HST UE capabilities</vt:lpstr>
      <vt:lpstr>Background</vt:lpstr>
      <vt:lpstr>Issue 1-1: Clarification on requirements of 10-1</vt:lpstr>
      <vt:lpstr>Issue 1-2: Clarification on the applicability of HST RRM requirements</vt:lpstr>
      <vt:lpstr>References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cmcc</cp:lastModifiedBy>
  <cp:revision>214</cp:revision>
  <dcterms:created xsi:type="dcterms:W3CDTF">2020-05-29T04:11:58Z</dcterms:created>
  <dcterms:modified xsi:type="dcterms:W3CDTF">2021-05-26T03:12:42Z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(3)rYrer7QhTaNrR6DbO29xkbuMYudt3k+wb7HWIl7dInNh+POrpNVvcmyvaxndvn6A4rRmGk9J
m1GJoc1AxWxalJb4SR6WSOrD2KGN24WVPDffiKJHUgE2Oyk3iXlkqI5mKYukSXk9cFXM1o0R
qHlvXiKDr+yPoU5i9yEbqXcqByIdvc8By4Rg9WVdvm5ofOAhf/g8SyPqFP7SK3xU4w/1Rb+e
EEjlSROeSe7GB2TAKs</vt:lpwstr>
  </property>
  <property fmtid="{D5CDD505-2E9C-101B-9397-08002B2CF9AE}" pid="3" name="_2015_ms_pID_7253431">
    <vt:lpwstr>1ND3ol4yHGtbgb498umaUMiUoyA48xrCgsWqOOZcDCsifr+CkTJfIQ
psM0k0b5H0oZw7LMOiBjVwOWtdIh286qR14BNTH0PqZXtf/KRftQ0xgV3oU1Azj0FnegekO3
Vjg4sScFugFnEr2PYxLwTTxpuZo1bBpU4TR8EQf5tKw1IuQASvi0QUfVtTa9jpVHX5XZusvQ
7Al6sMB5r0SuAwJkMpS4poT7jP07UWrmgR3S</vt:lpwstr>
  </property>
  <property fmtid="{D5CDD505-2E9C-101B-9397-08002B2CF9AE}" pid="4" name="_2015_ms_pID_7253432">
    <vt:lpwstr>uQ==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1604413836</vt:lpwstr>
  </property>
</Properties>
</file>