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7" r:id="rId3"/>
    <p:sldId id="283" r:id="rId4"/>
    <p:sldId id="273" r:id="rId5"/>
    <p:sldId id="279" r:id="rId6"/>
    <p:sldId id="28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-Roy" initials="RH" lastIdx="1" clrIdx="0">
    <p:extLst>
      <p:ext uri="{19B8F6BF-5375-455C-9EA6-DF929625EA0E}">
        <p15:presenceInfo xmlns:p15="http://schemas.microsoft.com/office/powerpoint/2012/main" xmlns="" userId="OPPO-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01" autoAdjust="0"/>
  </p:normalViewPr>
  <p:slideViewPr>
    <p:cSldViewPr>
      <p:cViewPr varScale="1">
        <p:scale>
          <a:sx n="71" d="100"/>
          <a:sy n="71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2676" y="1340768"/>
            <a:ext cx="7918648" cy="1584176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WF on CSI-RS based L3 measurement requirements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4869160"/>
            <a:ext cx="4320480" cy="936104"/>
          </a:xfrm>
        </p:spPr>
        <p:txBody>
          <a:bodyPr/>
          <a:lstStyle/>
          <a:p>
            <a:r>
              <a:rPr lang="en-US" altLang="zh-CN" dirty="0" smtClean="0"/>
              <a:t>CATT,…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99</a:t>
            </a:r>
            <a:r>
              <a:rPr lang="en-US" altLang="zh-CN" sz="2400" b="1" dirty="0" smtClean="0"/>
              <a:t>-</a:t>
            </a:r>
            <a:r>
              <a:rPr lang="en-GB" altLang="zh-CN" sz="2400" b="1" dirty="0"/>
              <a:t>e	          </a:t>
            </a:r>
            <a:r>
              <a:rPr lang="en-GB" altLang="zh-CN" sz="2400" b="1" dirty="0" smtClean="0"/>
              <a:t>            R4-2108317 Electronic </a:t>
            </a:r>
            <a:r>
              <a:rPr lang="en-GB" altLang="zh-CN" sz="2400" b="1" dirty="0"/>
              <a:t>Meeting, </a:t>
            </a:r>
            <a:r>
              <a:rPr lang="en-US" altLang="zh-CN" sz="2400" b="1" dirty="0" smtClean="0"/>
              <a:t>19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</a:t>
            </a:r>
            <a:r>
              <a:rPr lang="en-US" altLang="zh-CN" sz="2400" b="1" dirty="0"/>
              <a:t>– </a:t>
            </a:r>
            <a:r>
              <a:rPr lang="en-US" altLang="zh-CN" sz="2400" b="1" dirty="0" smtClean="0"/>
              <a:t>27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May, </a:t>
            </a:r>
            <a:r>
              <a:rPr lang="en-US" altLang="zh-CN" sz="2400" b="1" dirty="0"/>
              <a:t>2021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3203078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2400" dirty="0">
                <a:solidFill>
                  <a:srgbClr val="00B050"/>
                </a:solidFill>
              </a:rPr>
              <a:t>Agreement in 1</a:t>
            </a:r>
            <a:r>
              <a:rPr lang="en-GB" altLang="zh-CN" sz="2400" baseline="30000" dirty="0">
                <a:solidFill>
                  <a:srgbClr val="00B050"/>
                </a:solidFill>
              </a:rPr>
              <a:t>st</a:t>
            </a:r>
            <a:r>
              <a:rPr lang="en-GB" altLang="zh-CN" sz="2400" dirty="0">
                <a:solidFill>
                  <a:srgbClr val="00B050"/>
                </a:solidFill>
              </a:rPr>
              <a:t> round</a:t>
            </a:r>
          </a:p>
          <a:p>
            <a:pPr algn="ctr"/>
            <a:r>
              <a:rPr lang="en-GB" altLang="zh-CN" sz="2400" dirty="0">
                <a:solidFill>
                  <a:srgbClr val="0070C0"/>
                </a:solidFill>
              </a:rPr>
              <a:t>Agreement in GTW (Apr. 16th)</a:t>
            </a:r>
          </a:p>
          <a:p>
            <a:pPr algn="ctr"/>
            <a:r>
              <a:rPr lang="en-GB" altLang="zh-CN" sz="2400" dirty="0">
                <a:solidFill>
                  <a:srgbClr val="7030A0"/>
                </a:solidFill>
              </a:rPr>
              <a:t>Agreement in 2</a:t>
            </a:r>
            <a:r>
              <a:rPr lang="en-GB" altLang="zh-CN" sz="2400" baseline="30000" dirty="0">
                <a:solidFill>
                  <a:srgbClr val="7030A0"/>
                </a:solidFill>
              </a:rPr>
              <a:t>nd</a:t>
            </a:r>
            <a:r>
              <a:rPr lang="en-GB" altLang="zh-CN" sz="2400" dirty="0">
                <a:solidFill>
                  <a:srgbClr val="7030A0"/>
                </a:solidFill>
              </a:rPr>
              <a:t> round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Sub-topic </a:t>
            </a:r>
            <a:r>
              <a:rPr lang="en-US" altLang="zh-CN" sz="3200" dirty="0"/>
              <a:t>1-1 Time domain restriction for CSI-RS configuration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Agreement</a:t>
            </a:r>
            <a:endParaRPr lang="zh-CN" altLang="zh-CN" dirty="0">
              <a:solidFill>
                <a:srgbClr val="0070C0"/>
              </a:solidFill>
            </a:endParaRP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FR1 </a:t>
            </a:r>
            <a:endParaRPr lang="zh-CN" altLang="zh-CN" dirty="0">
              <a:solidFill>
                <a:srgbClr val="0070C0"/>
              </a:solidFill>
            </a:endParaRPr>
          </a:p>
          <a:p>
            <a:pPr lvl="2"/>
            <a:r>
              <a:rPr lang="en-US" altLang="zh-CN" dirty="0">
                <a:solidFill>
                  <a:srgbClr val="0070C0"/>
                </a:solidFill>
              </a:rPr>
              <a:t>For inter-frequency measurements, Rel-16 L3 CSI-RS requirements are defined under assumption that all CSI-RS resources in the same MO are configured in the same 5ms window</a:t>
            </a:r>
            <a:endParaRPr lang="zh-CN" altLang="zh-CN" dirty="0">
              <a:solidFill>
                <a:srgbClr val="0070C0"/>
              </a:solidFill>
            </a:endParaRPr>
          </a:p>
          <a:p>
            <a:pPr lvl="2"/>
            <a:r>
              <a:rPr lang="en-US" altLang="zh-CN" dirty="0">
                <a:solidFill>
                  <a:srgbClr val="0070C0"/>
                </a:solidFill>
              </a:rPr>
              <a:t>For intra-frequency measurements: Rel-16 L3 CSI-RS requirements are defined under assumption that CSI-RS resources in the same MO can be configured in up to two separated 5ms windows during one CSI-RS resource period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1/ The overlapping status with MG is same for the two windows.</a:t>
            </a:r>
            <a:endParaRPr lang="zh-CN" altLang="zh-CN" dirty="0">
              <a:solidFill>
                <a:srgbClr val="0070C0"/>
              </a:solidFill>
            </a:endParaRPr>
          </a:p>
          <a:p>
            <a:pPr lvl="4"/>
            <a:r>
              <a:rPr lang="en-US" altLang="zh-CN" dirty="0">
                <a:solidFill>
                  <a:srgbClr val="0070C0"/>
                </a:solidFill>
              </a:rPr>
              <a:t>FFS how to capture this in the specification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2/ The periodicity of the configured CSI-RS resources is 20ms or 40ms.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3/ The gap between two 5ms windows shall be half of the CSI-RS periodicity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4/ Measurement requirements are not impacted by separated 5ms windows.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7030A0"/>
                </a:solidFill>
              </a:rPr>
              <a:t>T</a:t>
            </a:r>
            <a:r>
              <a:rPr lang="en-US" altLang="zh-CN" dirty="0" smtClean="0">
                <a:solidFill>
                  <a:srgbClr val="7030A0"/>
                </a:solidFill>
              </a:rPr>
              <a:t>he </a:t>
            </a:r>
            <a:r>
              <a:rPr lang="en-US" altLang="zh-CN" dirty="0">
                <a:solidFill>
                  <a:srgbClr val="7030A0"/>
                </a:solidFill>
              </a:rPr>
              <a:t>conditions 1, 2, 3, 4 apply for the case of two separated 5ms windows during one CSI-RS period </a:t>
            </a:r>
            <a:r>
              <a:rPr lang="en-US" altLang="zh-CN" dirty="0" smtClean="0">
                <a:solidFill>
                  <a:srgbClr val="7030A0"/>
                </a:solidFill>
              </a:rPr>
              <a:t>only. </a:t>
            </a:r>
            <a:endParaRPr lang="zh-CN" altLang="zh-CN" dirty="0" smtClean="0">
              <a:solidFill>
                <a:srgbClr val="7030A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FFS for FR2 </a:t>
            </a:r>
            <a:endParaRPr lang="zh-CN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83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Sub-topic </a:t>
            </a:r>
            <a:r>
              <a:rPr lang="en-US" altLang="zh-CN" sz="3200" dirty="0"/>
              <a:t>1-2 UE behavior when the timing offset exceeds the threshold with single FFT assumption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/>
              <a:t>Option 1: (Nokia, Intel, Apple)</a:t>
            </a:r>
            <a:endParaRPr lang="zh-CN" altLang="zh-CN" sz="2000" dirty="0"/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intra-frequency measurement, the UE is not required to </a:t>
            </a:r>
            <a:r>
              <a:rPr lang="en-US" altLang="zh-CN" sz="1800" dirty="0" smtClean="0"/>
              <a:t>report </a:t>
            </a:r>
            <a:r>
              <a:rPr lang="en-US" altLang="zh-CN" sz="1800" dirty="0"/>
              <a:t>the configured CSI-RS resources of a </a:t>
            </a:r>
            <a:r>
              <a:rPr lang="en-US" altLang="zh-CN" sz="1800" dirty="0" err="1"/>
              <a:t>neighbour</a:t>
            </a:r>
            <a:r>
              <a:rPr lang="en-US" altLang="zh-CN" sz="1800" dirty="0"/>
              <a:t> cell if the symbol level misalignment between serving and the corresponding </a:t>
            </a:r>
            <a:r>
              <a:rPr lang="en-US" altLang="zh-CN" sz="1800" dirty="0" err="1"/>
              <a:t>neighbour</a:t>
            </a:r>
            <a:r>
              <a:rPr lang="en-US" altLang="zh-CN" sz="1800" dirty="0"/>
              <a:t> cell exceeds the threshold. 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inter-frequency measurement, UE can pick up any cell as the reference cell per frequency layer. UE is not required to </a:t>
            </a:r>
            <a:r>
              <a:rPr lang="en-US" altLang="zh-CN" sz="1800" dirty="0" smtClean="0"/>
              <a:t>report</a:t>
            </a:r>
            <a:r>
              <a:rPr lang="en-US" altLang="zh-CN" sz="1800" dirty="0" smtClean="0">
                <a:solidFill>
                  <a:srgbClr val="FF0000"/>
                </a:solidFill>
              </a:rPr>
              <a:t> </a:t>
            </a:r>
            <a:r>
              <a:rPr lang="en-US" altLang="zh-CN" sz="1800" dirty="0"/>
              <a:t>the configured CSI-RS resources of a </a:t>
            </a:r>
            <a:r>
              <a:rPr lang="en-US" altLang="zh-CN" sz="1800" dirty="0" err="1"/>
              <a:t>neighbour</a:t>
            </a:r>
            <a:r>
              <a:rPr lang="en-US" altLang="zh-CN" sz="1800" dirty="0"/>
              <a:t> cell if the symbol level misalignment between the reference cell and the corresponding </a:t>
            </a:r>
            <a:r>
              <a:rPr lang="en-US" altLang="zh-CN" sz="1800" dirty="0" err="1"/>
              <a:t>neighbour</a:t>
            </a:r>
            <a:r>
              <a:rPr lang="en-US" altLang="zh-CN" sz="1800" dirty="0"/>
              <a:t> cell belonging to the same frequency layer exceeds the threshold.</a:t>
            </a:r>
          </a:p>
          <a:p>
            <a:pPr lvl="0"/>
            <a:r>
              <a:rPr lang="en-GB" altLang="zh-CN" sz="2000" dirty="0" smtClean="0"/>
              <a:t>Option 2: (Huawei, CATT, OPPO, </a:t>
            </a:r>
            <a:r>
              <a:rPr lang="en-GB" altLang="zh-CN" sz="2000" dirty="0" err="1" smtClean="0"/>
              <a:t>Xiaomi</a:t>
            </a:r>
            <a:r>
              <a:rPr lang="en-GB" altLang="zh-CN" sz="2000" dirty="0" smtClean="0"/>
              <a:t>, Qualcomm, MTK, Intel, vivo)</a:t>
            </a:r>
            <a:endParaRPr lang="zh-CN" altLang="zh-CN" sz="2000" dirty="0" smtClean="0"/>
          </a:p>
          <a:p>
            <a:pPr lvl="1"/>
            <a:r>
              <a:rPr lang="en-GB" altLang="zh-CN" sz="1800" dirty="0" smtClean="0"/>
              <a:t>No </a:t>
            </a:r>
            <a:r>
              <a:rPr lang="en-GB" altLang="zh-CN" sz="1800" dirty="0"/>
              <a:t>spec updates are needed</a:t>
            </a:r>
            <a:r>
              <a:rPr lang="en-GB" altLang="zh-CN" sz="1800" dirty="0" smtClean="0"/>
              <a:t>.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09716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Sub-topic </a:t>
            </a:r>
            <a:r>
              <a:rPr lang="en-US" altLang="zh-CN" sz="3200" dirty="0"/>
              <a:t>1-3 Time validity of the detected </a:t>
            </a:r>
            <a:r>
              <a:rPr lang="en-US" altLang="zh-CN" sz="3200" dirty="0" err="1"/>
              <a:t>associatedSSB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</a:rPr>
              <a:t>Agreements:</a:t>
            </a:r>
            <a:endParaRPr lang="zh-CN" altLang="zh-CN" sz="2800" dirty="0">
              <a:solidFill>
                <a:srgbClr val="7030A0"/>
              </a:solidFill>
            </a:endParaRPr>
          </a:p>
          <a:p>
            <a:pPr marL="800100" lvl="3" indent="-342900" fontAlgn="base"/>
            <a:r>
              <a:rPr lang="en-US" altLang="zh-CN" dirty="0">
                <a:solidFill>
                  <a:srgbClr val="7030A0"/>
                </a:solidFill>
              </a:rPr>
              <a:t>Adding the time validity of detected </a:t>
            </a:r>
            <a:r>
              <a:rPr lang="en-US" altLang="zh-CN" dirty="0" err="1">
                <a:solidFill>
                  <a:srgbClr val="7030A0"/>
                </a:solidFill>
              </a:rPr>
              <a:t>associatedSSB</a:t>
            </a:r>
            <a:r>
              <a:rPr lang="en-US" altLang="zh-CN" dirty="0">
                <a:solidFill>
                  <a:srgbClr val="7030A0"/>
                </a:solidFill>
              </a:rPr>
              <a:t> and SFN information in 9.10.2.5 section: </a:t>
            </a:r>
            <a:endParaRPr lang="zh-CN" altLang="zh-CN" dirty="0">
              <a:solidFill>
                <a:srgbClr val="7030A0"/>
              </a:solidFill>
            </a:endParaRPr>
          </a:p>
          <a:p>
            <a:pPr marL="1257300" lvl="5" indent="-342900" fontAlgn="base"/>
            <a:r>
              <a:rPr lang="en-US" altLang="zh-CN" sz="1800" dirty="0">
                <a:solidFill>
                  <a:srgbClr val="7030A0"/>
                </a:solidFill>
              </a:rPr>
              <a:t>If the </a:t>
            </a:r>
            <a:r>
              <a:rPr lang="en-US" altLang="zh-CN" sz="1800" dirty="0" err="1">
                <a:solidFill>
                  <a:srgbClr val="7030A0"/>
                </a:solidFill>
              </a:rPr>
              <a:t>associatedSSB</a:t>
            </a:r>
            <a:r>
              <a:rPr lang="en-US" altLang="zh-CN" sz="1800" dirty="0">
                <a:solidFill>
                  <a:srgbClr val="7030A0"/>
                </a:solidFill>
              </a:rPr>
              <a:t> which has been detectable at least for the time period </a:t>
            </a:r>
            <a:r>
              <a:rPr lang="en-US" altLang="zh-CN" sz="1800" dirty="0" err="1">
                <a:solidFill>
                  <a:srgbClr val="7030A0"/>
                </a:solidFill>
              </a:rPr>
              <a:t>T</a:t>
            </a:r>
            <a:r>
              <a:rPr lang="en-US" altLang="zh-CN" sz="1800" baseline="-25000" dirty="0" err="1">
                <a:solidFill>
                  <a:srgbClr val="7030A0"/>
                </a:solidFill>
              </a:rPr>
              <a:t>identify_intra_with_index</a:t>
            </a:r>
            <a:r>
              <a:rPr lang="en-US" altLang="zh-CN" sz="1800" dirty="0">
                <a:solidFill>
                  <a:srgbClr val="7030A0"/>
                </a:solidFill>
              </a:rPr>
              <a:t> defined in clause 9.2.5.1 becomes undetectable for a period ≤ 5 seconds and then the </a:t>
            </a:r>
            <a:r>
              <a:rPr lang="en-US" altLang="zh-CN" sz="1800" dirty="0" err="1">
                <a:solidFill>
                  <a:srgbClr val="7030A0"/>
                </a:solidFill>
              </a:rPr>
              <a:t>associatedSSB</a:t>
            </a:r>
            <a:r>
              <a:rPr lang="en-US" altLang="zh-CN" sz="1800" dirty="0">
                <a:solidFill>
                  <a:srgbClr val="7030A0"/>
                </a:solidFill>
              </a:rPr>
              <a:t> becomes detectable again with the same spatial reception parameter provided the timing to that cell has not changed more than ± 3200 </a:t>
            </a:r>
            <a:r>
              <a:rPr lang="en-US" altLang="zh-CN" sz="1800" dirty="0" err="1">
                <a:solidFill>
                  <a:srgbClr val="7030A0"/>
                </a:solidFill>
              </a:rPr>
              <a:t>Tc</a:t>
            </a:r>
            <a:r>
              <a:rPr lang="en-US" altLang="zh-CN" sz="1800" dirty="0">
                <a:solidFill>
                  <a:srgbClr val="7030A0"/>
                </a:solidFill>
              </a:rPr>
              <a:t>, PSS/SSS detection time </a:t>
            </a:r>
            <a:r>
              <a:rPr lang="en-US" altLang="zh-CN" sz="1800" dirty="0" smtClean="0">
                <a:solidFill>
                  <a:srgbClr val="7030A0"/>
                </a:solidFill>
              </a:rPr>
              <a:t>and </a:t>
            </a:r>
            <a:r>
              <a:rPr lang="en-US" altLang="zh-CN" sz="1800" dirty="0">
                <a:solidFill>
                  <a:srgbClr val="7030A0"/>
                </a:solidFill>
              </a:rPr>
              <a:t>time period used to acquire the SFN information are equal to 0</a:t>
            </a:r>
            <a:r>
              <a:rPr lang="en-US" altLang="zh-CN" sz="1800" dirty="0" smtClean="0">
                <a:solidFill>
                  <a:srgbClr val="7030A0"/>
                </a:solidFill>
              </a:rPr>
              <a:t>.</a:t>
            </a:r>
            <a:endParaRPr lang="zh-CN" altLang="zh-CN" sz="1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60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Sub-topic 2-1 Valid condition of CSI-RS configuration in the specification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457200"/>
            <a:r>
              <a:rPr lang="en-US" altLang="zh-CN" dirty="0" smtClean="0">
                <a:solidFill>
                  <a:srgbClr val="0070C0"/>
                </a:solidFill>
              </a:rPr>
              <a:t>Agreements: </a:t>
            </a:r>
          </a:p>
          <a:p>
            <a:pPr lvl="2"/>
            <a:r>
              <a:rPr lang="en-US" altLang="zh-CN" dirty="0" smtClean="0">
                <a:solidFill>
                  <a:srgbClr val="0070C0"/>
                </a:solidFill>
              </a:rPr>
              <a:t>The </a:t>
            </a:r>
            <a:r>
              <a:rPr lang="en-US" altLang="zh-CN" dirty="0">
                <a:solidFill>
                  <a:srgbClr val="0070C0"/>
                </a:solidFill>
              </a:rPr>
              <a:t>accuracy requirements in Table 10.1.2.3.2-1 are valid under the following conditions: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The bandwidth of CSI-RS is 48 PRBs and the density is 3. </a:t>
            </a:r>
            <a:endParaRPr lang="zh-CN" altLang="zh-CN" dirty="0">
              <a:solidFill>
                <a:srgbClr val="0070C0"/>
              </a:solidFill>
            </a:endParaRPr>
          </a:p>
          <a:p>
            <a:pPr lvl="3"/>
            <a:r>
              <a:rPr lang="en-US" altLang="zh-CN" dirty="0">
                <a:solidFill>
                  <a:srgbClr val="0070C0"/>
                </a:solidFill>
              </a:rPr>
              <a:t>The performance with larger bandwidth of CSI-RS is equal to or better than the accuracy requirements in Table 10.1.2.3.2-1.</a:t>
            </a:r>
            <a:endParaRPr lang="zh-CN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96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Sub-topic </a:t>
            </a:r>
            <a:r>
              <a:rPr lang="en-US" altLang="zh-CN" sz="3200" dirty="0"/>
              <a:t>2-2 CSI-SINR measurement accuracy requirements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zh-CN" altLang="zh-CN" sz="2800" dirty="0"/>
                  <a:t>Agreements in RAN4#98bis-e meeting: </a:t>
                </a:r>
              </a:p>
              <a:p>
                <a:pPr lvl="1"/>
                <a:r>
                  <a:rPr lang="zh-CN" altLang="zh-CN" sz="2200" dirty="0"/>
                  <a:t>Specify CSI-SINR accuracy requirement based on the following conditions on timing offset between the reference measurement timing and the target CSI-RS (T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zh-CN" sz="2200">
                        <a:latin typeface="Cambria Math"/>
                      </a:rPr>
                      <m:t>Δ</m:t>
                    </m:r>
                  </m:oMath>
                </a14:m>
                <a:r>
                  <a:rPr lang="zh-CN" altLang="zh-CN" sz="2200" dirty="0"/>
                  <a:t>) and Es/Iot side condition(s)</a:t>
                </a:r>
                <a:endParaRPr lang="zh-CN" altLang="zh-CN" sz="3500" dirty="0"/>
              </a:p>
              <a:p>
                <a:pPr lvl="2"/>
                <a:r>
                  <a:rPr lang="zh-CN" altLang="zh-CN" sz="1900" dirty="0"/>
                  <a:t>Side condition #1: </a:t>
                </a:r>
                <a:endParaRPr lang="zh-CN" altLang="zh-CN" sz="3000" dirty="0"/>
              </a:p>
              <a:p>
                <a:pPr lvl="3"/>
                <a:r>
                  <a:rPr lang="zh-CN" altLang="zh-CN" sz="1700" dirty="0"/>
                  <a:t>|TΔ|≤ CP/2 and Es/Iot ≤ 15 dB</a:t>
                </a:r>
                <a:endParaRPr lang="zh-CN" altLang="zh-CN" sz="2600" dirty="0"/>
              </a:p>
              <a:p>
                <a:pPr lvl="2"/>
                <a:r>
                  <a:rPr lang="zh-CN" altLang="zh-CN" sz="1900" dirty="0"/>
                  <a:t>Side condition #2 </a:t>
                </a:r>
                <a:endParaRPr lang="zh-CN" altLang="zh-CN" sz="3000" dirty="0"/>
              </a:p>
              <a:p>
                <a:pPr lvl="3"/>
                <a:r>
                  <a:rPr lang="zh-CN" altLang="zh-CN" sz="1700" dirty="0"/>
                  <a:t>|TΔ|≤ CP and Es/Iot ≤ [6] dB</a:t>
                </a:r>
                <a:endParaRPr lang="zh-CN" altLang="zh-CN" sz="2600" dirty="0"/>
              </a:p>
              <a:p>
                <a:pPr lvl="3"/>
                <a:r>
                  <a:rPr lang="zh-CN" altLang="zh-CN" sz="1700" dirty="0"/>
                  <a:t>Note: the value of Es/Iot can be revisited based on additional simulation results in next meeting. </a:t>
                </a:r>
                <a:endParaRPr lang="zh-CN" altLang="zh-CN" sz="2600" dirty="0"/>
              </a:p>
              <a:p>
                <a:pPr lvl="3"/>
                <a:r>
                  <a:rPr lang="zh-CN" altLang="zh-CN" sz="1700" dirty="0"/>
                  <a:t>No dedicated test cases will be introduced for side condition #</a:t>
                </a:r>
                <a:r>
                  <a:rPr lang="zh-CN" altLang="zh-CN" sz="1700" dirty="0" smtClean="0"/>
                  <a:t>2</a:t>
                </a:r>
                <a:endParaRPr lang="en-US" altLang="zh-CN" sz="1700" dirty="0" smtClean="0"/>
              </a:p>
              <a:p>
                <a:r>
                  <a:rPr lang="en-US" altLang="zh-CN" sz="2800" dirty="0"/>
                  <a:t>Agreements in this meeting</a:t>
                </a:r>
              </a:p>
              <a:p>
                <a:pPr lvl="1" hangingPunct="0"/>
                <a:r>
                  <a:rPr lang="zh-CN" altLang="zh-CN" sz="2200" dirty="0" smtClean="0">
                    <a:solidFill>
                      <a:srgbClr val="00B050"/>
                    </a:solidFill>
                  </a:rPr>
                  <a:t>Es</a:t>
                </a:r>
                <a:r>
                  <a:rPr lang="zh-CN" altLang="zh-CN" sz="2200" dirty="0">
                    <a:solidFill>
                      <a:srgbClr val="00B050"/>
                    </a:solidFill>
                  </a:rPr>
                  <a:t>/Iot upper bound for side condition #2 of CSI-SINR accuracy requirements is 4dB. 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11" t="-2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8410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</TotalTime>
  <Words>639</Words>
  <Application>Microsoft Office PowerPoint</Application>
  <PresentationFormat>全屏显示(4:3)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CSI-RS based L3 measurement requirements</vt:lpstr>
      <vt:lpstr>Sub-topic 1-1 Time domain restriction for CSI-RS configuration</vt:lpstr>
      <vt:lpstr>Sub-topic 1-2 UE behavior when the timing offset exceeds the threshold with single FFT assumption</vt:lpstr>
      <vt:lpstr>Sub-topic 1-3 Time validity of the detected associatedSSB</vt:lpstr>
      <vt:lpstr>Sub-topic 2-1 Valid condition of CSI-RS configuration in the specification</vt:lpstr>
      <vt:lpstr>Sub-topic 2-2 CSI-SINR measurement accuracy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CATT_RAN4#99e</cp:lastModifiedBy>
  <cp:revision>240</cp:revision>
  <dcterms:created xsi:type="dcterms:W3CDTF">2020-03-03T06:21:43Z</dcterms:created>
  <dcterms:modified xsi:type="dcterms:W3CDTF">2021-05-26T17:00:18Z</dcterms:modified>
</cp:coreProperties>
</file>