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6"/>
  </p:notesMasterIdLst>
  <p:sldIdLst>
    <p:sldId id="256" r:id="rId5"/>
    <p:sldId id="299" r:id="rId6"/>
    <p:sldId id="300" r:id="rId7"/>
    <p:sldId id="317" r:id="rId8"/>
    <p:sldId id="310" r:id="rId9"/>
    <p:sldId id="311" r:id="rId10"/>
    <p:sldId id="306" r:id="rId11"/>
    <p:sldId id="313" r:id="rId12"/>
    <p:sldId id="318" r:id="rId13"/>
    <p:sldId id="316" r:id="rId14"/>
    <p:sldId id="31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39" autoAdjust="0"/>
    <p:restoredTop sz="94660"/>
  </p:normalViewPr>
  <p:slideViewPr>
    <p:cSldViewPr snapToGrid="0">
      <p:cViewPr varScale="1">
        <p:scale>
          <a:sx n="110" d="100"/>
          <a:sy n="110" d="100"/>
        </p:scale>
        <p:origin x="54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5/26/2021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5/26/2021</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5/26/2021</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a:bodyPr>
          <a:lstStyle/>
          <a:p>
            <a:r>
              <a:rPr lang="en-US" sz="4800" dirty="0"/>
              <a:t>WF on </a:t>
            </a:r>
            <a:r>
              <a:rPr lang="en-US" sz="4800" dirty="0" err="1"/>
              <a:t>gNB</a:t>
            </a:r>
            <a:r>
              <a:rPr lang="en-US" sz="4800" dirty="0"/>
              <a:t> positioning measurement requirements</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Ericsson</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99-e</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May 19-27, 2021</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a:t>
            </a:r>
            <a:r>
              <a:rPr kumimoji="1" lang="en-US" altLang="ja-JP" sz="2000">
                <a:latin typeface="Arial" charset="0"/>
                <a:ea typeface="Batang" pitchFamily="18" charset="-127"/>
                <a:cs typeface="Times New Roman" pitchFamily="18" charset="0"/>
              </a:rPr>
              <a:t>: 6.5.2.3</a:t>
            </a:r>
            <a:endParaRPr kumimoji="1" lang="en-US" altLang="ja-JP" sz="2000" dirty="0">
              <a:latin typeface="Arial" charset="0"/>
              <a:ea typeface="Batang" pitchFamily="18" charset="-127"/>
              <a:cs typeface="Times New Roman" pitchFamily="18" charset="0"/>
            </a:endParaRP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212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a:ea typeface="Batang" pitchFamily="18" charset="-127"/>
                <a:cs typeface="Times New Roman" pitchFamily="18" charset="0"/>
              </a:rPr>
              <a:t>R4-2108314</a:t>
            </a:r>
            <a:endParaRPr lang="en-GB" altLang="zh-CN" sz="2000" dirty="0">
              <a:solidFill>
                <a:srgbClr val="FF0000"/>
              </a:solidFill>
              <a:ea typeface="Batang" pitchFamily="18" charset="-127"/>
              <a:cs typeface="Times New Roman" pitchFamily="18" charset="0"/>
            </a:endParaRPr>
          </a:p>
        </p:txBody>
      </p:sp>
    </p:spTree>
    <p:extLst>
      <p:ext uri="{BB962C8B-B14F-4D97-AF65-F5344CB8AC3E}">
        <p14:creationId xmlns:p14="http://schemas.microsoft.com/office/powerpoint/2010/main" val="3389946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1694253" cy="645952"/>
          </a:xfrm>
        </p:spPr>
        <p:txBody>
          <a:bodyPr>
            <a:normAutofit fontScale="90000"/>
          </a:bodyPr>
          <a:lstStyle/>
          <a:p>
            <a:pPr algn="ctr"/>
            <a:r>
              <a:rPr lang="en-US" b="1" dirty="0" err="1"/>
              <a:t>gNB</a:t>
            </a:r>
            <a:r>
              <a:rPr lang="en-US" b="1" dirty="0"/>
              <a:t> Rx-Tx: Impact of SRS </a:t>
            </a:r>
            <a:r>
              <a:rPr lang="en-US" b="1" dirty="0" err="1"/>
              <a:t>Ês</a:t>
            </a:r>
            <a:r>
              <a:rPr lang="en-US" b="1" dirty="0"/>
              <a:t>/</a:t>
            </a:r>
            <a:r>
              <a:rPr lang="en-US" b="1" dirty="0" err="1"/>
              <a:t>Iot</a:t>
            </a:r>
            <a:r>
              <a:rPr lang="en-US" b="1" dirty="0"/>
              <a:t> on accuracy</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err="1"/>
              <a:t>gNB</a:t>
            </a:r>
            <a:r>
              <a:rPr lang="en-US" dirty="0"/>
              <a:t> Rx-Tx: accuracy depends on SRS </a:t>
            </a:r>
            <a:r>
              <a:rPr lang="en-US" dirty="0" err="1"/>
              <a:t>Ês</a:t>
            </a:r>
            <a:r>
              <a:rPr lang="en-US" dirty="0"/>
              <a:t>/</a:t>
            </a:r>
            <a:r>
              <a:rPr lang="en-US" dirty="0" err="1"/>
              <a:t>Iot</a:t>
            </a:r>
            <a:r>
              <a:rPr lang="en-US" dirty="0"/>
              <a:t>.</a:t>
            </a:r>
            <a:endParaRPr lang="sv-SE" dirty="0"/>
          </a:p>
          <a:p>
            <a:pPr lvl="0"/>
            <a:endParaRPr lang="sv-SE" dirty="0"/>
          </a:p>
          <a:p>
            <a:pPr lvl="0" hangingPunct="0"/>
            <a:endParaRPr lang="en-GB" dirty="0"/>
          </a:p>
          <a:p>
            <a:endParaRPr lang="sv-SE" dirty="0">
              <a:cs typeface="Times New Roman" panose="02020603050405020304" pitchFamily="18" charset="0"/>
            </a:endParaRPr>
          </a:p>
        </p:txBody>
      </p:sp>
    </p:spTree>
    <p:extLst>
      <p:ext uri="{BB962C8B-B14F-4D97-AF65-F5344CB8AC3E}">
        <p14:creationId xmlns:p14="http://schemas.microsoft.com/office/powerpoint/2010/main" val="3725346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159031"/>
            <a:ext cx="12122331" cy="645952"/>
          </a:xfrm>
        </p:spPr>
        <p:txBody>
          <a:bodyPr>
            <a:normAutofit fontScale="90000"/>
          </a:bodyPr>
          <a:lstStyle/>
          <a:p>
            <a:pPr algn="ctr"/>
            <a:r>
              <a:rPr lang="en-US" b="1" dirty="0" err="1"/>
              <a:t>gNB</a:t>
            </a:r>
            <a:r>
              <a:rPr lang="en-US" b="1" dirty="0"/>
              <a:t> Rx-Tx: Impact of SRS symbol and comb size on accuracy</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984069"/>
            <a:ext cx="12192000" cy="5828112"/>
          </a:xfrm>
        </p:spPr>
        <p:txBody>
          <a:bodyPr>
            <a:normAutofit/>
          </a:bodyPr>
          <a:lstStyle/>
          <a:p>
            <a:pPr lvl="0"/>
            <a:r>
              <a:rPr lang="en-US" dirty="0" err="1"/>
              <a:t>gNB</a:t>
            </a:r>
            <a:r>
              <a:rPr lang="en-US" dirty="0"/>
              <a:t> Rx-Tx accuracy will be defined agnostic to symbols and comb size according to the agreed SRS BW grouping and based on the combination of {comb=2, symbol=1}. </a:t>
            </a:r>
            <a:endParaRPr lang="sv-SE" dirty="0"/>
          </a:p>
          <a:p>
            <a:pPr lvl="0" hangingPunct="0"/>
            <a:endParaRPr lang="en-GB" dirty="0"/>
          </a:p>
          <a:p>
            <a:endParaRPr lang="sv-SE" dirty="0">
              <a:cs typeface="Times New Roman" panose="02020603050405020304" pitchFamily="18" charset="0"/>
            </a:endParaRPr>
          </a:p>
        </p:txBody>
      </p:sp>
    </p:spTree>
    <p:extLst>
      <p:ext uri="{BB962C8B-B14F-4D97-AF65-F5344CB8AC3E}">
        <p14:creationId xmlns:p14="http://schemas.microsoft.com/office/powerpoint/2010/main" val="1859659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General: Beam sweeping during </a:t>
            </a:r>
            <a:r>
              <a:rPr lang="en-US" b="1" dirty="0" err="1"/>
              <a:t>gNB</a:t>
            </a:r>
            <a:r>
              <a:rPr lang="en-US" b="1" dirty="0"/>
              <a:t> measurement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15198"/>
          </a:xfrm>
        </p:spPr>
        <p:txBody>
          <a:bodyPr>
            <a:normAutofit/>
          </a:bodyPr>
          <a:lstStyle/>
          <a:p>
            <a:r>
              <a:rPr lang="en-US" dirty="0"/>
              <a:t>Add following note in SRS-RSRP and </a:t>
            </a:r>
            <a:r>
              <a:rPr lang="en-US" dirty="0" err="1"/>
              <a:t>gNB</a:t>
            </a:r>
            <a:r>
              <a:rPr lang="en-US" dirty="0"/>
              <a:t> Rx-Tx accuracy sections: outside the accuracy tables and will not be part of the accuracy side conditions:</a:t>
            </a:r>
          </a:p>
          <a:p>
            <a:pPr lvl="1"/>
            <a:r>
              <a:rPr lang="en-US" dirty="0"/>
              <a:t>Note: The measurement accuracy requirements are defined under an assumption that </a:t>
            </a:r>
            <a:r>
              <a:rPr lang="en-US" dirty="0" err="1"/>
              <a:t>gNB</a:t>
            </a:r>
            <a:r>
              <a:rPr lang="en-US" dirty="0"/>
              <a:t> is not mandated to perform receive beam sweeping.</a:t>
            </a:r>
            <a:endParaRPr lang="sv-SE" dirty="0"/>
          </a:p>
        </p:txBody>
      </p:sp>
    </p:spTree>
    <p:extLst>
      <p:ext uri="{BB962C8B-B14F-4D97-AF65-F5344CB8AC3E}">
        <p14:creationId xmlns:p14="http://schemas.microsoft.com/office/powerpoint/2010/main" val="319003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1694253" cy="645952"/>
          </a:xfrm>
        </p:spPr>
        <p:txBody>
          <a:bodyPr>
            <a:normAutofit fontScale="90000"/>
          </a:bodyPr>
          <a:lstStyle/>
          <a:p>
            <a:pPr algn="ctr"/>
            <a:r>
              <a:rPr lang="en-US" b="1" dirty="0"/>
              <a:t>SRS-RSRP: SRS BW grouping for accuracy requirements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700481"/>
            <a:ext cx="12192000" cy="6022536"/>
          </a:xfrm>
        </p:spPr>
        <p:txBody>
          <a:bodyPr>
            <a:normAutofit/>
          </a:bodyPr>
          <a:lstStyle/>
          <a:p>
            <a:pPr lvl="0"/>
            <a:r>
              <a:rPr lang="en-US" dirty="0"/>
              <a:t>SRS BW grouping for defining SRS-RSRP accuracy requirements </a:t>
            </a:r>
            <a:endParaRPr lang="sv-SE" dirty="0"/>
          </a:p>
          <a:p>
            <a:pPr lvl="1"/>
            <a:r>
              <a:rPr lang="en-US" dirty="0"/>
              <a:t>FR1</a:t>
            </a:r>
            <a:endParaRPr lang="sv-SE" dirty="0"/>
          </a:p>
          <a:p>
            <a:pPr lvl="2"/>
            <a:r>
              <a:rPr lang="en-US" dirty="0"/>
              <a:t>24 ≤  BW &lt; 48 (requirements will be defined for </a:t>
            </a:r>
            <a:r>
              <a:rPr lang="en-US" dirty="0" err="1"/>
              <a:t>Ês</a:t>
            </a:r>
            <a:r>
              <a:rPr lang="en-US" dirty="0"/>
              <a:t>/</a:t>
            </a:r>
            <a:r>
              <a:rPr lang="en-US" dirty="0" err="1"/>
              <a:t>Iot</a:t>
            </a:r>
            <a:r>
              <a:rPr lang="en-US" dirty="0"/>
              <a:t> ≥ 3dB only)</a:t>
            </a:r>
            <a:endParaRPr lang="sv-SE" dirty="0"/>
          </a:p>
          <a:p>
            <a:pPr lvl="2"/>
            <a:r>
              <a:rPr lang="en-US" dirty="0"/>
              <a:t>48 ≤  BW &lt; 132</a:t>
            </a:r>
            <a:endParaRPr lang="sv-SE" dirty="0"/>
          </a:p>
          <a:p>
            <a:pPr lvl="2"/>
            <a:r>
              <a:rPr lang="en-US" dirty="0"/>
              <a:t>132 ≤ BW</a:t>
            </a:r>
            <a:endParaRPr lang="sv-SE" dirty="0"/>
          </a:p>
          <a:p>
            <a:pPr lvl="1"/>
            <a:r>
              <a:rPr lang="en-US" dirty="0"/>
              <a:t>FR2</a:t>
            </a:r>
            <a:endParaRPr lang="sv-SE" dirty="0"/>
          </a:p>
          <a:p>
            <a:pPr lvl="2"/>
            <a:r>
              <a:rPr lang="en-US" dirty="0"/>
              <a:t>32 ≤  BW &lt; 64 (requirements will be defined for </a:t>
            </a:r>
            <a:r>
              <a:rPr lang="en-US" dirty="0" err="1"/>
              <a:t>Ês</a:t>
            </a:r>
            <a:r>
              <a:rPr lang="en-US" dirty="0"/>
              <a:t>/</a:t>
            </a:r>
            <a:r>
              <a:rPr lang="en-US" dirty="0" err="1"/>
              <a:t>Iot</a:t>
            </a:r>
            <a:r>
              <a:rPr lang="en-US" dirty="0"/>
              <a:t> ≥ 3dB only)</a:t>
            </a:r>
            <a:endParaRPr lang="sv-SE" dirty="0"/>
          </a:p>
          <a:p>
            <a:pPr lvl="2"/>
            <a:r>
              <a:rPr lang="en-US" dirty="0"/>
              <a:t>64 ≤  BW &lt; 132</a:t>
            </a:r>
            <a:endParaRPr lang="sv-SE" dirty="0"/>
          </a:p>
          <a:p>
            <a:pPr lvl="2"/>
            <a:r>
              <a:rPr lang="en-US" dirty="0"/>
              <a:t>132 ≤ BW</a:t>
            </a:r>
            <a:endParaRPr lang="sv-SE" dirty="0"/>
          </a:p>
          <a:p>
            <a:pPr lvl="0"/>
            <a:endParaRPr lang="sv-SE" dirty="0"/>
          </a:p>
          <a:p>
            <a:pPr marL="457200" lvl="1" indent="0">
              <a:buNone/>
            </a:pPr>
            <a:endParaRPr lang="en-GB" dirty="0"/>
          </a:p>
        </p:txBody>
      </p:sp>
    </p:spTree>
    <p:extLst>
      <p:ext uri="{BB962C8B-B14F-4D97-AF65-F5344CB8AC3E}">
        <p14:creationId xmlns:p14="http://schemas.microsoft.com/office/powerpoint/2010/main" val="2339909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711826"/>
          </a:xfrm>
        </p:spPr>
        <p:txBody>
          <a:bodyPr>
            <a:noAutofit/>
          </a:bodyPr>
          <a:lstStyle/>
          <a:p>
            <a:pPr algn="ctr"/>
            <a:r>
              <a:rPr lang="en-US" sz="3200" b="1" dirty="0"/>
              <a:t>SRS-RSRP: Averaging method for deriving results without RF margins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23907"/>
          </a:xfrm>
        </p:spPr>
        <p:txBody>
          <a:bodyPr>
            <a:normAutofit/>
          </a:bodyPr>
          <a:lstStyle/>
          <a:p>
            <a:pPr hangingPunct="0"/>
            <a:r>
              <a:rPr lang="en-GB" dirty="0"/>
              <a:t>SRS-RSRP average (SRS-</a:t>
            </a:r>
            <a:r>
              <a:rPr lang="en-GB" dirty="0" err="1"/>
              <a:t>RSRP</a:t>
            </a:r>
            <a:r>
              <a:rPr lang="en-GB" baseline="-25000" dirty="0" err="1"/>
              <a:t>avg</a:t>
            </a:r>
            <a:r>
              <a:rPr lang="en-GB" dirty="0"/>
              <a:t>) without RF margin used for baseline accuracy requirements is derived as follows:</a:t>
            </a:r>
          </a:p>
          <a:p>
            <a:pPr lvl="1" hangingPunct="0"/>
            <a:r>
              <a:rPr lang="en-GB" dirty="0"/>
              <a:t>SRS-</a:t>
            </a:r>
            <a:r>
              <a:rPr lang="en-GB" dirty="0" err="1"/>
              <a:t>RSRP</a:t>
            </a:r>
            <a:r>
              <a:rPr lang="en-GB" baseline="-25000" dirty="0" err="1"/>
              <a:t>avg</a:t>
            </a:r>
            <a:r>
              <a:rPr lang="en-GB" dirty="0"/>
              <a:t> = [</a:t>
            </a:r>
            <a:r>
              <a:rPr lang="en-US" dirty="0"/>
              <a:t>ceil(2*avg(CDF90(SRS-RSRP)))/2] + 0.5 dB (If std dev &gt; 0.25 dB)</a:t>
            </a:r>
          </a:p>
          <a:p>
            <a:pPr marL="0" indent="0">
              <a:buNone/>
            </a:pPr>
            <a:endParaRPr lang="en-US" dirty="0"/>
          </a:p>
        </p:txBody>
      </p:sp>
    </p:spTree>
    <p:extLst>
      <p:ext uri="{BB962C8B-B14F-4D97-AF65-F5344CB8AC3E}">
        <p14:creationId xmlns:p14="http://schemas.microsoft.com/office/powerpoint/2010/main" val="2659122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1694253" cy="645952"/>
          </a:xfrm>
        </p:spPr>
        <p:txBody>
          <a:bodyPr>
            <a:normAutofit fontScale="90000"/>
          </a:bodyPr>
          <a:lstStyle/>
          <a:p>
            <a:pPr algn="ctr"/>
            <a:r>
              <a:rPr lang="en-US" b="1" dirty="0"/>
              <a:t>SRS-RSRP: Impact of SRS </a:t>
            </a:r>
            <a:r>
              <a:rPr lang="en-US" b="1" dirty="0" err="1"/>
              <a:t>Ês</a:t>
            </a:r>
            <a:r>
              <a:rPr lang="en-US" b="1" dirty="0"/>
              <a:t>/</a:t>
            </a:r>
            <a:r>
              <a:rPr lang="en-US" b="1" dirty="0" err="1"/>
              <a:t>Iot</a:t>
            </a:r>
            <a:r>
              <a:rPr lang="en-US" b="1" dirty="0"/>
              <a:t> on accuracy</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SRS-RSRP accuracy depends on SRS </a:t>
            </a:r>
            <a:r>
              <a:rPr lang="en-US" dirty="0" err="1"/>
              <a:t>Ês</a:t>
            </a:r>
            <a:r>
              <a:rPr lang="en-US" dirty="0"/>
              <a:t>/</a:t>
            </a:r>
            <a:r>
              <a:rPr lang="en-US" dirty="0" err="1"/>
              <a:t>Iot</a:t>
            </a:r>
            <a:r>
              <a:rPr lang="en-US" dirty="0"/>
              <a:t>.</a:t>
            </a:r>
            <a:endParaRPr lang="sv-SE" dirty="0"/>
          </a:p>
          <a:p>
            <a:pPr lvl="0"/>
            <a:endParaRPr lang="sv-SE" dirty="0"/>
          </a:p>
          <a:p>
            <a:pPr lvl="0" hangingPunct="0"/>
            <a:endParaRPr lang="en-GB" dirty="0"/>
          </a:p>
          <a:p>
            <a:endParaRPr lang="sv-SE" dirty="0">
              <a:cs typeface="Times New Roman" panose="02020603050405020304" pitchFamily="18" charset="0"/>
            </a:endParaRPr>
          </a:p>
        </p:txBody>
      </p:sp>
    </p:spTree>
    <p:extLst>
      <p:ext uri="{BB962C8B-B14F-4D97-AF65-F5344CB8AC3E}">
        <p14:creationId xmlns:p14="http://schemas.microsoft.com/office/powerpoint/2010/main" val="12817370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159031"/>
            <a:ext cx="12122331" cy="645952"/>
          </a:xfrm>
        </p:spPr>
        <p:txBody>
          <a:bodyPr>
            <a:normAutofit fontScale="90000"/>
          </a:bodyPr>
          <a:lstStyle/>
          <a:p>
            <a:pPr algn="ctr"/>
            <a:r>
              <a:rPr lang="en-US" b="1" dirty="0"/>
              <a:t>SRS-RSRP: Impact of SRS symbol and comb size on accuracy</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975360"/>
            <a:ext cx="12192000" cy="5828112"/>
          </a:xfrm>
        </p:spPr>
        <p:txBody>
          <a:bodyPr>
            <a:normAutofit/>
          </a:bodyPr>
          <a:lstStyle/>
          <a:p>
            <a:r>
              <a:rPr lang="en-US" dirty="0"/>
              <a:t>SRS-RSRP accuracy will be defined agnostic to symbols and comb size according to the agreed SRS BW grouping and based on the combination of {comb=2, symbol=1}.  </a:t>
            </a:r>
            <a:endParaRPr lang="sv-SE" dirty="0"/>
          </a:p>
          <a:p>
            <a:pPr lvl="0"/>
            <a:endParaRPr lang="sv-SE" dirty="0"/>
          </a:p>
          <a:p>
            <a:pPr lvl="0" hangingPunct="0"/>
            <a:endParaRPr lang="en-GB" dirty="0"/>
          </a:p>
          <a:p>
            <a:endParaRPr lang="sv-SE" dirty="0">
              <a:cs typeface="Times New Roman" panose="02020603050405020304" pitchFamily="18" charset="0"/>
            </a:endParaRPr>
          </a:p>
        </p:txBody>
      </p:sp>
    </p:spTree>
    <p:extLst>
      <p:ext uri="{BB962C8B-B14F-4D97-AF65-F5344CB8AC3E}">
        <p14:creationId xmlns:p14="http://schemas.microsoft.com/office/powerpoint/2010/main" val="6672316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711826"/>
          </a:xfrm>
        </p:spPr>
        <p:txBody>
          <a:bodyPr>
            <a:noAutofit/>
          </a:bodyPr>
          <a:lstStyle/>
          <a:p>
            <a:pPr algn="ctr"/>
            <a:r>
              <a:rPr lang="en-US" sz="3200" b="1" dirty="0"/>
              <a:t>SRS-RSRP: RF margin for SRS-RSRP accuracy for different </a:t>
            </a:r>
            <a:r>
              <a:rPr lang="en-US" sz="3200" b="1" dirty="0" err="1"/>
              <a:t>gNB</a:t>
            </a:r>
            <a:r>
              <a:rPr lang="en-US" sz="3200" b="1" dirty="0"/>
              <a:t> types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23907"/>
          </a:xfrm>
        </p:spPr>
        <p:txBody>
          <a:bodyPr>
            <a:normAutofit/>
          </a:bodyPr>
          <a:lstStyle/>
          <a:p>
            <a:pPr hangingPunct="0"/>
            <a:r>
              <a:rPr lang="en-GB" dirty="0"/>
              <a:t>RF calibration margin differs between </a:t>
            </a:r>
            <a:r>
              <a:rPr lang="en-GB" dirty="0" err="1"/>
              <a:t>gNB</a:t>
            </a:r>
            <a:r>
              <a:rPr lang="en-GB" dirty="0"/>
              <a:t> type 1-C and other </a:t>
            </a:r>
            <a:r>
              <a:rPr lang="en-GB" dirty="0" err="1"/>
              <a:t>gNB</a:t>
            </a:r>
            <a:r>
              <a:rPr lang="en-GB" dirty="0"/>
              <a:t> types:</a:t>
            </a:r>
            <a:endParaRPr lang="sv-SE" sz="3200" dirty="0"/>
          </a:p>
          <a:p>
            <a:pPr lvl="1"/>
            <a:r>
              <a:rPr lang="en-GB" dirty="0"/>
              <a:t>X= [2.5] dB for </a:t>
            </a:r>
            <a:r>
              <a:rPr lang="en-GB" dirty="0" err="1"/>
              <a:t>gNB</a:t>
            </a:r>
            <a:r>
              <a:rPr lang="en-GB" dirty="0"/>
              <a:t> type 1-C</a:t>
            </a:r>
            <a:endParaRPr lang="sv-SE" sz="2800" dirty="0"/>
          </a:p>
          <a:p>
            <a:pPr lvl="1"/>
            <a:r>
              <a:rPr lang="en-GB" dirty="0"/>
              <a:t>X= [4] dB for </a:t>
            </a:r>
            <a:r>
              <a:rPr lang="en-GB" dirty="0" err="1"/>
              <a:t>gNB</a:t>
            </a:r>
            <a:r>
              <a:rPr lang="en-GB" dirty="0"/>
              <a:t> type 1-H, 1-O and 2-O</a:t>
            </a:r>
            <a:endParaRPr lang="sv-SE" sz="2800" dirty="0"/>
          </a:p>
          <a:p>
            <a:pPr lvl="1"/>
            <a:endParaRPr lang="en-US" dirty="0"/>
          </a:p>
          <a:p>
            <a:endParaRPr lang="en-US" dirty="0"/>
          </a:p>
        </p:txBody>
      </p:sp>
    </p:spTree>
    <p:extLst>
      <p:ext uri="{BB962C8B-B14F-4D97-AF65-F5344CB8AC3E}">
        <p14:creationId xmlns:p14="http://schemas.microsoft.com/office/powerpoint/2010/main" val="85542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1694253" cy="645952"/>
          </a:xfrm>
        </p:spPr>
        <p:txBody>
          <a:bodyPr>
            <a:normAutofit fontScale="90000"/>
          </a:bodyPr>
          <a:lstStyle/>
          <a:p>
            <a:pPr algn="ctr"/>
            <a:r>
              <a:rPr lang="en-US" b="1" dirty="0" err="1"/>
              <a:t>gNB</a:t>
            </a:r>
            <a:r>
              <a:rPr lang="en-US" b="1" dirty="0"/>
              <a:t> Tx-Tx: SRS BW grouping for accuracy requirements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SRS BW grouping for defining </a:t>
            </a:r>
            <a:r>
              <a:rPr lang="en-US" dirty="0" err="1"/>
              <a:t>gNB</a:t>
            </a:r>
            <a:r>
              <a:rPr lang="en-US" dirty="0"/>
              <a:t> Rx-Tx time difference accuracy requirements </a:t>
            </a:r>
            <a:endParaRPr lang="sv-SE" dirty="0"/>
          </a:p>
          <a:p>
            <a:pPr lvl="1"/>
            <a:r>
              <a:rPr lang="en-US" dirty="0"/>
              <a:t>FR1</a:t>
            </a:r>
            <a:endParaRPr lang="sv-SE" dirty="0"/>
          </a:p>
          <a:p>
            <a:pPr marL="457200" lvl="1" indent="0">
              <a:buNone/>
            </a:pPr>
            <a:endParaRPr lang="sv-SE" dirty="0">
              <a:cs typeface="Times New Roman" panose="02020603050405020304" pitchFamily="18" charset="0"/>
            </a:endParaRPr>
          </a:p>
          <a:p>
            <a:endParaRPr lang="sv-SE" dirty="0">
              <a:cs typeface="Times New Roman" panose="02020603050405020304" pitchFamily="18" charset="0"/>
            </a:endParaRPr>
          </a:p>
          <a:p>
            <a:endParaRPr lang="sv-SE" dirty="0">
              <a:cs typeface="Times New Roman" panose="02020603050405020304" pitchFamily="18" charset="0"/>
            </a:endParaRPr>
          </a:p>
          <a:p>
            <a:pPr marL="0" indent="0">
              <a:buNone/>
            </a:pPr>
            <a:endParaRPr lang="sv-SE" dirty="0">
              <a:cs typeface="Times New Roman" panose="02020603050405020304" pitchFamily="18" charset="0"/>
            </a:endParaRPr>
          </a:p>
          <a:p>
            <a:pPr marL="0" indent="0">
              <a:buNone/>
            </a:pPr>
            <a:endParaRPr lang="sv-SE" dirty="0">
              <a:cs typeface="Times New Roman" panose="02020603050405020304" pitchFamily="18" charset="0"/>
            </a:endParaRPr>
          </a:p>
          <a:p>
            <a:pPr lvl="1"/>
            <a:r>
              <a:rPr lang="en-US" dirty="0"/>
              <a:t>FR2</a:t>
            </a:r>
            <a:endParaRPr lang="sv-SE" dirty="0"/>
          </a:p>
        </p:txBody>
      </p:sp>
      <p:graphicFrame>
        <p:nvGraphicFramePr>
          <p:cNvPr id="9" name="Table 8">
            <a:extLst>
              <a:ext uri="{FF2B5EF4-FFF2-40B4-BE49-F238E27FC236}">
                <a16:creationId xmlns:a16="http://schemas.microsoft.com/office/drawing/2014/main" id="{A2C524A1-7A53-4427-ADE1-B9B8008C2A4F}"/>
              </a:ext>
            </a:extLst>
          </p:cNvPr>
          <p:cNvGraphicFramePr>
            <a:graphicFrameLocks noGrp="1"/>
          </p:cNvGraphicFramePr>
          <p:nvPr>
            <p:extLst>
              <p:ext uri="{D42A27DB-BD31-4B8C-83A1-F6EECF244321}">
                <p14:modId xmlns:p14="http://schemas.microsoft.com/office/powerpoint/2010/main" val="3869183432"/>
              </p:ext>
            </p:extLst>
          </p:nvPr>
        </p:nvGraphicFramePr>
        <p:xfrm>
          <a:off x="1710556" y="1654629"/>
          <a:ext cx="4577034" cy="2208377"/>
        </p:xfrm>
        <a:graphic>
          <a:graphicData uri="http://schemas.openxmlformats.org/drawingml/2006/table">
            <a:tbl>
              <a:tblPr firstRow="1" firstCol="1" bandRow="1">
                <a:tableStyleId>{5C22544A-7EE6-4342-B048-85BDC9FD1C3A}</a:tableStyleId>
              </a:tblPr>
              <a:tblGrid>
                <a:gridCol w="2574061">
                  <a:extLst>
                    <a:ext uri="{9D8B030D-6E8A-4147-A177-3AD203B41FA5}">
                      <a16:colId xmlns:a16="http://schemas.microsoft.com/office/drawing/2014/main" val="1555500734"/>
                    </a:ext>
                  </a:extLst>
                </a:gridCol>
                <a:gridCol w="2002973">
                  <a:extLst>
                    <a:ext uri="{9D8B030D-6E8A-4147-A177-3AD203B41FA5}">
                      <a16:colId xmlns:a16="http://schemas.microsoft.com/office/drawing/2014/main" val="3436962679"/>
                    </a:ext>
                  </a:extLst>
                </a:gridCol>
              </a:tblGrid>
              <a:tr h="235131">
                <a:tc>
                  <a:txBody>
                    <a:bodyPr/>
                    <a:lstStyle/>
                    <a:p>
                      <a:pPr algn="ctr" hangingPunct="0">
                        <a:lnSpc>
                          <a:spcPts val="1400"/>
                        </a:lnSpc>
                        <a:spcAft>
                          <a:spcPts val="900"/>
                        </a:spcAft>
                      </a:pPr>
                      <a:r>
                        <a:rPr lang="en-US" sz="1400">
                          <a:effectLst/>
                        </a:rPr>
                        <a:t>SRS bandwidth in RB</a:t>
                      </a:r>
                      <a:endParaRPr lang="sv-SE" sz="14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lnSpc>
                          <a:spcPts val="1400"/>
                        </a:lnSpc>
                        <a:spcAft>
                          <a:spcPts val="900"/>
                        </a:spcAft>
                      </a:pPr>
                      <a:r>
                        <a:rPr lang="en-US" sz="1400">
                          <a:effectLst/>
                        </a:rPr>
                        <a:t>SCS [kHz]</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37269706"/>
                  </a:ext>
                </a:extLst>
              </a:tr>
              <a:tr h="191588">
                <a:tc>
                  <a:txBody>
                    <a:bodyPr/>
                    <a:lstStyle/>
                    <a:p>
                      <a:pPr algn="ctr" hangingPunct="0">
                        <a:lnSpc>
                          <a:spcPts val="1400"/>
                        </a:lnSpc>
                        <a:spcAft>
                          <a:spcPts val="900"/>
                        </a:spcAft>
                      </a:pPr>
                      <a:r>
                        <a:rPr lang="en-US" sz="1400" dirty="0">
                          <a:effectLst/>
                        </a:rPr>
                        <a:t>24</a:t>
                      </a:r>
                      <a:r>
                        <a:rPr lang="en-US" sz="1400" baseline="-25000" dirty="0">
                          <a:effectLst/>
                        </a:rPr>
                        <a:t> </a:t>
                      </a:r>
                      <a:r>
                        <a:rPr lang="en-US" sz="1400" dirty="0">
                          <a:effectLst/>
                        </a:rPr>
                        <a:t>≤ BW ≤ 40 </a:t>
                      </a:r>
                      <a:r>
                        <a:rPr lang="en-US" sz="1400" dirty="0">
                          <a:solidFill>
                            <a:schemeClr val="bg1"/>
                          </a:solidFill>
                          <a:effectLst/>
                        </a:rPr>
                        <a:t>(</a:t>
                      </a:r>
                      <a:r>
                        <a:rPr lang="en-US" altLang="zh-CN" sz="1400" dirty="0">
                          <a:solidFill>
                            <a:schemeClr val="bg1"/>
                          </a:solidFill>
                        </a:rPr>
                        <a:t>requirements will be defined for </a:t>
                      </a:r>
                      <a:r>
                        <a:rPr lang="en-US" altLang="zh-CN" sz="1400" dirty="0" err="1">
                          <a:solidFill>
                            <a:schemeClr val="bg1"/>
                          </a:solidFill>
                        </a:rPr>
                        <a:t>Ês</a:t>
                      </a:r>
                      <a:r>
                        <a:rPr lang="en-US" altLang="zh-CN" sz="1400" dirty="0">
                          <a:solidFill>
                            <a:schemeClr val="bg1"/>
                          </a:solidFill>
                        </a:rPr>
                        <a:t>/</a:t>
                      </a:r>
                      <a:r>
                        <a:rPr lang="en-US" altLang="zh-CN" sz="1400" dirty="0" err="1">
                          <a:solidFill>
                            <a:schemeClr val="bg1"/>
                          </a:solidFill>
                        </a:rPr>
                        <a:t>Iot</a:t>
                      </a:r>
                      <a:r>
                        <a:rPr lang="en-US" altLang="zh-CN" sz="1400" dirty="0">
                          <a:solidFill>
                            <a:schemeClr val="bg1"/>
                          </a:solidFill>
                        </a:rPr>
                        <a:t> ≥ 3dB only</a:t>
                      </a:r>
                      <a:r>
                        <a:rPr lang="en-US" sz="1400" dirty="0">
                          <a:solidFill>
                            <a:schemeClr val="bg1"/>
                          </a:solidFill>
                          <a:effectLst/>
                        </a:rPr>
                        <a:t>)</a:t>
                      </a:r>
                      <a:endParaRPr lang="sv-SE" sz="14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tc>
                <a:tc rowSpan="4">
                  <a:txBody>
                    <a:bodyPr/>
                    <a:lstStyle/>
                    <a:p>
                      <a:pPr algn="ctr" hangingPunct="0">
                        <a:lnSpc>
                          <a:spcPts val="1400"/>
                        </a:lnSpc>
                        <a:spcAft>
                          <a:spcPts val="900"/>
                        </a:spcAft>
                      </a:pPr>
                      <a:r>
                        <a:rPr lang="en-US" sz="1400" dirty="0">
                          <a:effectLst/>
                        </a:rPr>
                        <a:t>15</a:t>
                      </a:r>
                      <a:endParaRPr lang="sv-SE"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718720350"/>
                  </a:ext>
                </a:extLst>
              </a:tr>
              <a:tr h="202039">
                <a:tc>
                  <a:txBody>
                    <a:bodyPr/>
                    <a:lstStyle/>
                    <a:p>
                      <a:pPr algn="ctr" hangingPunct="0">
                        <a:lnSpc>
                          <a:spcPts val="1400"/>
                        </a:lnSpc>
                        <a:spcAft>
                          <a:spcPts val="900"/>
                        </a:spcAft>
                      </a:pPr>
                      <a:r>
                        <a:rPr lang="en-US" sz="1400" baseline="-25000" dirty="0">
                          <a:effectLst/>
                        </a:rPr>
                        <a:t> </a:t>
                      </a:r>
                      <a:r>
                        <a:rPr lang="en-US" sz="1400" dirty="0">
                          <a:effectLst/>
                        </a:rPr>
                        <a:t>44 ≤ BW ≤ 84</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1506537352"/>
                  </a:ext>
                </a:extLst>
              </a:tr>
              <a:tr h="202039">
                <a:tc>
                  <a:txBody>
                    <a:bodyPr/>
                    <a:lstStyle/>
                    <a:p>
                      <a:pPr algn="ctr" hangingPunct="0">
                        <a:lnSpc>
                          <a:spcPts val="1400"/>
                        </a:lnSpc>
                        <a:spcAft>
                          <a:spcPts val="900"/>
                        </a:spcAft>
                      </a:pPr>
                      <a:r>
                        <a:rPr lang="en-US" sz="1400" baseline="-25000" dirty="0">
                          <a:effectLst/>
                        </a:rPr>
                        <a:t> </a:t>
                      </a:r>
                      <a:r>
                        <a:rPr lang="en-US" sz="1400" dirty="0">
                          <a:effectLst/>
                        </a:rPr>
                        <a:t>88 ≤ BW ≤ 168</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802827733"/>
                  </a:ext>
                </a:extLst>
              </a:tr>
              <a:tr h="202039">
                <a:tc>
                  <a:txBody>
                    <a:bodyPr/>
                    <a:lstStyle/>
                    <a:p>
                      <a:pPr algn="ctr" hangingPunct="0">
                        <a:lnSpc>
                          <a:spcPts val="1400"/>
                        </a:lnSpc>
                        <a:spcAft>
                          <a:spcPts val="900"/>
                        </a:spcAft>
                      </a:pPr>
                      <a:r>
                        <a:rPr lang="en-US" sz="1400" dirty="0">
                          <a:effectLst/>
                        </a:rPr>
                        <a:t>176 ≤ BW</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2979237028"/>
                  </a:ext>
                </a:extLst>
              </a:tr>
              <a:tr h="202039">
                <a:tc>
                  <a:txBody>
                    <a:bodyPr/>
                    <a:lstStyle/>
                    <a:p>
                      <a:pPr algn="ctr" hangingPunct="0">
                        <a:lnSpc>
                          <a:spcPts val="1400"/>
                        </a:lnSpc>
                        <a:spcAft>
                          <a:spcPts val="900"/>
                        </a:spcAft>
                      </a:pPr>
                      <a:r>
                        <a:rPr lang="en-US" sz="1400" dirty="0">
                          <a:effectLst/>
                        </a:rPr>
                        <a:t>48</a:t>
                      </a:r>
                      <a:r>
                        <a:rPr lang="en-US" sz="1400" baseline="-25000" dirty="0">
                          <a:effectLst/>
                        </a:rPr>
                        <a:t> </a:t>
                      </a:r>
                      <a:r>
                        <a:rPr lang="en-US" sz="1400" dirty="0">
                          <a:effectLst/>
                        </a:rPr>
                        <a:t>≤ BW ≤ 84</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3">
                  <a:txBody>
                    <a:bodyPr/>
                    <a:lstStyle/>
                    <a:p>
                      <a:pPr algn="ctr" hangingPunct="0">
                        <a:lnSpc>
                          <a:spcPts val="1400"/>
                        </a:lnSpc>
                        <a:spcAft>
                          <a:spcPts val="900"/>
                        </a:spcAft>
                      </a:pPr>
                      <a:r>
                        <a:rPr lang="en-US" sz="1400" dirty="0">
                          <a:effectLst/>
                        </a:rPr>
                        <a:t>30</a:t>
                      </a:r>
                      <a:endParaRPr lang="sv-SE"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67082972"/>
                  </a:ext>
                </a:extLst>
              </a:tr>
              <a:tr h="202039">
                <a:tc>
                  <a:txBody>
                    <a:bodyPr/>
                    <a:lstStyle/>
                    <a:p>
                      <a:pPr algn="ctr" hangingPunct="0">
                        <a:lnSpc>
                          <a:spcPts val="1400"/>
                        </a:lnSpc>
                        <a:spcAft>
                          <a:spcPts val="900"/>
                        </a:spcAft>
                      </a:pPr>
                      <a:r>
                        <a:rPr lang="en-US" sz="1400" dirty="0">
                          <a:effectLst/>
                        </a:rPr>
                        <a:t>88</a:t>
                      </a:r>
                      <a:r>
                        <a:rPr lang="en-US" sz="1400" baseline="-25000" dirty="0">
                          <a:effectLst/>
                        </a:rPr>
                        <a:t> </a:t>
                      </a:r>
                      <a:r>
                        <a:rPr lang="en-US" sz="1400" dirty="0">
                          <a:effectLst/>
                        </a:rPr>
                        <a:t>≤ BW ≤ 168</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278826828"/>
                  </a:ext>
                </a:extLst>
              </a:tr>
              <a:tr h="202039">
                <a:tc>
                  <a:txBody>
                    <a:bodyPr/>
                    <a:lstStyle/>
                    <a:p>
                      <a:pPr algn="ctr" hangingPunct="0">
                        <a:lnSpc>
                          <a:spcPts val="1400"/>
                        </a:lnSpc>
                        <a:spcAft>
                          <a:spcPts val="900"/>
                        </a:spcAft>
                      </a:pPr>
                      <a:r>
                        <a:rPr lang="en-US" sz="1400" dirty="0">
                          <a:effectLst/>
                        </a:rPr>
                        <a:t>176</a:t>
                      </a:r>
                      <a:r>
                        <a:rPr lang="en-US" sz="1400" baseline="-25000" dirty="0">
                          <a:effectLst/>
                        </a:rPr>
                        <a:t> </a:t>
                      </a:r>
                      <a:r>
                        <a:rPr lang="en-US" sz="1400" dirty="0">
                          <a:effectLst/>
                        </a:rPr>
                        <a:t>≤ BW</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2058421453"/>
                  </a:ext>
                </a:extLst>
              </a:tr>
              <a:tr h="202039">
                <a:tc>
                  <a:txBody>
                    <a:bodyPr/>
                    <a:lstStyle/>
                    <a:p>
                      <a:pPr algn="ctr" hangingPunct="0">
                        <a:lnSpc>
                          <a:spcPts val="1400"/>
                        </a:lnSpc>
                        <a:spcAft>
                          <a:spcPts val="900"/>
                        </a:spcAft>
                      </a:pPr>
                      <a:r>
                        <a:rPr lang="en-US" sz="1400" dirty="0">
                          <a:effectLst/>
                        </a:rPr>
                        <a:t>48</a:t>
                      </a:r>
                      <a:r>
                        <a:rPr lang="en-US" sz="1400" baseline="-25000" dirty="0">
                          <a:effectLst/>
                        </a:rPr>
                        <a:t> </a:t>
                      </a:r>
                      <a:r>
                        <a:rPr lang="en-US" sz="1400" dirty="0">
                          <a:effectLst/>
                        </a:rPr>
                        <a:t>≤ BW ≤ 84</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lnSpc>
                          <a:spcPts val="1400"/>
                        </a:lnSpc>
                        <a:spcAft>
                          <a:spcPts val="900"/>
                        </a:spcAft>
                      </a:pPr>
                      <a:r>
                        <a:rPr lang="en-US" sz="1400">
                          <a:effectLst/>
                        </a:rPr>
                        <a:t>60</a:t>
                      </a:r>
                      <a:endParaRPr lang="sv-SE" sz="14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152094290"/>
                  </a:ext>
                </a:extLst>
              </a:tr>
              <a:tr h="202039">
                <a:tc>
                  <a:txBody>
                    <a:bodyPr/>
                    <a:lstStyle/>
                    <a:p>
                      <a:pPr algn="ctr" hangingPunct="0">
                        <a:lnSpc>
                          <a:spcPts val="1400"/>
                        </a:lnSpc>
                        <a:spcAft>
                          <a:spcPts val="900"/>
                        </a:spcAft>
                      </a:pPr>
                      <a:r>
                        <a:rPr lang="en-US" sz="1400" dirty="0">
                          <a:effectLst/>
                        </a:rPr>
                        <a:t>88</a:t>
                      </a:r>
                      <a:r>
                        <a:rPr lang="en-US" sz="1400" baseline="-25000" dirty="0">
                          <a:effectLst/>
                        </a:rPr>
                        <a:t> </a:t>
                      </a:r>
                      <a:r>
                        <a:rPr lang="en-US" sz="1400" dirty="0">
                          <a:effectLst/>
                        </a:rPr>
                        <a:t>≤ BW</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546726808"/>
                  </a:ext>
                </a:extLst>
              </a:tr>
            </a:tbl>
          </a:graphicData>
        </a:graphic>
      </p:graphicFrame>
      <p:graphicFrame>
        <p:nvGraphicFramePr>
          <p:cNvPr id="10" name="Table 9">
            <a:extLst>
              <a:ext uri="{FF2B5EF4-FFF2-40B4-BE49-F238E27FC236}">
                <a16:creationId xmlns:a16="http://schemas.microsoft.com/office/drawing/2014/main" id="{02162148-6849-402F-9F51-DD0C9BD179A8}"/>
              </a:ext>
            </a:extLst>
          </p:cNvPr>
          <p:cNvGraphicFramePr>
            <a:graphicFrameLocks noGrp="1"/>
          </p:cNvGraphicFramePr>
          <p:nvPr>
            <p:extLst>
              <p:ext uri="{D42A27DB-BD31-4B8C-83A1-F6EECF244321}">
                <p14:modId xmlns:p14="http://schemas.microsoft.com/office/powerpoint/2010/main" val="2959725366"/>
              </p:ext>
            </p:extLst>
          </p:nvPr>
        </p:nvGraphicFramePr>
        <p:xfrm>
          <a:off x="1945686" y="4400811"/>
          <a:ext cx="4759913" cy="1202332"/>
        </p:xfrm>
        <a:graphic>
          <a:graphicData uri="http://schemas.openxmlformats.org/drawingml/2006/table">
            <a:tbl>
              <a:tblPr firstRow="1" firstCol="1" bandRow="1">
                <a:tableStyleId>{5C22544A-7EE6-4342-B048-85BDC9FD1C3A}</a:tableStyleId>
              </a:tblPr>
              <a:tblGrid>
                <a:gridCol w="2547936">
                  <a:extLst>
                    <a:ext uri="{9D8B030D-6E8A-4147-A177-3AD203B41FA5}">
                      <a16:colId xmlns:a16="http://schemas.microsoft.com/office/drawing/2014/main" val="2222722258"/>
                    </a:ext>
                  </a:extLst>
                </a:gridCol>
                <a:gridCol w="2211977">
                  <a:extLst>
                    <a:ext uri="{9D8B030D-6E8A-4147-A177-3AD203B41FA5}">
                      <a16:colId xmlns:a16="http://schemas.microsoft.com/office/drawing/2014/main" val="2912031808"/>
                    </a:ext>
                  </a:extLst>
                </a:gridCol>
              </a:tblGrid>
              <a:tr h="235132">
                <a:tc>
                  <a:txBody>
                    <a:bodyPr/>
                    <a:lstStyle/>
                    <a:p>
                      <a:pPr algn="ctr" hangingPunct="0">
                        <a:lnSpc>
                          <a:spcPts val="1400"/>
                        </a:lnSpc>
                        <a:spcAft>
                          <a:spcPts val="900"/>
                        </a:spcAft>
                      </a:pPr>
                      <a:r>
                        <a:rPr lang="en-US" sz="1400" dirty="0">
                          <a:effectLst/>
                        </a:rPr>
                        <a:t>SRS bandwidth in RB</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lnSpc>
                          <a:spcPts val="1400"/>
                        </a:lnSpc>
                        <a:spcAft>
                          <a:spcPts val="900"/>
                        </a:spcAft>
                      </a:pPr>
                      <a:r>
                        <a:rPr lang="en-US" sz="1400">
                          <a:effectLst/>
                        </a:rPr>
                        <a:t>SCS [kHz]</a:t>
                      </a:r>
                      <a:endParaRPr lang="sv-SE" sz="14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245503022"/>
                  </a:ext>
                </a:extLst>
              </a:tr>
              <a:tr h="193440">
                <a:tc>
                  <a:txBody>
                    <a:bodyPr/>
                    <a:lstStyle/>
                    <a:p>
                      <a:pPr algn="ctr" hangingPunct="0">
                        <a:lnSpc>
                          <a:spcPts val="1400"/>
                        </a:lnSpc>
                        <a:spcAft>
                          <a:spcPts val="900"/>
                        </a:spcAft>
                      </a:pPr>
                      <a:r>
                        <a:rPr lang="en-US" sz="1400" dirty="0">
                          <a:effectLst/>
                        </a:rPr>
                        <a:t>132 ≤ BW ≤ 168</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lnSpc>
                          <a:spcPts val="1400"/>
                        </a:lnSpc>
                        <a:spcAft>
                          <a:spcPts val="900"/>
                        </a:spcAft>
                      </a:pPr>
                      <a:r>
                        <a:rPr lang="en-US" sz="1400" dirty="0">
                          <a:effectLst/>
                        </a:rPr>
                        <a:t>60</a:t>
                      </a:r>
                      <a:endParaRPr lang="sv-SE"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071716068"/>
                  </a:ext>
                </a:extLst>
              </a:tr>
              <a:tr h="193440">
                <a:tc>
                  <a:txBody>
                    <a:bodyPr/>
                    <a:lstStyle/>
                    <a:p>
                      <a:pPr algn="ctr" hangingPunct="0">
                        <a:lnSpc>
                          <a:spcPts val="1400"/>
                        </a:lnSpc>
                        <a:spcAft>
                          <a:spcPts val="900"/>
                        </a:spcAft>
                      </a:pPr>
                      <a:r>
                        <a:rPr lang="en-US" sz="1400" dirty="0">
                          <a:effectLst/>
                        </a:rPr>
                        <a:t>176 ≤ BW </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2122012203"/>
                  </a:ext>
                </a:extLst>
              </a:tr>
              <a:tr h="193440">
                <a:tc>
                  <a:txBody>
                    <a:bodyPr/>
                    <a:lstStyle/>
                    <a:p>
                      <a:pPr algn="ctr" hangingPunct="0">
                        <a:lnSpc>
                          <a:spcPts val="1400"/>
                        </a:lnSpc>
                        <a:spcAft>
                          <a:spcPts val="900"/>
                        </a:spcAft>
                      </a:pPr>
                      <a:r>
                        <a:rPr lang="en-US" sz="1400" dirty="0">
                          <a:effectLst/>
                        </a:rPr>
                        <a:t>32 ≤ BW ≤ 40</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rowSpan="3">
                  <a:txBody>
                    <a:bodyPr/>
                    <a:lstStyle/>
                    <a:p>
                      <a:pPr algn="ctr" hangingPunct="0">
                        <a:lnSpc>
                          <a:spcPts val="1400"/>
                        </a:lnSpc>
                        <a:spcAft>
                          <a:spcPts val="900"/>
                        </a:spcAft>
                      </a:pPr>
                      <a:r>
                        <a:rPr lang="en-US" sz="1400" dirty="0">
                          <a:effectLst/>
                        </a:rPr>
                        <a:t>120</a:t>
                      </a:r>
                      <a:endParaRPr lang="sv-SE" sz="14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471972384"/>
                  </a:ext>
                </a:extLst>
              </a:tr>
              <a:tr h="193440">
                <a:tc>
                  <a:txBody>
                    <a:bodyPr/>
                    <a:lstStyle/>
                    <a:p>
                      <a:pPr algn="ctr" hangingPunct="0">
                        <a:lnSpc>
                          <a:spcPts val="1400"/>
                        </a:lnSpc>
                        <a:spcAft>
                          <a:spcPts val="900"/>
                        </a:spcAft>
                      </a:pPr>
                      <a:r>
                        <a:rPr lang="en-US" sz="1400" dirty="0">
                          <a:effectLst/>
                        </a:rPr>
                        <a:t>44 ≤ BW ≤ 84</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1532564006"/>
                  </a:ext>
                </a:extLst>
              </a:tr>
              <a:tr h="193440">
                <a:tc>
                  <a:txBody>
                    <a:bodyPr/>
                    <a:lstStyle/>
                    <a:p>
                      <a:pPr algn="ctr" hangingPunct="0">
                        <a:lnSpc>
                          <a:spcPts val="1400"/>
                        </a:lnSpc>
                        <a:spcAft>
                          <a:spcPts val="900"/>
                        </a:spcAft>
                      </a:pPr>
                      <a:r>
                        <a:rPr lang="en-US" sz="1400" dirty="0">
                          <a:effectLst/>
                        </a:rPr>
                        <a:t>88 ≤ BW</a:t>
                      </a:r>
                      <a:endParaRPr lang="sv-SE" sz="1400" dirty="0">
                        <a:effectLs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en-US"/>
                    </a:p>
                  </a:txBody>
                  <a:tcPr/>
                </a:tc>
                <a:extLst>
                  <a:ext uri="{0D108BD9-81ED-4DB2-BD59-A6C34878D82A}">
                    <a16:rowId xmlns:a16="http://schemas.microsoft.com/office/drawing/2014/main" val="36198441"/>
                  </a:ext>
                </a:extLst>
              </a:tr>
            </a:tbl>
          </a:graphicData>
        </a:graphic>
      </p:graphicFrame>
      <p:sp>
        <p:nvSpPr>
          <p:cNvPr id="6" name="矩形 2">
            <a:extLst>
              <a:ext uri="{FF2B5EF4-FFF2-40B4-BE49-F238E27FC236}">
                <a16:creationId xmlns:a16="http://schemas.microsoft.com/office/drawing/2014/main" id="{7FA3D958-04BE-4231-8238-624E07A0DD45}"/>
              </a:ext>
            </a:extLst>
          </p:cNvPr>
          <p:cNvSpPr/>
          <p:nvPr/>
        </p:nvSpPr>
        <p:spPr>
          <a:xfrm>
            <a:off x="126123" y="5987762"/>
            <a:ext cx="11939753" cy="723075"/>
          </a:xfrm>
          <a:prstGeom prst="rect">
            <a:avLst/>
          </a:prstGeom>
        </p:spPr>
        <p:txBody>
          <a:bodyPr wrap="square">
            <a:normAutofit/>
          </a:bodyPr>
          <a:lstStyle/>
          <a:p>
            <a:pPr marL="285750" indent="-285750">
              <a:buFont typeface="Arial" panose="020B0604020202020204" pitchFamily="34" charset="0"/>
              <a:buChar char="•"/>
            </a:pPr>
            <a:r>
              <a:rPr lang="en-US" altLang="zh-CN" dirty="0"/>
              <a:t>The accuracy numbers can be revisited based on the new simulation results for the lower bounds of SRS BW ranges which were not simulated (i.e. 44 RBs, 88 RBs, 176 RBs).</a:t>
            </a:r>
          </a:p>
        </p:txBody>
      </p:sp>
    </p:spTree>
    <p:extLst>
      <p:ext uri="{BB962C8B-B14F-4D97-AF65-F5344CB8AC3E}">
        <p14:creationId xmlns:p14="http://schemas.microsoft.com/office/powerpoint/2010/main" val="2533912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711826"/>
          </a:xfrm>
        </p:spPr>
        <p:txBody>
          <a:bodyPr>
            <a:noAutofit/>
          </a:bodyPr>
          <a:lstStyle/>
          <a:p>
            <a:pPr algn="ctr"/>
            <a:r>
              <a:rPr lang="en-US" sz="3200" b="1" dirty="0" err="1"/>
              <a:t>gNB</a:t>
            </a:r>
            <a:r>
              <a:rPr lang="en-US" sz="3200" b="1" dirty="0"/>
              <a:t> Rx-Tx: Averaging method for deriving results without RF margins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88274"/>
            <a:ext cx="12192000" cy="5923907"/>
          </a:xfrm>
        </p:spPr>
        <p:txBody>
          <a:bodyPr>
            <a:normAutofit/>
          </a:bodyPr>
          <a:lstStyle/>
          <a:p>
            <a:pPr hangingPunct="0"/>
            <a:r>
              <a:rPr lang="en-GB" dirty="0" err="1"/>
              <a:t>gNB</a:t>
            </a:r>
            <a:r>
              <a:rPr lang="en-GB" dirty="0"/>
              <a:t> Rx-Tx average (</a:t>
            </a:r>
            <a:r>
              <a:rPr lang="en-GB" dirty="0" err="1"/>
              <a:t>gNB</a:t>
            </a:r>
            <a:r>
              <a:rPr lang="en-GB" dirty="0"/>
              <a:t> Rx-Tx)</a:t>
            </a:r>
            <a:r>
              <a:rPr lang="en-GB" baseline="-25000" dirty="0" err="1"/>
              <a:t>avg</a:t>
            </a:r>
            <a:r>
              <a:rPr lang="en-GB" dirty="0"/>
              <a:t> without RF margin used for baseline accuracy requirements is derived as follows:</a:t>
            </a:r>
          </a:p>
          <a:p>
            <a:pPr lvl="1" hangingPunct="0"/>
            <a:r>
              <a:rPr lang="en-GB" dirty="0"/>
              <a:t>(</a:t>
            </a:r>
            <a:r>
              <a:rPr lang="en-GB" dirty="0" err="1"/>
              <a:t>gNB</a:t>
            </a:r>
            <a:r>
              <a:rPr lang="en-GB" dirty="0"/>
              <a:t> Rx-Tx)</a:t>
            </a:r>
            <a:r>
              <a:rPr lang="en-GB" baseline="-25000" dirty="0" err="1"/>
              <a:t>avg</a:t>
            </a:r>
            <a:r>
              <a:rPr lang="en-GB" dirty="0"/>
              <a:t> = ceil(</a:t>
            </a:r>
            <a:r>
              <a:rPr lang="en-GB" dirty="0" err="1"/>
              <a:t>avg</a:t>
            </a:r>
            <a:r>
              <a:rPr lang="en-GB" dirty="0"/>
              <a:t>(CDF90(</a:t>
            </a:r>
            <a:r>
              <a:rPr lang="en-GB" dirty="0" err="1"/>
              <a:t>gNB</a:t>
            </a:r>
            <a:r>
              <a:rPr lang="en-GB" dirty="0"/>
              <a:t> Rx-Tx))) </a:t>
            </a:r>
          </a:p>
          <a:p>
            <a:pPr lvl="1" hangingPunct="0"/>
            <a:endParaRPr lang="en-GB" dirty="0"/>
          </a:p>
          <a:p>
            <a:pPr hangingPunct="0"/>
            <a:r>
              <a:rPr lang="en-US" altLang="zh-CN" dirty="0"/>
              <a:t>The above averaging method for </a:t>
            </a:r>
            <a:r>
              <a:rPr lang="en-US" altLang="zh-CN" dirty="0" err="1"/>
              <a:t>derving</a:t>
            </a:r>
            <a:r>
              <a:rPr lang="en-US" altLang="zh-CN" dirty="0"/>
              <a:t> the baseline </a:t>
            </a:r>
            <a:r>
              <a:rPr lang="en-US" altLang="zh-CN" dirty="0" err="1"/>
              <a:t>gNB</a:t>
            </a:r>
            <a:r>
              <a:rPr lang="en-US" altLang="zh-CN" dirty="0"/>
              <a:t> Rx-Tx accuracy can be revisited to take into account the spread of proposals from contributing companies.</a:t>
            </a:r>
            <a:endParaRPr lang="sv-SE" altLang="zh-CN" dirty="0"/>
          </a:p>
          <a:p>
            <a:pPr lvl="1" hangingPunct="0"/>
            <a:endParaRPr lang="en-GB" dirty="0"/>
          </a:p>
        </p:txBody>
      </p:sp>
    </p:spTree>
    <p:extLst>
      <p:ext uri="{BB962C8B-B14F-4D97-AF65-F5344CB8AC3E}">
        <p14:creationId xmlns:p14="http://schemas.microsoft.com/office/powerpoint/2010/main" val="41778419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F3E9551B3FDDA24EBF0A209BAAD637CA" ma:contentTypeVersion="16" ma:contentTypeDescription="Skapa ett nytt dokument." ma:contentTypeScope="" ma:versionID="1507badd830677644fb33cb698b24dd1">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a57f15e8d80f3dd9c3d62cb69a750f2e"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Egenskaper för enhetlig efterlevnadsprincip" ma:hidden="true" ma:internalName="_ip_UnifiedCompliancePolicyProperties">
      <xsd:simpleType>
        <xsd:restriction base="dms:Note"/>
      </xsd:simpleType>
    </xsd:element>
    <xsd:element name="_ip_UnifiedCompliancePolicyUIAction" ma:index="22" nillable="true" ma:displayName="Gränssnittsåtgärd för enhetlig efterlevnadsprincip"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2f282d3b-eb4a-4b09-b61f-b9593442e286" xsi:nil="true"/>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E208662E-930F-459F-8C8C-562DA63FD027}">
  <ds:schemaRefs>
    <ds:schemaRef ds:uri="http://schemas.microsoft.com/sharepoint/v3/contenttype/forms"/>
  </ds:schemaRefs>
</ds:datastoreItem>
</file>

<file path=customXml/itemProps2.xml><?xml version="1.0" encoding="utf-8"?>
<ds:datastoreItem xmlns:ds="http://schemas.openxmlformats.org/officeDocument/2006/customXml" ds:itemID="{006055B4-0B75-4BA3-A74C-E7128964E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1D66A53-22E3-424F-921C-F0DDC601C957}">
  <ds:schemaRefs>
    <ds:schemaRef ds:uri="http://schemas.microsoft.com/office/infopath/2007/PartnerControls"/>
    <ds:schemaRef ds:uri="http://purl.org/dc/terms/"/>
    <ds:schemaRef ds:uri="http://schemas.microsoft.com/office/2006/metadata/properties"/>
    <ds:schemaRef ds:uri="http://schemas.microsoft.com/office/2006/documentManagement/types"/>
    <ds:schemaRef ds:uri="9b239327-9e80-40e4-b1b7-4394fed77a33"/>
    <ds:schemaRef ds:uri="http://schemas.microsoft.com/sharepoint/v3"/>
    <ds:schemaRef ds:uri="http://purl.org/dc/elements/1.1/"/>
    <ds:schemaRef ds:uri="http://schemas.openxmlformats.org/package/2006/metadata/core-properties"/>
    <ds:schemaRef ds:uri="2f282d3b-eb4a-4b09-b61f-b9593442e286"/>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611</Words>
  <Application>Microsoft Office PowerPoint</Application>
  <PresentationFormat>Widescreen</PresentationFormat>
  <Paragraphs>75</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WF on gNB positioning measurement requirements</vt:lpstr>
      <vt:lpstr>General: Beam sweeping during gNB measurement</vt:lpstr>
      <vt:lpstr>SRS-RSRP: SRS BW grouping for accuracy requirements</vt:lpstr>
      <vt:lpstr>SRS-RSRP: Averaging method for deriving results without RF margins</vt:lpstr>
      <vt:lpstr>SRS-RSRP: Impact of SRS Ês/Iot on accuracy</vt:lpstr>
      <vt:lpstr>SRS-RSRP: Impact of SRS symbol and comb size on accuracy</vt:lpstr>
      <vt:lpstr>SRS-RSRP: RF margin for SRS-RSRP accuracy for different gNB types</vt:lpstr>
      <vt:lpstr>gNB Tx-Tx: SRS BW grouping for accuracy requirements</vt:lpstr>
      <vt:lpstr>gNB Rx-Tx: Averaging method for deriving results without RF margins</vt:lpstr>
      <vt:lpstr>gNB Rx-Tx: Impact of SRS Ês/Iot on accuracy</vt:lpstr>
      <vt:lpstr>gNB Rx-Tx: Impact of SRS symbol and comb size on accuracy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2021-05-26T20:51:57Z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-1770393099</vt:i4>
  </property>
  <property fmtid="{D5CDD505-2E9C-101B-9397-08002B2CF9AE}" pid="12" name="UpdateProcess">
    <vt:lpwstr>End</vt:lpwstr>
  </property>
  <property fmtid="{D5CDD505-2E9C-101B-9397-08002B2CF9AE}" pid="13" name="ContentTypeId">
    <vt:lpwstr>0x010100F3E9551B3FDDA24EBF0A209BAAD637CA</vt:lpwstr>
  </property>
</Properties>
</file>