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347" r:id="rId6"/>
    <p:sldId id="352" r:id="rId7"/>
    <p:sldId id="353" r:id="rId8"/>
    <p:sldId id="354" r:id="rId9"/>
    <p:sldId id="359" r:id="rId10"/>
    <p:sldId id="355" r:id="rId11"/>
    <p:sldId id="356" r:id="rId12"/>
    <p:sldId id="360" r:id="rId13"/>
    <p:sldId id="361" r:id="rId14"/>
    <p:sldId id="350" r:id="rId15"/>
    <p:sldId id="357" r:id="rId16"/>
    <p:sldId id="362" r:id="rId17"/>
    <p:sldId id="358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DCE635-2F3D-4914-8735-04038DD9ABBE}" v="14" dt="2021-05-26T17:49:53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96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FC03E-831B-4932-9AA3-AF606939AA70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71A1A-596C-43ED-B82C-079D058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7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71A1A-596C-43ED-B82C-079D058F2C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5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103990"/>
            <a:ext cx="5616575" cy="868434"/>
          </a:xfrm>
        </p:spPr>
        <p:txBody>
          <a:bodyPr/>
          <a:lstStyle/>
          <a:p>
            <a:pPr algn="l"/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Meeting #99-e	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19-27 May, 2021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NR</a:t>
            </a:r>
            <a:r>
              <a:rPr lang="zh-CN" altLang="en-US" sz="3600" dirty="0"/>
              <a:t> </a:t>
            </a:r>
            <a:r>
              <a:rPr lang="en-US" altLang="zh-CN" sz="3600" dirty="0"/>
              <a:t>Positioning</a:t>
            </a:r>
            <a:r>
              <a:rPr lang="zh-CN" altLang="en-US" sz="3600" dirty="0"/>
              <a:t> </a:t>
            </a:r>
            <a:r>
              <a:rPr lang="en-US" altLang="zh-CN" sz="3600" dirty="0"/>
              <a:t>Performance</a:t>
            </a:r>
            <a:r>
              <a:rPr lang="zh-CN" altLang="en-US" sz="3600" dirty="0"/>
              <a:t> </a:t>
            </a:r>
            <a:r>
              <a:rPr lang="en-US" altLang="zh-CN" sz="3600" dirty="0"/>
              <a:t>Requirements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6440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R4-2108299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649909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difference(4)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493" y="764704"/>
            <a:ext cx="6190341" cy="864096"/>
          </a:xfrm>
        </p:spPr>
        <p:txBody>
          <a:bodyPr>
            <a:normAutofit fontScale="77500" lnSpcReduction="20000"/>
          </a:bodyPr>
          <a:lstStyle/>
          <a:p>
            <a:r>
              <a:rPr lang="en-GB" dirty="0">
                <a:solidFill>
                  <a:srgbClr val="00B050"/>
                </a:solidFill>
              </a:rPr>
              <a:t>UE Rx-Tx time difference measurement accuracy requirements for fading channel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248B3-EA03-4774-BE4D-A6B2416589F8}"/>
              </a:ext>
            </a:extLst>
          </p:cNvPr>
          <p:cNvSpPr/>
          <p:nvPr/>
        </p:nvSpPr>
        <p:spPr>
          <a:xfrm>
            <a:off x="6096000" y="580326"/>
            <a:ext cx="5769849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2-1: UE Rx-Tx accuracy for fading channel in FR1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3466C2-181F-497D-8CB3-9B2D5906517C}"/>
              </a:ext>
            </a:extLst>
          </p:cNvPr>
          <p:cNvSpPr/>
          <p:nvPr/>
        </p:nvSpPr>
        <p:spPr>
          <a:xfrm>
            <a:off x="105493" y="1374840"/>
            <a:ext cx="5712141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2-2: UE Rx-Tx accuracy for fading channel FR2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596D24A-71B6-4116-9498-B41146F52FE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642209"/>
                  </p:ext>
                </p:extLst>
              </p:nvPr>
            </p:nvGraphicFramePr>
            <p:xfrm>
              <a:off x="5920584" y="880542"/>
              <a:ext cx="6120679" cy="54277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5242">
                      <a:extLst>
                        <a:ext uri="{9D8B030D-6E8A-4147-A177-3AD203B41FA5}">
                          <a16:colId xmlns:a16="http://schemas.microsoft.com/office/drawing/2014/main" val="4277215670"/>
                        </a:ext>
                      </a:extLst>
                    </a:gridCol>
                    <a:gridCol w="865892">
                      <a:extLst>
                        <a:ext uri="{9D8B030D-6E8A-4147-A177-3AD203B41FA5}">
                          <a16:colId xmlns:a16="http://schemas.microsoft.com/office/drawing/2014/main" val="2094944319"/>
                        </a:ext>
                      </a:extLst>
                    </a:gridCol>
                    <a:gridCol w="994076">
                      <a:extLst>
                        <a:ext uri="{9D8B030D-6E8A-4147-A177-3AD203B41FA5}">
                          <a16:colId xmlns:a16="http://schemas.microsoft.com/office/drawing/2014/main" val="1701611449"/>
                        </a:ext>
                      </a:extLst>
                    </a:gridCol>
                    <a:gridCol w="741197">
                      <a:extLst>
                        <a:ext uri="{9D8B030D-6E8A-4147-A177-3AD203B41FA5}">
                          <a16:colId xmlns:a16="http://schemas.microsoft.com/office/drawing/2014/main" val="1417180004"/>
                        </a:ext>
                      </a:extLst>
                    </a:gridCol>
                    <a:gridCol w="1844272">
                      <a:extLst>
                        <a:ext uri="{9D8B030D-6E8A-4147-A177-3AD203B41FA5}">
                          <a16:colId xmlns:a16="http://schemas.microsoft.com/office/drawing/2014/main" val="3268637643"/>
                        </a:ext>
                      </a:extLst>
                    </a:gridCol>
                  </a:tblGrid>
                  <a:tr h="4233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6726239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[137+margin]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185205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[96+margin]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9909822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5434788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1066616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2019546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407105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4996118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842512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081315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[180+margin]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8111653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[98+margin]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76193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52699259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2402468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5930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8299178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95205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5500221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90041303"/>
                      </a:ext>
                    </a:extLst>
                  </a:tr>
                  <a:tr h="936856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14883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596D24A-71B6-4116-9498-B41146F52FE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642209"/>
                  </p:ext>
                </p:extLst>
              </p:nvPr>
            </p:nvGraphicFramePr>
            <p:xfrm>
              <a:off x="5920584" y="880542"/>
              <a:ext cx="6120679" cy="54277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5242">
                      <a:extLst>
                        <a:ext uri="{9D8B030D-6E8A-4147-A177-3AD203B41FA5}">
                          <a16:colId xmlns:a16="http://schemas.microsoft.com/office/drawing/2014/main" val="4277215670"/>
                        </a:ext>
                      </a:extLst>
                    </a:gridCol>
                    <a:gridCol w="865892">
                      <a:extLst>
                        <a:ext uri="{9D8B030D-6E8A-4147-A177-3AD203B41FA5}">
                          <a16:colId xmlns:a16="http://schemas.microsoft.com/office/drawing/2014/main" val="2094944319"/>
                        </a:ext>
                      </a:extLst>
                    </a:gridCol>
                    <a:gridCol w="994076">
                      <a:extLst>
                        <a:ext uri="{9D8B030D-6E8A-4147-A177-3AD203B41FA5}">
                          <a16:colId xmlns:a16="http://schemas.microsoft.com/office/drawing/2014/main" val="1701611449"/>
                        </a:ext>
                      </a:extLst>
                    </a:gridCol>
                    <a:gridCol w="741197">
                      <a:extLst>
                        <a:ext uri="{9D8B030D-6E8A-4147-A177-3AD203B41FA5}">
                          <a16:colId xmlns:a16="http://schemas.microsoft.com/office/drawing/2014/main" val="1417180004"/>
                        </a:ext>
                      </a:extLst>
                    </a:gridCol>
                    <a:gridCol w="1844272">
                      <a:extLst>
                        <a:ext uri="{9D8B030D-6E8A-4147-A177-3AD203B41FA5}">
                          <a16:colId xmlns:a16="http://schemas.microsoft.com/office/drawing/2014/main" val="3268637643"/>
                        </a:ext>
                      </a:extLst>
                    </a:gridCol>
                  </a:tblGrid>
                  <a:tr h="4794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32013" t="-8861" r="-1320" b="-10303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26239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[137+margin]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18520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[96+margin]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9909822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5434788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1066616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2019546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407105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4996118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842512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081315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[180+margin]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8111653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[98+margin]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76193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52699259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2402468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5930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8299178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[139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9520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550022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90041303"/>
                      </a:ext>
                    </a:extLst>
                  </a:tr>
                  <a:tr h="1041527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14883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294C36F0-DFDD-4B01-9559-AF5B8A129A9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3382489"/>
                  </p:ext>
                </p:extLst>
              </p:nvPr>
            </p:nvGraphicFramePr>
            <p:xfrm>
              <a:off x="312739" y="1844677"/>
              <a:ext cx="5400600" cy="44846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07627">
                      <a:extLst>
                        <a:ext uri="{9D8B030D-6E8A-4147-A177-3AD203B41FA5}">
                          <a16:colId xmlns:a16="http://schemas.microsoft.com/office/drawing/2014/main" val="3107134211"/>
                        </a:ext>
                      </a:extLst>
                    </a:gridCol>
                    <a:gridCol w="632648">
                      <a:extLst>
                        <a:ext uri="{9D8B030D-6E8A-4147-A177-3AD203B41FA5}">
                          <a16:colId xmlns:a16="http://schemas.microsoft.com/office/drawing/2014/main" val="2016430555"/>
                        </a:ext>
                      </a:extLst>
                    </a:gridCol>
                    <a:gridCol w="916647">
                      <a:extLst>
                        <a:ext uri="{9D8B030D-6E8A-4147-A177-3AD203B41FA5}">
                          <a16:colId xmlns:a16="http://schemas.microsoft.com/office/drawing/2014/main" val="2793535587"/>
                        </a:ext>
                      </a:extLst>
                    </a:gridCol>
                    <a:gridCol w="716540">
                      <a:extLst>
                        <a:ext uri="{9D8B030D-6E8A-4147-A177-3AD203B41FA5}">
                          <a16:colId xmlns:a16="http://schemas.microsoft.com/office/drawing/2014/main" val="2963112126"/>
                        </a:ext>
                      </a:extLst>
                    </a:gridCol>
                    <a:gridCol w="1827138">
                      <a:extLst>
                        <a:ext uri="{9D8B030D-6E8A-4147-A177-3AD203B41FA5}">
                          <a16:colId xmlns:a16="http://schemas.microsoft.com/office/drawing/2014/main" val="814739849"/>
                        </a:ext>
                      </a:extLst>
                    </a:gridCol>
                  </a:tblGrid>
                  <a:tr h="37383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4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4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4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4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50825418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06985595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134202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86203940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[61+margin]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079307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[64+margin]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1454494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18552295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3113089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3207224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6940194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75995252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4251411"/>
                      </a:ext>
                    </a:extLst>
                  </a:tr>
                  <a:tr h="1785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46950707"/>
                      </a:ext>
                    </a:extLst>
                  </a:tr>
                  <a:tr h="907220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330509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294C36F0-DFDD-4B01-9559-AF5B8A129A9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3382489"/>
                  </p:ext>
                </p:extLst>
              </p:nvPr>
            </p:nvGraphicFramePr>
            <p:xfrm>
              <a:off x="312739" y="1844677"/>
              <a:ext cx="5400600" cy="44846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07627">
                      <a:extLst>
                        <a:ext uri="{9D8B030D-6E8A-4147-A177-3AD203B41FA5}">
                          <a16:colId xmlns:a16="http://schemas.microsoft.com/office/drawing/2014/main" val="3107134211"/>
                        </a:ext>
                      </a:extLst>
                    </a:gridCol>
                    <a:gridCol w="632648">
                      <a:extLst>
                        <a:ext uri="{9D8B030D-6E8A-4147-A177-3AD203B41FA5}">
                          <a16:colId xmlns:a16="http://schemas.microsoft.com/office/drawing/2014/main" val="2016430555"/>
                        </a:ext>
                      </a:extLst>
                    </a:gridCol>
                    <a:gridCol w="916647">
                      <a:extLst>
                        <a:ext uri="{9D8B030D-6E8A-4147-A177-3AD203B41FA5}">
                          <a16:colId xmlns:a16="http://schemas.microsoft.com/office/drawing/2014/main" val="2793535587"/>
                        </a:ext>
                      </a:extLst>
                    </a:gridCol>
                    <a:gridCol w="716540">
                      <a:extLst>
                        <a:ext uri="{9D8B030D-6E8A-4147-A177-3AD203B41FA5}">
                          <a16:colId xmlns:a16="http://schemas.microsoft.com/office/drawing/2014/main" val="2963112126"/>
                        </a:ext>
                      </a:extLst>
                    </a:gridCol>
                    <a:gridCol w="1827138">
                      <a:extLst>
                        <a:ext uri="{9D8B030D-6E8A-4147-A177-3AD203B41FA5}">
                          <a16:colId xmlns:a16="http://schemas.microsoft.com/office/drawing/2014/main" val="814739849"/>
                        </a:ext>
                      </a:extLst>
                    </a:gridCol>
                  </a:tblGrid>
                  <a:tr h="83858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4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96000" t="-5797" r="-1333" b="-4355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0825418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606985595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134202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8620394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[61+margin]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07930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[64+margin]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1454494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18552295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3113089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3207224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[57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6940194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759952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425141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[62+margin]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46950707"/>
                      </a:ext>
                    </a:extLst>
                  </a:tr>
                  <a:tr h="1041527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33050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F7614E08-9634-4F32-A622-9F0F79E7CC53}"/>
              </a:ext>
            </a:extLst>
          </p:cNvPr>
          <p:cNvSpPr/>
          <p:nvPr/>
        </p:nvSpPr>
        <p:spPr>
          <a:xfrm>
            <a:off x="335360" y="6364803"/>
            <a:ext cx="11449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Companies are encouraged to bring the simulation results above based on the parameters agreed in R4-2108313 to conclude the TBD cases in the tables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0329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92500"/>
          </a:bodyPr>
          <a:lstStyle/>
          <a:p>
            <a:pPr fontAlgn="auto" hangingPunct="1"/>
            <a:r>
              <a:rPr lang="en-GB" dirty="0">
                <a:solidFill>
                  <a:srgbClr val="00B050"/>
                </a:solidFill>
              </a:rPr>
              <a:t>Test cases for PRS-RSTD, PRS-RSRP and UE Rx-Tx accuracy requirements 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Test cases are defined for AWGN conditions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AWGN accuracy requirements are used for the accuracy test cases for PRS-RSTD and UE Rx-Tx.</a:t>
            </a:r>
            <a:endParaRPr lang="en-US" dirty="0">
              <a:solidFill>
                <a:srgbClr val="00B050"/>
              </a:solidFill>
            </a:endParaRPr>
          </a:p>
          <a:p>
            <a:pPr fontAlgn="auto" hangingPunct="1"/>
            <a:r>
              <a:rPr lang="en-GB" dirty="0">
                <a:solidFill>
                  <a:srgbClr val="00B050"/>
                </a:solidFill>
              </a:rPr>
              <a:t>Test cases for measurement delay requirements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F0"/>
                </a:solidFill>
              </a:rPr>
              <a:t>No fading conditions will be used for FR1 measurement delay tests cases</a:t>
            </a:r>
            <a:r>
              <a:rPr lang="en-GB" dirty="0">
                <a:solidFill>
                  <a:srgbClr val="00B050"/>
                </a:solidFill>
              </a:rPr>
              <a:t>. 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AWGN conditions will be used for FR2 measurement delay test cases.</a:t>
            </a:r>
          </a:p>
          <a:p>
            <a:pPr fontAlgn="auto" hangingPunct="1"/>
            <a:r>
              <a:rPr lang="en-US" dirty="0">
                <a:solidFill>
                  <a:srgbClr val="00B050"/>
                </a:solidFill>
              </a:rPr>
              <a:t>In the test one cell is serving and other cell(s) as non-serving cell</a:t>
            </a:r>
          </a:p>
          <a:p>
            <a:r>
              <a:rPr lang="en-US" dirty="0">
                <a:solidFill>
                  <a:srgbClr val="00B050"/>
                </a:solidFill>
              </a:rPr>
              <a:t>For PRS-RSRP measurement accuracy testing, define test cases with two PRS resources per TRP (in the same DL-PRS Resource Set) and configure the UE to report two measurements per TRP so that differential reporting is used to report one of the measurements</a:t>
            </a:r>
          </a:p>
          <a:p>
            <a:pPr lvl="1"/>
            <a:endParaRPr lang="en-US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737304" cy="1800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General PRS configuration for NR Positioning test case (e.g. PRS periodicity, </a:t>
            </a:r>
            <a:r>
              <a:rPr lang="en-US" b="1" dirty="0" err="1">
                <a:solidFill>
                  <a:srgbClr val="00B050"/>
                </a:solidFill>
              </a:rPr>
              <a:t>combsize</a:t>
            </a:r>
            <a:r>
              <a:rPr lang="en-US" b="1" dirty="0">
                <a:solidFill>
                  <a:srgbClr val="00B050"/>
                </a:solidFill>
              </a:rPr>
              <a:t> ,</a:t>
            </a:r>
            <a:r>
              <a:rPr lang="en-US" b="1" dirty="0" err="1">
                <a:solidFill>
                  <a:srgbClr val="00B050"/>
                </a:solidFill>
              </a:rPr>
              <a:t>e.t.c</a:t>
            </a:r>
            <a:r>
              <a:rPr lang="en-US" b="1" dirty="0">
                <a:solidFill>
                  <a:srgbClr val="00B050"/>
                </a:solidFill>
              </a:rPr>
              <a:t>)</a:t>
            </a:r>
            <a:r>
              <a:rPr lang="en-US" dirty="0">
                <a:solidFill>
                  <a:srgbClr val="00B05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basic PRS configuration patterns shall include two sub patterns for each SCS: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PRSx.1: PRS BW = lowest PRS BW defined in the accuracy requirements (e.g. 24 PRBs for SCS 15kHz), repetition = 4 (e.g. </a:t>
            </a:r>
            <a:r>
              <a:rPr lang="en-US" dirty="0" err="1">
                <a:solidFill>
                  <a:srgbClr val="00B050"/>
                </a:solidFill>
              </a:rPr>
              <a:t>symb</a:t>
            </a:r>
            <a:r>
              <a:rPr lang="en-US" dirty="0">
                <a:solidFill>
                  <a:srgbClr val="00B050"/>
                </a:solidFill>
              </a:rPr>
              <a:t> =4, comb=2, rep=2 , which can avoid the cross-slot combination issue)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PRSx.2: PRS BW = highest PRS BW defined in the accuracy requirements (e.g. 104 PRBs for SCS 15kHz), repetition = 1 (e.g. </a:t>
            </a:r>
            <a:r>
              <a:rPr lang="en-US" dirty="0" err="1">
                <a:solidFill>
                  <a:srgbClr val="00B050"/>
                </a:solidFill>
              </a:rPr>
              <a:t>symb</a:t>
            </a:r>
            <a:r>
              <a:rPr lang="en-US" dirty="0">
                <a:solidFill>
                  <a:srgbClr val="00B050"/>
                </a:solidFill>
              </a:rPr>
              <a:t> =4, comb=4, rep=1)</a:t>
            </a:r>
          </a:p>
          <a:p>
            <a:pPr marL="914400" lvl="2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pPr lvl="1"/>
            <a:endParaRPr lang="en-US" sz="2000" dirty="0">
              <a:solidFill>
                <a:srgbClr val="00B050"/>
              </a:solidFill>
            </a:endParaRPr>
          </a:p>
          <a:p>
            <a:pPr lvl="1"/>
            <a:endParaRPr lang="en-US" b="1" dirty="0">
              <a:solidFill>
                <a:srgbClr val="00B0F0"/>
              </a:solidFill>
            </a:endParaRPr>
          </a:p>
          <a:p>
            <a:pPr lvl="1"/>
            <a:endParaRPr lang="zh-CN" alt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B07D34-9E13-4933-B374-1123CFEFA26A}"/>
              </a:ext>
            </a:extLst>
          </p:cNvPr>
          <p:cNvSpPr/>
          <p:nvPr/>
        </p:nvSpPr>
        <p:spPr>
          <a:xfrm>
            <a:off x="335360" y="2262033"/>
            <a:ext cx="648072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SRS configuration can be define based on the principle below.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BW: to define the SRS BW corresponding to the channel BW, i.e. 10MHz for 15kHz SCS, 40MHz for 30kHz SCS and 100MHz for 120kHz SCS.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comb size 4 with 4 OFDM symbols. 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160ms, and the offset is 20ms (the separation between PRS and SRS is 10ms)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frequency hopping: no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group or sequence hopping: no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Number of antenna ports: 1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Resource type: periodic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SCS: same as for SSB</a:t>
            </a:r>
            <a:endParaRPr lang="en-US" sz="2000" dirty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B050"/>
                </a:solidFill>
              </a:rPr>
              <a:t>Match SRS periodicity to PRS periodicity, i.e. 160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endParaRPr lang="en-GB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General SRS configuration can be define as the table right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175A83D-8481-442F-82F7-E1C1AF886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7298"/>
              </p:ext>
            </p:extLst>
          </p:nvPr>
        </p:nvGraphicFramePr>
        <p:xfrm>
          <a:off x="7176121" y="2492896"/>
          <a:ext cx="4752527" cy="40318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5883">
                  <a:extLst>
                    <a:ext uri="{9D8B030D-6E8A-4147-A177-3AD203B41FA5}">
                      <a16:colId xmlns:a16="http://schemas.microsoft.com/office/drawing/2014/main" val="2481280707"/>
                    </a:ext>
                  </a:extLst>
                </a:gridCol>
                <a:gridCol w="1983159">
                  <a:extLst>
                    <a:ext uri="{9D8B030D-6E8A-4147-A177-3AD203B41FA5}">
                      <a16:colId xmlns:a16="http://schemas.microsoft.com/office/drawing/2014/main" val="3964861557"/>
                    </a:ext>
                  </a:extLst>
                </a:gridCol>
                <a:gridCol w="1423485">
                  <a:extLst>
                    <a:ext uri="{9D8B030D-6E8A-4147-A177-3AD203B41FA5}">
                      <a16:colId xmlns:a16="http://schemas.microsoft.com/office/drawing/2014/main" val="2968108295"/>
                    </a:ext>
                  </a:extLst>
                </a:gridCol>
              </a:tblGrid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SRS-Resource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SRS-ResourceId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9479551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nrofSRS-Ports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Port1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103581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 err="1">
                          <a:effectLst/>
                          <a:highlight>
                            <a:srgbClr val="00FF00"/>
                          </a:highlight>
                        </a:rPr>
                        <a:t>transmissionComb</a:t>
                      </a: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8628164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combOffset-n4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254484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cyclicShift-n4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9782241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resourceMapping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startPosition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2399590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resourceMapping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nrofSymbols	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8683722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resourceMapping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repetitionFactor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5172126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freqDomainPosition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2241688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freqDomainShift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849981"/>
                  </a:ext>
                </a:extLst>
              </a:tr>
              <a:tr h="479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freqHopping</a:t>
                      </a:r>
                      <a:endParaRPr lang="en-US" sz="14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c-SRS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Matches N</a:t>
                      </a:r>
                      <a:r>
                        <a:rPr lang="en-GB" sz="1200" baseline="-25000">
                          <a:effectLst/>
                          <a:highlight>
                            <a:srgbClr val="00FF00"/>
                          </a:highlight>
                        </a:rPr>
                        <a:t>RB,c</a:t>
                      </a: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9774923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groupOrSequenceHopping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Neither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6142511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resourceType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Periodic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903355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periodicityAndOffset-p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160*2^u, 20*2^u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0455459"/>
                  </a:ext>
                </a:extLst>
              </a:tr>
              <a:tr h="16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</a:rPr>
                        <a:t>sequenceId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5154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330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principles(3)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Number of positioning frequency layers</a:t>
            </a:r>
            <a:r>
              <a:rPr lang="en-US" dirty="0">
                <a:solidFill>
                  <a:srgbClr val="00B050"/>
                </a:solidFill>
              </a:rPr>
              <a:t> :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single PFL tests and dual PFL tests in separate test cases (sections)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00B050"/>
                </a:solidFill>
              </a:rPr>
              <a:t>The synchronous cells will be tested for the measurement delay requirements test</a:t>
            </a:r>
          </a:p>
          <a:p>
            <a:r>
              <a:rPr lang="en-US" b="1" dirty="0">
                <a:solidFill>
                  <a:srgbClr val="00B050"/>
                </a:solidFill>
              </a:rPr>
              <a:t>Muting pattern :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1: ‘10’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2: ‘01’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3: ‘10’ 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Cell 1 and Cell 3 will be configured with different Comb patterns or resource offsets</a:t>
            </a:r>
          </a:p>
          <a:p>
            <a:r>
              <a:rPr lang="en-US" b="1" dirty="0">
                <a:solidFill>
                  <a:srgbClr val="00B0F0"/>
                </a:solidFill>
              </a:rPr>
              <a:t>Reporting configuration</a:t>
            </a:r>
            <a:r>
              <a:rPr lang="en-US" i="1" dirty="0">
                <a:solidFill>
                  <a:srgbClr val="00B0F0"/>
                </a:solidFill>
              </a:rPr>
              <a:t> :</a:t>
            </a:r>
            <a:r>
              <a:rPr lang="en-US" dirty="0">
                <a:solidFill>
                  <a:srgbClr val="00B0F0"/>
                </a:solidFill>
              </a:rPr>
              <a:t>No need limit </a:t>
            </a:r>
            <a:r>
              <a:rPr lang="en-GB" dirty="0">
                <a:solidFill>
                  <a:srgbClr val="00B0F0"/>
                </a:solidFill>
              </a:rPr>
              <a:t>the reporting granularity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Gap pattern: use MGP #24 if supported by UE otherwise #0 or </a:t>
            </a:r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[#13] </a:t>
            </a:r>
            <a:r>
              <a:rPr lang="en-US" dirty="0">
                <a:solidFill>
                  <a:srgbClr val="00B050"/>
                </a:solidFill>
              </a:rPr>
              <a:t>can be used.</a:t>
            </a:r>
          </a:p>
          <a:p>
            <a:r>
              <a:rPr lang="en-US" b="1" dirty="0">
                <a:solidFill>
                  <a:srgbClr val="00B050"/>
                </a:solidFill>
              </a:rPr>
              <a:t>Testing procedure: 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The testing procedure for LTE </a:t>
            </a:r>
            <a:r>
              <a:rPr lang="en-US" dirty="0" err="1">
                <a:solidFill>
                  <a:srgbClr val="00B050"/>
                </a:solidFill>
              </a:rPr>
              <a:t>OTDoA</a:t>
            </a:r>
            <a:r>
              <a:rPr lang="en-US" dirty="0">
                <a:solidFill>
                  <a:srgbClr val="00B050"/>
                </a:solidFill>
              </a:rPr>
              <a:t> can be taken as the baseline for NR RSTD and UE Rx-Tx time difference measurement tests.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further simplified procedure can be FFS</a:t>
            </a:r>
          </a:p>
          <a:p>
            <a:r>
              <a:rPr lang="en-US" dirty="0">
                <a:solidFill>
                  <a:srgbClr val="00B050"/>
                </a:solidFill>
              </a:rPr>
              <a:t>The setup of </a:t>
            </a:r>
            <a:r>
              <a:rPr lang="en-US" dirty="0" err="1">
                <a:solidFill>
                  <a:srgbClr val="00B050"/>
                </a:solidFill>
              </a:rPr>
              <a:t>AoA</a:t>
            </a:r>
            <a:r>
              <a:rPr lang="en-US" dirty="0">
                <a:solidFill>
                  <a:srgbClr val="00B050"/>
                </a:solidFill>
              </a:rPr>
              <a:t> for RSTD testing in FR2 can be based on </a:t>
            </a:r>
            <a:r>
              <a:rPr lang="en-US" dirty="0" err="1">
                <a:solidFill>
                  <a:srgbClr val="00B050"/>
                </a:solidFill>
              </a:rPr>
              <a:t>AoA</a:t>
            </a:r>
            <a:r>
              <a:rPr lang="en-US" dirty="0">
                <a:solidFill>
                  <a:srgbClr val="00B050"/>
                </a:solidFill>
              </a:rPr>
              <a:t> setup 1 for all cells/TRPs.</a:t>
            </a:r>
          </a:p>
          <a:p>
            <a:endParaRPr lang="en-US" dirty="0">
              <a:solidFill>
                <a:srgbClr val="00B050"/>
              </a:solidFill>
            </a:endParaRPr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2892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principles(4)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737304" cy="108012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Supported test configurations in FR1 and FR2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Support the proposed reference test configurations below under the assumption that they correspond to the </a:t>
            </a:r>
            <a:r>
              <a:rPr lang="en-US" dirty="0" err="1">
                <a:solidFill>
                  <a:srgbClr val="00B050"/>
                </a:solidFill>
              </a:rPr>
              <a:t>Pcell</a:t>
            </a:r>
            <a:r>
              <a:rPr lang="en-US" dirty="0">
                <a:solidFill>
                  <a:srgbClr val="00B050"/>
                </a:solidFill>
              </a:rPr>
              <a:t> configuration and do not constrain the PRS bandwidth and SCS to be tested in each test case</a:t>
            </a:r>
            <a:r>
              <a:rPr lang="en-US" dirty="0"/>
              <a:t>. </a:t>
            </a:r>
            <a:endParaRPr lang="en-US" b="1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zh-CN" altLang="en-US" sz="2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A956203-AE2D-4173-8C47-D0D635139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66246"/>
              </p:ext>
            </p:extLst>
          </p:nvPr>
        </p:nvGraphicFramePr>
        <p:xfrm>
          <a:off x="695400" y="1916832"/>
          <a:ext cx="8208912" cy="21602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0427">
                  <a:extLst>
                    <a:ext uri="{9D8B030D-6E8A-4147-A177-3AD203B41FA5}">
                      <a16:colId xmlns:a16="http://schemas.microsoft.com/office/drawing/2014/main" val="4079656621"/>
                    </a:ext>
                  </a:extLst>
                </a:gridCol>
                <a:gridCol w="6178485">
                  <a:extLst>
                    <a:ext uri="{9D8B030D-6E8A-4147-A177-3AD203B41FA5}">
                      <a16:colId xmlns:a16="http://schemas.microsoft.com/office/drawing/2014/main" val="474727005"/>
                    </a:ext>
                  </a:extLst>
                </a:gridCol>
              </a:tblGrid>
              <a:tr h="3742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 dirty="0">
                          <a:effectLst/>
                        </a:rPr>
                        <a:t>Configuration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 dirty="0">
                          <a:effectLst/>
                        </a:rPr>
                        <a:t>Description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5043899"/>
                  </a:ext>
                </a:extLst>
              </a:tr>
              <a:tr h="353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15 kHz SSB SCS, 10 MHz bandwidth, FDD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0848985"/>
                  </a:ext>
                </a:extLst>
              </a:tr>
              <a:tr h="3742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15 kHz SSB SCS, 10 MHz bandwidth, TDD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85723"/>
                  </a:ext>
                </a:extLst>
              </a:tr>
              <a:tr h="3742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30 kHz SSB SCS, 40 MHz bandwidth, TDD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8425635"/>
                  </a:ext>
                </a:extLst>
              </a:tr>
              <a:tr h="683749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NOTE:	The UE is only required to be tested in one of the supported test configurations.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52681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DEC63D-1B4F-4090-A946-E754A119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82674"/>
              </p:ext>
            </p:extLst>
          </p:nvPr>
        </p:nvGraphicFramePr>
        <p:xfrm>
          <a:off x="695400" y="4581128"/>
          <a:ext cx="8208912" cy="1152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2988">
                  <a:extLst>
                    <a:ext uri="{9D8B030D-6E8A-4147-A177-3AD203B41FA5}">
                      <a16:colId xmlns:a16="http://schemas.microsoft.com/office/drawing/2014/main" val="2648572622"/>
                    </a:ext>
                  </a:extLst>
                </a:gridCol>
                <a:gridCol w="6465924">
                  <a:extLst>
                    <a:ext uri="{9D8B030D-6E8A-4147-A177-3AD203B41FA5}">
                      <a16:colId xmlns:a16="http://schemas.microsoft.com/office/drawing/2014/main" val="3016420744"/>
                    </a:ext>
                  </a:extLst>
                </a:gridCol>
              </a:tblGrid>
              <a:tr h="6374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Configuration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Description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95162"/>
                  </a:ext>
                </a:extLst>
              </a:tr>
              <a:tr h="514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zh-CN" sz="18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effectLst/>
                        </a:rPr>
                        <a:t>120 kHz SSB SCS, 100 MHz bandwidth, TDD duplex mode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8785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85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highlight>
                  <a:srgbClr val="FFFF00"/>
                </a:highlight>
              </a:rPr>
              <a:t>open for 2nd round discussion </a:t>
            </a:r>
          </a:p>
          <a:p>
            <a:pPr marL="0" indent="0" algn="ctr">
              <a:buNone/>
            </a:pPr>
            <a:r>
              <a:rPr lang="sv-SE" sz="5000" dirty="0"/>
              <a:t>Still open after 1st round discussion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881336"/>
            <a:ext cx="11161240" cy="5976664"/>
          </a:xfrm>
        </p:spPr>
        <p:txBody>
          <a:bodyPr>
            <a:normAutofit fontScale="92500" lnSpcReduction="20000"/>
          </a:bodyPr>
          <a:lstStyle/>
          <a:p>
            <a:pPr fontAlgn="auto" hangingPunct="1"/>
            <a:r>
              <a:rPr lang="en-GB" dirty="0">
                <a:solidFill>
                  <a:srgbClr val="00B050"/>
                </a:solidFill>
              </a:rPr>
              <a:t>PRS-RSTD and UE Rx-Tx measurement accuracy requirements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Define an additional set of accuracy requirements for AWGN </a:t>
            </a:r>
            <a:endParaRPr lang="en-US" dirty="0">
              <a:solidFill>
                <a:srgbClr val="00B050"/>
              </a:solidFill>
            </a:endParaRP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Capture in the specification the propagation channel models based on which the accuracy requirements are derived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When UE measures RSTD on PRS resources belonging to different PFLs, then the RSTD accuracy is defined as the accuracy corresponding to the largest accuracy value among different PFLs.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Note: margins for measurements on different PFLs shall be considered in the group delay margin</a:t>
            </a:r>
          </a:p>
          <a:p>
            <a:pPr lvl="0"/>
            <a:r>
              <a:rPr lang="en-US" dirty="0">
                <a:solidFill>
                  <a:srgbClr val="00B050"/>
                </a:solidFill>
              </a:rPr>
              <a:t>RAN4 will add a non-zero group delay calibration margin to the RSTD accuracy requirements in FR1 and FR2.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the exact values of the margins for FR1 and FR2 in the maintenance stage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FFS on frequency drift margin</a:t>
            </a:r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00707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478" y="548680"/>
            <a:ext cx="11680185" cy="5256585"/>
          </a:xfrm>
        </p:spPr>
        <p:txBody>
          <a:bodyPr>
            <a:normAutofit/>
          </a:bodyPr>
          <a:lstStyle/>
          <a:p>
            <a:pPr fontAlgn="auto" hangingPunct="1"/>
            <a:r>
              <a:rPr lang="en-GB" sz="2400" dirty="0">
                <a:solidFill>
                  <a:srgbClr val="00B050"/>
                </a:solidFill>
              </a:rPr>
              <a:t>Reference point of ideal RX time for RSTD accuracy requirements is the absolute arrival time of the first path of the receive signal</a:t>
            </a:r>
            <a:endParaRPr lang="en-US" sz="2400" dirty="0">
              <a:solidFill>
                <a:srgbClr val="00B050"/>
              </a:solidFill>
            </a:endParaRPr>
          </a:p>
          <a:p>
            <a:pPr lvl="1"/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dirty="0">
                <a:highlight>
                  <a:srgbClr val="00FFFF"/>
                </a:highlight>
              </a:rPr>
              <a:t>	</a:t>
            </a:r>
            <a:endParaRPr lang="en-US" dirty="0">
              <a:highlight>
                <a:srgbClr val="00FFFF"/>
              </a:highlight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085BFA4-B805-4D99-9F23-044DFE7F9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567" y="1349387"/>
            <a:ext cx="4392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1-1: RSTD accuracy for AWGN in FR1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304A67EA-B256-48F2-A5C3-550E8110FA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3061537"/>
                  </p:ext>
                </p:extLst>
              </p:nvPr>
            </p:nvGraphicFramePr>
            <p:xfrm>
              <a:off x="738445" y="4426358"/>
              <a:ext cx="3686175" cy="19025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6589">
                      <a:extLst>
                        <a:ext uri="{9D8B030D-6E8A-4147-A177-3AD203B41FA5}">
                          <a16:colId xmlns:a16="http://schemas.microsoft.com/office/drawing/2014/main" val="1296140026"/>
                        </a:ext>
                      </a:extLst>
                    </a:gridCol>
                    <a:gridCol w="630338">
                      <a:extLst>
                        <a:ext uri="{9D8B030D-6E8A-4147-A177-3AD203B41FA5}">
                          <a16:colId xmlns:a16="http://schemas.microsoft.com/office/drawing/2014/main" val="228504341"/>
                        </a:ext>
                      </a:extLst>
                    </a:gridCol>
                    <a:gridCol w="433556">
                      <a:extLst>
                        <a:ext uri="{9D8B030D-6E8A-4147-A177-3AD203B41FA5}">
                          <a16:colId xmlns:a16="http://schemas.microsoft.com/office/drawing/2014/main" val="1932257971"/>
                        </a:ext>
                      </a:extLst>
                    </a:gridCol>
                    <a:gridCol w="1545692">
                      <a:extLst>
                        <a:ext uri="{9D8B030D-6E8A-4147-A177-3AD203B41FA5}">
                          <a16:colId xmlns:a16="http://schemas.microsoft.com/office/drawing/2014/main" val="3506716010"/>
                        </a:ext>
                      </a:extLst>
                    </a:gridCol>
                  </a:tblGrid>
                  <a:tr h="4813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Accuracy, 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Tc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PRS SCS,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kHz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973241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[35+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[24]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60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7592443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0577561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[11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540761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26360877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[13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58171229"/>
                      </a:ext>
                    </a:extLst>
                  </a:tr>
                  <a:tr h="1276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3492751"/>
                      </a:ext>
                    </a:extLst>
                  </a:tr>
                  <a:tr h="127635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566765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304A67EA-B256-48F2-A5C3-550E8110FA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3061537"/>
                  </p:ext>
                </p:extLst>
              </p:nvPr>
            </p:nvGraphicFramePr>
            <p:xfrm>
              <a:off x="738445" y="4426358"/>
              <a:ext cx="3686175" cy="19025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76589">
                      <a:extLst>
                        <a:ext uri="{9D8B030D-6E8A-4147-A177-3AD203B41FA5}">
                          <a16:colId xmlns:a16="http://schemas.microsoft.com/office/drawing/2014/main" val="1296140026"/>
                        </a:ext>
                      </a:extLst>
                    </a:gridCol>
                    <a:gridCol w="630338">
                      <a:extLst>
                        <a:ext uri="{9D8B030D-6E8A-4147-A177-3AD203B41FA5}">
                          <a16:colId xmlns:a16="http://schemas.microsoft.com/office/drawing/2014/main" val="228504341"/>
                        </a:ext>
                      </a:extLst>
                    </a:gridCol>
                    <a:gridCol w="433556">
                      <a:extLst>
                        <a:ext uri="{9D8B030D-6E8A-4147-A177-3AD203B41FA5}">
                          <a16:colId xmlns:a16="http://schemas.microsoft.com/office/drawing/2014/main" val="1932257971"/>
                        </a:ext>
                      </a:extLst>
                    </a:gridCol>
                    <a:gridCol w="1545692">
                      <a:extLst>
                        <a:ext uri="{9D8B030D-6E8A-4147-A177-3AD203B41FA5}">
                          <a16:colId xmlns:a16="http://schemas.microsoft.com/office/drawing/2014/main" val="3506716010"/>
                        </a:ext>
                      </a:extLst>
                    </a:gridCol>
                  </a:tblGrid>
                  <a:tr h="71113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Accuracy, 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Tc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PRS SCS,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kHz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38583" t="-5983" r="-1575" b="-1794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973241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[35+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[24]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60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9759244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3057756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[11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79540761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[24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2636087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[13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5817122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All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3492751"/>
                      </a:ext>
                    </a:extLst>
                  </a:tr>
                  <a:tr h="168021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566765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" name="Rectangle 2">
            <a:extLst>
              <a:ext uri="{FF2B5EF4-FFF2-40B4-BE49-F238E27FC236}">
                <a16:creationId xmlns:a16="http://schemas.microsoft.com/office/drawing/2014/main" id="{975AAC13-43B7-4783-8A68-CEAB52FF4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127837"/>
            <a:ext cx="40324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1-2: RSTD accuracy for AWGN in FR2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2857DBA2-85E4-4323-A0BC-C7B851AC1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520" y="928549"/>
            <a:ext cx="51388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2-1: RSTD accuracy for fading channels in FR1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EB5FA0D5-815E-4307-9BDC-B1B2E6C50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846" y="3917132"/>
            <a:ext cx="51388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2-2 RSTD accuracy for fading channels in FR2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8" name="Table 17">
                <a:extLst>
                  <a:ext uri="{FF2B5EF4-FFF2-40B4-BE49-F238E27FC236}">
                    <a16:creationId xmlns:a16="http://schemas.microsoft.com/office/drawing/2014/main" id="{FFB6EA81-0DC0-4F78-A426-9480869681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781029"/>
                  </p:ext>
                </p:extLst>
              </p:nvPr>
            </p:nvGraphicFramePr>
            <p:xfrm>
              <a:off x="6146788" y="4162171"/>
              <a:ext cx="5096008" cy="22947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347">
                      <a:extLst>
                        <a:ext uri="{9D8B030D-6E8A-4147-A177-3AD203B41FA5}">
                          <a16:colId xmlns:a16="http://schemas.microsoft.com/office/drawing/2014/main" val="2855112651"/>
                        </a:ext>
                      </a:extLst>
                    </a:gridCol>
                    <a:gridCol w="871420">
                      <a:extLst>
                        <a:ext uri="{9D8B030D-6E8A-4147-A177-3AD203B41FA5}">
                          <a16:colId xmlns:a16="http://schemas.microsoft.com/office/drawing/2014/main" val="1551429577"/>
                        </a:ext>
                      </a:extLst>
                    </a:gridCol>
                    <a:gridCol w="599376">
                      <a:extLst>
                        <a:ext uri="{9D8B030D-6E8A-4147-A177-3AD203B41FA5}">
                          <a16:colId xmlns:a16="http://schemas.microsoft.com/office/drawing/2014/main" val="4112729771"/>
                        </a:ext>
                      </a:extLst>
                    </a:gridCol>
                    <a:gridCol w="2136865">
                      <a:extLst>
                        <a:ext uri="{9D8B030D-6E8A-4147-A177-3AD203B41FA5}">
                          <a16:colId xmlns:a16="http://schemas.microsoft.com/office/drawing/2014/main" val="3526815774"/>
                        </a:ext>
                      </a:extLst>
                    </a:gridCol>
                  </a:tblGrid>
                  <a:tr h="52544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Accuracy,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Tc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SCS,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kHz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1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809899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[83 + margin]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[24]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60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8574024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[64]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32833730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01552052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[48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65323945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[54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97230495"/>
                      </a:ext>
                    </a:extLst>
                  </a:tr>
                  <a:tr h="15464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54792040"/>
                      </a:ext>
                    </a:extLst>
                  </a:tr>
                  <a:tr h="703971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913543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8" name="Table 17">
                <a:extLst>
                  <a:ext uri="{FF2B5EF4-FFF2-40B4-BE49-F238E27FC236}">
                    <a16:creationId xmlns:a16="http://schemas.microsoft.com/office/drawing/2014/main" id="{FFB6EA81-0DC0-4F78-A426-9480869681A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781029"/>
                  </p:ext>
                </p:extLst>
              </p:nvPr>
            </p:nvGraphicFramePr>
            <p:xfrm>
              <a:off x="6146788" y="4162171"/>
              <a:ext cx="5096008" cy="22947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347">
                      <a:extLst>
                        <a:ext uri="{9D8B030D-6E8A-4147-A177-3AD203B41FA5}">
                          <a16:colId xmlns:a16="http://schemas.microsoft.com/office/drawing/2014/main" val="2855112651"/>
                        </a:ext>
                      </a:extLst>
                    </a:gridCol>
                    <a:gridCol w="871420">
                      <a:extLst>
                        <a:ext uri="{9D8B030D-6E8A-4147-A177-3AD203B41FA5}">
                          <a16:colId xmlns:a16="http://schemas.microsoft.com/office/drawing/2014/main" val="1551429577"/>
                        </a:ext>
                      </a:extLst>
                    </a:gridCol>
                    <a:gridCol w="599376">
                      <a:extLst>
                        <a:ext uri="{9D8B030D-6E8A-4147-A177-3AD203B41FA5}">
                          <a16:colId xmlns:a16="http://schemas.microsoft.com/office/drawing/2014/main" val="4112729771"/>
                        </a:ext>
                      </a:extLst>
                    </a:gridCol>
                    <a:gridCol w="2136865">
                      <a:extLst>
                        <a:ext uri="{9D8B030D-6E8A-4147-A177-3AD203B41FA5}">
                          <a16:colId xmlns:a16="http://schemas.microsoft.com/office/drawing/2014/main" val="3526815774"/>
                        </a:ext>
                      </a:extLst>
                    </a:gridCol>
                  </a:tblGrid>
                  <a:tr h="5674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Accuracy,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Tc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BW, 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PRB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PRS SCS,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kHz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38746" t="-7527" r="-1140" b="-3086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5809899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[83 + margin]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[24]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60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857402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[64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≥ [64]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3283373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0155205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[48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[32]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120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 dirty="0">
                              <a:effectLst/>
                            </a:rPr>
                            <a:t>≥</a:t>
                          </a:r>
                          <a:r>
                            <a:rPr lang="en-GB" sz="1100" dirty="0">
                              <a:effectLst/>
                            </a:rPr>
                            <a:t>4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65323945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[54 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[64]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97230495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[36+ margin]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effectLst/>
                            </a:rPr>
                            <a:t>≥ [128]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All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54792040"/>
                      </a:ext>
                    </a:extLst>
                  </a:tr>
                  <a:tr h="703971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TDL-C [TS38.101-4]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9135432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410361B-6582-4B9D-A4C9-6EBEF26952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2406845"/>
                  </p:ext>
                </p:extLst>
              </p:nvPr>
            </p:nvGraphicFramePr>
            <p:xfrm>
              <a:off x="501235" y="1671630"/>
              <a:ext cx="5018701" cy="245719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31297">
                      <a:extLst>
                        <a:ext uri="{9D8B030D-6E8A-4147-A177-3AD203B41FA5}">
                          <a16:colId xmlns:a16="http://schemas.microsoft.com/office/drawing/2014/main" val="1704829370"/>
                        </a:ext>
                      </a:extLst>
                    </a:gridCol>
                    <a:gridCol w="951709">
                      <a:extLst>
                        <a:ext uri="{9D8B030D-6E8A-4147-A177-3AD203B41FA5}">
                          <a16:colId xmlns:a16="http://schemas.microsoft.com/office/drawing/2014/main" val="346920205"/>
                        </a:ext>
                      </a:extLst>
                    </a:gridCol>
                    <a:gridCol w="729424">
                      <a:extLst>
                        <a:ext uri="{9D8B030D-6E8A-4147-A177-3AD203B41FA5}">
                          <a16:colId xmlns:a16="http://schemas.microsoft.com/office/drawing/2014/main" val="924038714"/>
                        </a:ext>
                      </a:extLst>
                    </a:gridCol>
                    <a:gridCol w="1806271">
                      <a:extLst>
                        <a:ext uri="{9D8B030D-6E8A-4147-A177-3AD203B41FA5}">
                          <a16:colId xmlns:a16="http://schemas.microsoft.com/office/drawing/2014/main" val="2005195781"/>
                        </a:ext>
                      </a:extLst>
                    </a:gridCol>
                  </a:tblGrid>
                  <a:tr h="34226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Tc+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50552568"/>
                      </a:ext>
                    </a:extLst>
                  </a:tr>
                  <a:tr h="298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[132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72902723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[98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01113751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[42 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87564672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0664814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[48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0058910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35865394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[50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5695736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9592997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754132"/>
                      </a:ext>
                    </a:extLst>
                  </a:tr>
                  <a:tr h="150495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Note 1:  Margin value is FFS 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5667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410361B-6582-4B9D-A4C9-6EBEF26952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2406845"/>
                  </p:ext>
                </p:extLst>
              </p:nvPr>
            </p:nvGraphicFramePr>
            <p:xfrm>
              <a:off x="501235" y="1671630"/>
              <a:ext cx="5018701" cy="245719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31297">
                      <a:extLst>
                        <a:ext uri="{9D8B030D-6E8A-4147-A177-3AD203B41FA5}">
                          <a16:colId xmlns:a16="http://schemas.microsoft.com/office/drawing/2014/main" val="1704829370"/>
                        </a:ext>
                      </a:extLst>
                    </a:gridCol>
                    <a:gridCol w="951709">
                      <a:extLst>
                        <a:ext uri="{9D8B030D-6E8A-4147-A177-3AD203B41FA5}">
                          <a16:colId xmlns:a16="http://schemas.microsoft.com/office/drawing/2014/main" val="346920205"/>
                        </a:ext>
                      </a:extLst>
                    </a:gridCol>
                    <a:gridCol w="729424">
                      <a:extLst>
                        <a:ext uri="{9D8B030D-6E8A-4147-A177-3AD203B41FA5}">
                          <a16:colId xmlns:a16="http://schemas.microsoft.com/office/drawing/2014/main" val="924038714"/>
                        </a:ext>
                      </a:extLst>
                    </a:gridCol>
                    <a:gridCol w="1806271">
                      <a:extLst>
                        <a:ext uri="{9D8B030D-6E8A-4147-A177-3AD203B41FA5}">
                          <a16:colId xmlns:a16="http://schemas.microsoft.com/office/drawing/2014/main" val="2005195781"/>
                        </a:ext>
                      </a:extLst>
                    </a:gridCol>
                  </a:tblGrid>
                  <a:tr h="7694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Tc+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5"/>
                          <a:stretch>
                            <a:fillRect l="-177778" t="-5512" r="-1347" b="-228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50552568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[132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7290272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[98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0111375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[42 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8756467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066481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[48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005891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3586539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[50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5695736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959299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754132"/>
                      </a:ext>
                    </a:extLst>
                  </a:tr>
                  <a:tr h="152718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Note 1:  Margin value is FFS 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5667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C7FE44CA-0AF4-4BC0-B2B9-4F63CCA8C3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7854588"/>
                  </p:ext>
                </p:extLst>
              </p:nvPr>
            </p:nvGraphicFramePr>
            <p:xfrm>
              <a:off x="5974928" y="1220985"/>
              <a:ext cx="5642743" cy="27467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1703">
                      <a:extLst>
                        <a:ext uri="{9D8B030D-6E8A-4147-A177-3AD203B41FA5}">
                          <a16:colId xmlns:a16="http://schemas.microsoft.com/office/drawing/2014/main" val="2343091190"/>
                        </a:ext>
                      </a:extLst>
                    </a:gridCol>
                    <a:gridCol w="1070048">
                      <a:extLst>
                        <a:ext uri="{9D8B030D-6E8A-4147-A177-3AD203B41FA5}">
                          <a16:colId xmlns:a16="http://schemas.microsoft.com/office/drawing/2014/main" val="1213553707"/>
                        </a:ext>
                      </a:extLst>
                    </a:gridCol>
                    <a:gridCol w="820123">
                      <a:extLst>
                        <a:ext uri="{9D8B030D-6E8A-4147-A177-3AD203B41FA5}">
                          <a16:colId xmlns:a16="http://schemas.microsoft.com/office/drawing/2014/main" val="1638729000"/>
                        </a:ext>
                      </a:extLst>
                    </a:gridCol>
                    <a:gridCol w="2030869">
                      <a:extLst>
                        <a:ext uri="{9D8B030D-6E8A-4147-A177-3AD203B41FA5}">
                          <a16:colId xmlns:a16="http://schemas.microsoft.com/office/drawing/2014/main" val="2457204093"/>
                        </a:ext>
                      </a:extLst>
                    </a:gridCol>
                  </a:tblGrid>
                  <a:tr h="4706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4303115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47138364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[140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00645230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[86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37210702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350641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[109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3931268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[28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846307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0307948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[27+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312734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[21+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0991948"/>
                      </a:ext>
                    </a:extLst>
                  </a:tr>
                  <a:tr h="548472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45017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C7FE44CA-0AF4-4BC0-B2B9-4F63CCA8C3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7854588"/>
                  </p:ext>
                </p:extLst>
              </p:nvPr>
            </p:nvGraphicFramePr>
            <p:xfrm>
              <a:off x="5974928" y="1220985"/>
              <a:ext cx="5642743" cy="27467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1703">
                      <a:extLst>
                        <a:ext uri="{9D8B030D-6E8A-4147-A177-3AD203B41FA5}">
                          <a16:colId xmlns:a16="http://schemas.microsoft.com/office/drawing/2014/main" val="2343091190"/>
                        </a:ext>
                      </a:extLst>
                    </a:gridCol>
                    <a:gridCol w="1070048">
                      <a:extLst>
                        <a:ext uri="{9D8B030D-6E8A-4147-A177-3AD203B41FA5}">
                          <a16:colId xmlns:a16="http://schemas.microsoft.com/office/drawing/2014/main" val="1213553707"/>
                        </a:ext>
                      </a:extLst>
                    </a:gridCol>
                    <a:gridCol w="820123">
                      <a:extLst>
                        <a:ext uri="{9D8B030D-6E8A-4147-A177-3AD203B41FA5}">
                          <a16:colId xmlns:a16="http://schemas.microsoft.com/office/drawing/2014/main" val="1638729000"/>
                        </a:ext>
                      </a:extLst>
                    </a:gridCol>
                    <a:gridCol w="2030869">
                      <a:extLst>
                        <a:ext uri="{9D8B030D-6E8A-4147-A177-3AD203B41FA5}">
                          <a16:colId xmlns:a16="http://schemas.microsoft.com/office/drawing/2014/main" val="2457204093"/>
                        </a:ext>
                      </a:extLst>
                    </a:gridCol>
                  </a:tblGrid>
                  <a:tr h="523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6"/>
                          <a:stretch>
                            <a:fillRect l="-178378" t="-8140" r="-1201" b="-426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303115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471383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[140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00645230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[86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37210702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[TBD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350641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[109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393126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[28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846307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030794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[27+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312734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[21+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0991948"/>
                      </a:ext>
                    </a:extLst>
                  </a:tr>
                  <a:tr h="548472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Note 2: The requirements above are based on the simulation results under the TDL-A [TS38.101-4]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45017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1021C03C-AE33-4BAF-8E77-B4CCAE5D810B}"/>
              </a:ext>
            </a:extLst>
          </p:cNvPr>
          <p:cNvSpPr/>
          <p:nvPr/>
        </p:nvSpPr>
        <p:spPr>
          <a:xfrm>
            <a:off x="335360" y="6364803"/>
            <a:ext cx="11025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Companies are encouraged to bring the simulation results above based on the parameters agreed in R4-2108313 to conclude the TBD cases in the tables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>
                <a:solidFill>
                  <a:srgbClr val="00B050"/>
                </a:solidFill>
              </a:rPr>
              <a:t>The relative RSRP accuracy should be (RSRP95 – RSRP05), which was agreed in R4#98bis-e</a:t>
            </a:r>
          </a:p>
          <a:p>
            <a:pPr lvl="0"/>
            <a:r>
              <a:rPr lang="en-US" dirty="0">
                <a:highlight>
                  <a:srgbClr val="FFFF00"/>
                </a:highlight>
              </a:rPr>
              <a:t>FFS on the PRS RSRP measurement requirements in extreme condition are X dB larger than that in normal condition, and X is</a:t>
            </a:r>
            <a:r>
              <a:rPr lang="en-US" dirty="0"/>
              <a:t>: </a:t>
            </a:r>
          </a:p>
          <a:p>
            <a:pPr lvl="1" fontAlgn="auto" hangingPunct="1"/>
            <a:r>
              <a:rPr lang="en-US" dirty="0"/>
              <a:t>3dB for absolute accuracy for FR1. </a:t>
            </a:r>
          </a:p>
          <a:p>
            <a:pPr lvl="1" fontAlgn="auto" hangingPunct="1"/>
            <a:r>
              <a:rPr lang="en-US" dirty="0"/>
              <a:t>3dB for absolute accuracy for FR2. </a:t>
            </a:r>
          </a:p>
          <a:p>
            <a:pPr lvl="1" fontAlgn="auto" hangingPunct="1"/>
            <a:r>
              <a:rPr lang="en-US" dirty="0"/>
              <a:t>1dB for relative accuracy for FR1. </a:t>
            </a:r>
          </a:p>
          <a:p>
            <a:pPr lvl="1"/>
            <a:r>
              <a:rPr lang="en-US" dirty="0"/>
              <a:t>3dB for relative accuracy for FR2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Relative PRS-RSRP accuracy requirements apply for the cases when PRS-RSRP is measured from resources in the same resource set, and PRS-RSRP is measured with same Rx beam in case of FR2.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on the exact value of RF calibration margin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For FR2: </a:t>
            </a:r>
          </a:p>
          <a:p>
            <a:pPr lvl="3"/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Option 1: [2dB] for FR1</a:t>
            </a:r>
          </a:p>
          <a:p>
            <a:pPr lvl="3"/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Option 2: [0dB] for FR1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For FR2: [4dB] </a:t>
            </a: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687" y="836712"/>
            <a:ext cx="11161240" cy="568863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PRS-RSRP accuracy requirements agreed in the last meeting can be taken as the baseline, which can be updated up to updated simulation results and agreed margin.</a:t>
            </a:r>
          </a:p>
          <a:p>
            <a:pPr lvl="1"/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102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difference(1)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544616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Applicability of accuracy requirements in the case of </a:t>
            </a:r>
            <a:r>
              <a:rPr lang="en-US" dirty="0" err="1">
                <a:solidFill>
                  <a:srgbClr val="00B050"/>
                </a:solidFill>
              </a:rPr>
              <a:t>NTA_offset</a:t>
            </a:r>
            <a:r>
              <a:rPr lang="en-US" dirty="0">
                <a:solidFill>
                  <a:srgbClr val="00B050"/>
                </a:solidFill>
              </a:rPr>
              <a:t> change</a:t>
            </a:r>
            <a:r>
              <a:rPr lang="en-US" i="1" dirty="0">
                <a:solidFill>
                  <a:srgbClr val="00B050"/>
                </a:solidFill>
              </a:rPr>
              <a:t> :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Clarify in section 10.1.25.2 in TS 38.133: “UE Rx-Tx time difference accuracy requirements shall not apply if </a:t>
            </a:r>
            <a:r>
              <a:rPr lang="en-GB" dirty="0" err="1">
                <a:solidFill>
                  <a:srgbClr val="00B050"/>
                </a:solidFill>
              </a:rPr>
              <a:t>N</a:t>
            </a:r>
            <a:r>
              <a:rPr lang="en-GB" baseline="-25000" dirty="0" err="1">
                <a:solidFill>
                  <a:srgbClr val="00B050"/>
                </a:solidFill>
              </a:rPr>
              <a:t>TA_offset</a:t>
            </a:r>
            <a:r>
              <a:rPr lang="en-GB" dirty="0">
                <a:solidFill>
                  <a:srgbClr val="00B050"/>
                </a:solidFill>
              </a:rPr>
              <a:t> defined in Table 7.1.2-2 in 38.133 changes during the UE Rx-Tx measurement period.”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Applicability of accuracy requirements under TA adjustment</a:t>
            </a:r>
            <a:r>
              <a:rPr lang="en-US" i="1" dirty="0">
                <a:solidFill>
                  <a:srgbClr val="00B050"/>
                </a:solidFill>
              </a:rPr>
              <a:t> :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UE Rx-Tx measurement accuracy requirements shall not apply if the uplink transmission timing changes during the UE Rx-Tx measurement period due to network-configured TA command. 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  <a:highlight>
                  <a:srgbClr val="FFFF00"/>
                </a:highlight>
              </a:rPr>
              <a:t>FFS  whether UE Rx-Tx measurement accuracy requirements shall apply if the uplink transmission timing changes during the UE Rx-Tx measurement period due to autonomous adjustment in the maintenance stage if no consensus reached. </a:t>
            </a:r>
            <a:endParaRPr lang="en-US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difference(2)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Applicable accuracy requirement in case of other (non-HO) serving cell changes: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The UE shall continue and complete a UE Rx-Tx measurement while meeting UE Rx-Tx measurement accuracy requirements in clause 10.1.23, when a non-HO serving cell change occurs during the measurement, provided the cell change does not impact the configuration of the SRS used for the measurement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00B050"/>
                </a:solidFill>
              </a:rPr>
              <a:t>The group delay calibration margin  can be taken count into UE Rx-Tx difference accuracy requirement.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exact value can be FFS.</a:t>
            </a:r>
          </a:p>
          <a:p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difference(3)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9715" y="980728"/>
            <a:ext cx="6190341" cy="511256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UE Rx-Tx time difference measurement accuracy requirements for AWGN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248B3-EA03-4774-BE4D-A6B2416589F8}"/>
              </a:ext>
            </a:extLst>
          </p:cNvPr>
          <p:cNvSpPr/>
          <p:nvPr/>
        </p:nvSpPr>
        <p:spPr>
          <a:xfrm>
            <a:off x="6308093" y="1102901"/>
            <a:ext cx="5019772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1-1: UE Rx-Tx accuracy for AWGN in FR1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3466C2-181F-497D-8CB3-9B2D5906517C}"/>
              </a:ext>
            </a:extLst>
          </p:cNvPr>
          <p:cNvSpPr/>
          <p:nvPr/>
        </p:nvSpPr>
        <p:spPr>
          <a:xfrm>
            <a:off x="551384" y="2542133"/>
            <a:ext cx="5019772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1-2: UE Rx-Tx accuracy for AWGN in FR2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8294886-8818-4D6E-BE4F-614432F9AE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028337"/>
                  </p:ext>
                </p:extLst>
              </p:nvPr>
            </p:nvGraphicFramePr>
            <p:xfrm>
              <a:off x="6616824" y="1775180"/>
              <a:ext cx="5239816" cy="460217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2296">
                      <a:extLst>
                        <a:ext uri="{9D8B030D-6E8A-4147-A177-3AD203B41FA5}">
                          <a16:colId xmlns:a16="http://schemas.microsoft.com/office/drawing/2014/main" val="908907903"/>
                        </a:ext>
                      </a:extLst>
                    </a:gridCol>
                    <a:gridCol w="684170">
                      <a:extLst>
                        <a:ext uri="{9D8B030D-6E8A-4147-A177-3AD203B41FA5}">
                          <a16:colId xmlns:a16="http://schemas.microsoft.com/office/drawing/2014/main" val="1005967399"/>
                        </a:ext>
                      </a:extLst>
                    </a:gridCol>
                    <a:gridCol w="804906">
                      <a:extLst>
                        <a:ext uri="{9D8B030D-6E8A-4147-A177-3AD203B41FA5}">
                          <a16:colId xmlns:a16="http://schemas.microsoft.com/office/drawing/2014/main" val="2997162668"/>
                        </a:ext>
                      </a:extLst>
                    </a:gridCol>
                    <a:gridCol w="614781">
                      <a:extLst>
                        <a:ext uri="{9D8B030D-6E8A-4147-A177-3AD203B41FA5}">
                          <a16:colId xmlns:a16="http://schemas.microsoft.com/office/drawing/2014/main" val="1457403704"/>
                        </a:ext>
                      </a:extLst>
                    </a:gridCol>
                    <a:gridCol w="2023663">
                      <a:extLst>
                        <a:ext uri="{9D8B030D-6E8A-4147-A177-3AD203B41FA5}">
                          <a16:colId xmlns:a16="http://schemas.microsoft.com/office/drawing/2014/main" val="3326685044"/>
                        </a:ext>
                      </a:extLst>
                    </a:gridCol>
                  </a:tblGrid>
                  <a:tr h="70201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44378123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[78+margin]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6735316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81133026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47118743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TBD+margin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79714508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638255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892285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873138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1722766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82915135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[101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1467045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58843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[39+margin]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0616161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1916619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37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5535504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10450117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7326303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83910369"/>
                      </a:ext>
                    </a:extLst>
                  </a:tr>
                  <a:tr h="1656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558822"/>
                      </a:ext>
                    </a:extLst>
                  </a:tr>
                  <a:tr h="418129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64507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8294886-8818-4D6E-BE4F-614432F9AE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028337"/>
                  </p:ext>
                </p:extLst>
              </p:nvPr>
            </p:nvGraphicFramePr>
            <p:xfrm>
              <a:off x="6616824" y="1775180"/>
              <a:ext cx="5239816" cy="460217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2296">
                      <a:extLst>
                        <a:ext uri="{9D8B030D-6E8A-4147-A177-3AD203B41FA5}">
                          <a16:colId xmlns:a16="http://schemas.microsoft.com/office/drawing/2014/main" val="908907903"/>
                        </a:ext>
                      </a:extLst>
                    </a:gridCol>
                    <a:gridCol w="684170">
                      <a:extLst>
                        <a:ext uri="{9D8B030D-6E8A-4147-A177-3AD203B41FA5}">
                          <a16:colId xmlns:a16="http://schemas.microsoft.com/office/drawing/2014/main" val="1005967399"/>
                        </a:ext>
                      </a:extLst>
                    </a:gridCol>
                    <a:gridCol w="804906">
                      <a:extLst>
                        <a:ext uri="{9D8B030D-6E8A-4147-A177-3AD203B41FA5}">
                          <a16:colId xmlns:a16="http://schemas.microsoft.com/office/drawing/2014/main" val="2997162668"/>
                        </a:ext>
                      </a:extLst>
                    </a:gridCol>
                    <a:gridCol w="614781">
                      <a:extLst>
                        <a:ext uri="{9D8B030D-6E8A-4147-A177-3AD203B41FA5}">
                          <a16:colId xmlns:a16="http://schemas.microsoft.com/office/drawing/2014/main" val="1457403704"/>
                        </a:ext>
                      </a:extLst>
                    </a:gridCol>
                    <a:gridCol w="2023663">
                      <a:extLst>
                        <a:ext uri="{9D8B030D-6E8A-4147-A177-3AD203B41FA5}">
                          <a16:colId xmlns:a16="http://schemas.microsoft.com/office/drawing/2014/main" val="3326685044"/>
                        </a:ext>
                      </a:extLst>
                    </a:gridCol>
                  </a:tblGrid>
                  <a:tr h="8292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59337" t="-5147" r="-1506" b="-4573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4437812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[78+margin]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673531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[59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8113302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4711874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TBD+margin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7971450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638255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892285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87313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172276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82915135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[101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1467045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58843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[39+margin]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0616161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[TBD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1916619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37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553550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1045011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732630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[16+margin]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83910369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[8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558822"/>
                      </a:ext>
                    </a:extLst>
                  </a:tr>
                  <a:tr h="422783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64507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AB38DAB4-858F-4CD1-BA82-A49A9EAAF5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5019468"/>
                  </p:ext>
                </p:extLst>
              </p:nvPr>
            </p:nvGraphicFramePr>
            <p:xfrm>
              <a:off x="692750" y="3046642"/>
              <a:ext cx="5115217" cy="323369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38528">
                      <a:extLst>
                        <a:ext uri="{9D8B030D-6E8A-4147-A177-3AD203B41FA5}">
                          <a16:colId xmlns:a16="http://schemas.microsoft.com/office/drawing/2014/main" val="3634361544"/>
                        </a:ext>
                      </a:extLst>
                    </a:gridCol>
                    <a:gridCol w="659723">
                      <a:extLst>
                        <a:ext uri="{9D8B030D-6E8A-4147-A177-3AD203B41FA5}">
                          <a16:colId xmlns:a16="http://schemas.microsoft.com/office/drawing/2014/main" val="90711414"/>
                        </a:ext>
                      </a:extLst>
                    </a:gridCol>
                    <a:gridCol w="855817">
                      <a:extLst>
                        <a:ext uri="{9D8B030D-6E8A-4147-A177-3AD203B41FA5}">
                          <a16:colId xmlns:a16="http://schemas.microsoft.com/office/drawing/2014/main" val="1008219023"/>
                        </a:ext>
                      </a:extLst>
                    </a:gridCol>
                    <a:gridCol w="666283">
                      <a:extLst>
                        <a:ext uri="{9D8B030D-6E8A-4147-A177-3AD203B41FA5}">
                          <a16:colId xmlns:a16="http://schemas.microsoft.com/office/drawing/2014/main" val="2659384991"/>
                        </a:ext>
                      </a:extLst>
                    </a:gridCol>
                    <a:gridCol w="1694866">
                      <a:extLst>
                        <a:ext uri="{9D8B030D-6E8A-4147-A177-3AD203B41FA5}">
                          <a16:colId xmlns:a16="http://schemas.microsoft.com/office/drawing/2014/main" val="1423962132"/>
                        </a:ext>
                      </a:extLst>
                    </a:gridCol>
                  </a:tblGrid>
                  <a:tr h="59838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</m:oMath>
                          </a14:m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5363955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[22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353192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584298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8347696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[12+margin]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45013484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3362276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77869266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13710864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78255826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7048890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2658434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1227"/>
                      </a:ext>
                    </a:extLst>
                  </a:tr>
                  <a:tr h="1735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3852679"/>
                      </a:ext>
                    </a:extLst>
                  </a:tr>
                  <a:tr h="384635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730476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AB38DAB4-858F-4CD1-BA82-A49A9EAAF5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5019468"/>
                  </p:ext>
                </p:extLst>
              </p:nvPr>
            </p:nvGraphicFramePr>
            <p:xfrm>
              <a:off x="692750" y="3046642"/>
              <a:ext cx="5115217" cy="323369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38528">
                      <a:extLst>
                        <a:ext uri="{9D8B030D-6E8A-4147-A177-3AD203B41FA5}">
                          <a16:colId xmlns:a16="http://schemas.microsoft.com/office/drawing/2014/main" val="3634361544"/>
                        </a:ext>
                      </a:extLst>
                    </a:gridCol>
                    <a:gridCol w="659723">
                      <a:extLst>
                        <a:ext uri="{9D8B030D-6E8A-4147-A177-3AD203B41FA5}">
                          <a16:colId xmlns:a16="http://schemas.microsoft.com/office/drawing/2014/main" val="90711414"/>
                        </a:ext>
                      </a:extLst>
                    </a:gridCol>
                    <a:gridCol w="855817">
                      <a:extLst>
                        <a:ext uri="{9D8B030D-6E8A-4147-A177-3AD203B41FA5}">
                          <a16:colId xmlns:a16="http://schemas.microsoft.com/office/drawing/2014/main" val="1008219023"/>
                        </a:ext>
                      </a:extLst>
                    </a:gridCol>
                    <a:gridCol w="666283">
                      <a:extLst>
                        <a:ext uri="{9D8B030D-6E8A-4147-A177-3AD203B41FA5}">
                          <a16:colId xmlns:a16="http://schemas.microsoft.com/office/drawing/2014/main" val="2659384991"/>
                        </a:ext>
                      </a:extLst>
                    </a:gridCol>
                    <a:gridCol w="1694866">
                      <a:extLst>
                        <a:ext uri="{9D8B030D-6E8A-4147-A177-3AD203B41FA5}">
                          <a16:colId xmlns:a16="http://schemas.microsoft.com/office/drawing/2014/main" val="1423962132"/>
                        </a:ext>
                      </a:extLst>
                    </a:gridCol>
                  </a:tblGrid>
                  <a:tr h="6156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2518" t="-5941" r="-1439" b="-4287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5363955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[22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353192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584298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9834769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[12+margin]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4501348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3362276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7786926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[35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6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137108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[15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78255826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[7+margin]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7048890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[14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120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265843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[9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1227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[4 +margin]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≥[128]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3852679"/>
                      </a:ext>
                    </a:extLst>
                  </a:tr>
                  <a:tr h="384635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730476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0F549196-0CC1-4043-B95B-4E9FEAC43AE3}"/>
              </a:ext>
            </a:extLst>
          </p:cNvPr>
          <p:cNvSpPr/>
          <p:nvPr/>
        </p:nvSpPr>
        <p:spPr>
          <a:xfrm>
            <a:off x="335360" y="6364803"/>
            <a:ext cx="11025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Companies are encouraged to bring the simulation results above based on the parameters agreed in R4-2108313 to conclude the TBD cases in the tables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33989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23986</TotalTime>
  <Words>2875</Words>
  <Application>Microsoft Office PowerPoint</Application>
  <PresentationFormat>Widescreen</PresentationFormat>
  <Paragraphs>578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Unicode MS</vt:lpstr>
      <vt:lpstr>Arial</vt:lpstr>
      <vt:lpstr>Calibri</vt:lpstr>
      <vt:lpstr>Cambria Math</vt:lpstr>
      <vt:lpstr>Times New Roman</vt:lpstr>
      <vt:lpstr>Office 主题</vt:lpstr>
      <vt:lpstr>3GPP TSG-RAN WG4 Meeting #99-e  Electronic Meeting, 19-27 May, 2021 </vt:lpstr>
      <vt:lpstr>PowerPoint Presentation</vt:lpstr>
      <vt:lpstr>Measurement Accuracy Requirements for RSTD(1)</vt:lpstr>
      <vt:lpstr>Measurement Accuracy Requirements for RSTD(2)</vt:lpstr>
      <vt:lpstr>Measurement Accuracy Requirements for PRS RSRP(1)</vt:lpstr>
      <vt:lpstr>Measurement Accuracy Requirements for PRS RSRP(2)</vt:lpstr>
      <vt:lpstr>Measurement Accuracy Requirements for UE Rx-Tx time difference(1)</vt:lpstr>
      <vt:lpstr>Measurement Accuracy Requirements for UE Rx-Tx time difference(2)</vt:lpstr>
      <vt:lpstr>Measurement Accuracy Requirements for UE Rx-Tx time difference(3)</vt:lpstr>
      <vt:lpstr>Measurement Accuracy Requirements for UE Rx-Tx time difference(4)</vt:lpstr>
      <vt:lpstr>Test case design principles(1)</vt:lpstr>
      <vt:lpstr>Test case design principles(2)</vt:lpstr>
      <vt:lpstr>Test case design principles(3)</vt:lpstr>
      <vt:lpstr>Test case design principles(4)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401</cp:revision>
  <dcterms:created xsi:type="dcterms:W3CDTF">2016-01-12T08:39:50Z</dcterms:created>
  <dcterms:modified xsi:type="dcterms:W3CDTF">2021-05-26T17:50:57Z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(3)HDtGZBEWFKp04Il6iPK3+aM7UNey7oImnfxsGpMgnGum2O4N9c37OIweFdOI8KwN2r5iT/q5
lTVOlOb9tHLJVp5zStt3Z64SxLA/HtZAqWA2B5Q4d+KPwUevGFDSokCWERfNke1xay1g6p1u
spQRsXcuPmv+ko8n5hJqnyAvOykw95CB/bRsUQV1JJAQNhQ+jlVJwf2wovX7AJGB2SQe0aa8
g9CGxF8hrSQoeOBI8z</vt:lpwstr>
  </property>
  <property fmtid="{D5CDD505-2E9C-101B-9397-08002B2CF9AE}" pid="3" name="_2015_ms_pID_7253431">
    <vt:lpwstr>RQtNwgb97hHK1vUR2vG7Qc2pWr1Tj1YdXrNcKrQfP2NMJd+XsG3+6e
Ppp+lYCZFGMnSk/4MrEZB9iwnAkVnVGSSlA+T8Rm+1ZDpM8kl1THXUbIQQ03ilax+LoMRETc
HN7h5eo+slKO2UATAYX4Cs23t/1jICsHrnoR4eYFf0yiLa3aJgpCI8loEyTXPz/g+z2ps762
LnqSkQOiLVf1/73DdDtipM2cQbMbgfIWGtsl</vt:lpwstr>
  </property>
  <property fmtid="{D5CDD505-2E9C-101B-9397-08002B2CF9AE}" pid="4" name="_2015_ms_pID_7253432">
    <vt:lpwstr>qb1vt5/SUIuxqJtvdv/diKhr0MnciyfuvwsT
fVCR/XlnSx70HCccKuGuPnq6PrYHtWiIM8ECvlK8N2SDFhrysOk=</vt:lpwstr>
  </property>
  <property fmtid="{D5CDD505-2E9C-101B-9397-08002B2CF9AE}" pid="5" name="ContentTypeId">
    <vt:lpwstr>0x010100EB28163D68FE8E4D9361964FDD814FC4</vt:lpwstr>
  </property>
  <property fmtid="{D5CDD505-2E9C-101B-9397-08002B2CF9AE}" pid="6" name="TitusGUID">
    <vt:lpwstr>4a845e00-6a01-4df2-a762-9fa96d4d9f58</vt:lpwstr>
  </property>
  <property fmtid="{D5CDD505-2E9C-101B-9397-08002B2CF9AE}" pid="7" name="CTP_TimeStamp">
    <vt:lpwstr>2020-08-25 13:45:02Z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1597927634</vt:lpwstr>
  </property>
</Properties>
</file>