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bookmarkIdSeed="3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290" r:id="rId3"/>
    <p:sldId id="358" r:id="rId4"/>
    <p:sldId id="359" r:id="rId5"/>
    <p:sldId id="360" r:id="rId6"/>
    <p:sldId id="274" r:id="rId7"/>
    <p:sldId id="267" r:id="rId8"/>
    <p:sldId id="275" r:id="rId9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799" autoAdjust="0"/>
  </p:normalViewPr>
  <p:slideViewPr>
    <p:cSldViewPr>
      <p:cViewPr varScale="1">
        <p:scale>
          <a:sx n="114" d="100"/>
          <a:sy n="114" d="100"/>
        </p:scale>
        <p:origin x="1524" y="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handoutMaster" Target="handoutMasters/handoutMaster1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2B9B2E-3987-4FEE-81E0-C361E4B49EEC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0D6D3F-FF66-480D-A3BF-A8C6018B9A3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5E1D3F-F635-43B1-81C4-FEB8953885B7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F20634-0294-4019-ADC2-4C61E364154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237AE4-1CA1-4BD6-A59C-267D2926DB8B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D5D381-9090-4739-BCF9-46313635755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741B97-ED81-43E9-ACB5-5664A230F179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5634E1-2BBA-45E4-B419-BF61D4D9820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D62417-7233-43F4-BB20-4D0B60A088B7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8BC5DB-2B68-42A7-A2A0-BDE4FDFDDF1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667BB0-58C9-40A8-B91F-2FCACC913A05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642D0E-0329-4C61-AB61-9F7C652527E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78409C-FF29-436B-8BCE-F8235D04BFCA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2552FB-1F24-42BB-8002-3231BD2C179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D92976-D0FA-4980-B07A-53946168ACE7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CDE1D4-373C-4E03-857A-2F630CAF20E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44AFDE-743D-4267-9A24-51E5AD85971A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3F9452-ED8B-4FBC-BE5D-AE676536142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DDFD58-08B9-4441-A6DC-9A63B079C63A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3DA415-34A7-4A7B-AB8C-A5631C745CD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9108CB-7855-4E9D-9FB7-7D6EA3D916F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E71615-5787-4E5D-8E4C-FE9B7FE4222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2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F5AC724-7819-442F-BD1E-76C4EAD63087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017E9CD2-D266-496F-A23B-65DDCBC48B98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タイトル 1"/>
          <p:cNvSpPr>
            <a:spLocks noGrp="1"/>
          </p:cNvSpPr>
          <p:nvPr>
            <p:ph type="ctrTitle"/>
          </p:nvPr>
        </p:nvSpPr>
        <p:spPr>
          <a:xfrm>
            <a:off x="180340" y="2130425"/>
            <a:ext cx="8731250" cy="1470025"/>
          </a:xfrm>
        </p:spPr>
        <p:txBody>
          <a:bodyPr>
            <a:normAutofit/>
          </a:bodyPr>
          <a:lstStyle/>
          <a:p>
            <a:r>
              <a:rPr lang="en-US" altLang="ja-JP" sz="40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WF on SRS carrier switching and mandatory gap patterns</a:t>
            </a:r>
            <a:endParaRPr lang="en-US" altLang="ja-JP" sz="4000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4099" name="サブタイトル 2"/>
          <p:cNvSpPr>
            <a:spLocks noGrp="1"/>
          </p:cNvSpPr>
          <p:nvPr>
            <p:ph type="subTitle" idx="1"/>
          </p:nvPr>
        </p:nvSpPr>
        <p:spPr>
          <a:xfrm>
            <a:off x="1043608" y="3886200"/>
            <a:ext cx="7056784" cy="1752600"/>
          </a:xfrm>
        </p:spPr>
        <p:txBody>
          <a:bodyPr rtlCol="0">
            <a:normAutofit/>
          </a:bodyPr>
          <a:lstStyle/>
          <a:p>
            <a:pPr eaLnBrk="1" fontAlgn="auto" hangingPunct="1">
              <a:spcBef>
                <a:spcPct val="0"/>
              </a:spcBef>
              <a:spcAft>
                <a:spcPts val="0"/>
              </a:spcAft>
              <a:defRPr/>
            </a:pPr>
            <a:r>
              <a:rPr lang="en-US" altLang="ja-JP" dirty="0">
                <a:solidFill>
                  <a:schemeClr val="tx1"/>
                </a:solidFill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ZTE Corporation</a:t>
            </a:r>
            <a:endParaRPr lang="en-US" altLang="ja-JP" dirty="0">
              <a:solidFill>
                <a:schemeClr val="tx1"/>
              </a:solidFill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5124" name="テキスト ボックス 1"/>
          <p:cNvSpPr txBox="1">
            <a:spLocks noChangeArrowheads="1"/>
          </p:cNvSpPr>
          <p:nvPr/>
        </p:nvSpPr>
        <p:spPr bwMode="auto">
          <a:xfrm>
            <a:off x="179390" y="188915"/>
            <a:ext cx="8175625" cy="700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3GPP TSG-RAN WG4 #99-e				 </a:t>
            </a:r>
            <a:endParaRPr lang="en-US" altLang="ja-JP" sz="1800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  <a:p>
            <a:pPr>
              <a:buNone/>
            </a:pPr>
            <a:r>
              <a:rPr lang="en-US" sz="18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Electronic Meeting, 19 - 27 May, 2021</a:t>
            </a:r>
            <a:endParaRPr lang="en-US" sz="1800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5125" name="テキスト ボックス 4"/>
          <p:cNvSpPr txBox="1">
            <a:spLocks noChangeArrowheads="1"/>
          </p:cNvSpPr>
          <p:nvPr/>
        </p:nvSpPr>
        <p:spPr bwMode="auto">
          <a:xfrm>
            <a:off x="7112002" y="188913"/>
            <a:ext cx="18002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solidFill>
                  <a:schemeClr val="tx1"/>
                </a:solidFill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R4-2108242</a:t>
            </a:r>
            <a:endParaRPr lang="en-US" altLang="ja-JP" sz="1800" dirty="0">
              <a:solidFill>
                <a:schemeClr val="tx1"/>
              </a:solidFill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4497365"/>
          </a:xfrm>
        </p:spPr>
        <p:txBody>
          <a:bodyPr/>
          <a:lstStyle/>
          <a:p>
            <a:endParaRPr lang="en-US" altLang="ko-KR" sz="2450" dirty="0"/>
          </a:p>
        </p:txBody>
      </p:sp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467360" y="2708593"/>
            <a:ext cx="8229600" cy="1143000"/>
          </a:xfrm>
        </p:spPr>
        <p:txBody>
          <a:bodyPr/>
          <a:lstStyle/>
          <a:p>
            <a:pPr algn="l"/>
            <a:r>
              <a:rPr lang="en-US" altLang="ja-JP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  <a:sym typeface="+mn-ea"/>
              </a:rPr>
              <a:t>Mandatory MG patterns </a:t>
            </a:r>
            <a:r>
              <a:rPr lang="en-US" altLang="ja-JP" dirty="0">
                <a:solidFill>
                  <a:schemeClr val="tx1"/>
                </a:solidFill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  <a:sym typeface="+mn-ea"/>
              </a:rPr>
              <a:t>Test Cases</a:t>
            </a:r>
            <a:endParaRPr lang="en-US" altLang="ja-JP" dirty="0">
              <a:solidFill>
                <a:schemeClr val="tx1"/>
              </a:solidFill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  <a:sym typeface="+mn-ea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4497365"/>
          </a:xfrm>
        </p:spPr>
        <p:txBody>
          <a:bodyPr/>
          <a:lstStyle/>
          <a:p>
            <a:pPr marL="457200" lvl="1" indent="0" algn="l">
              <a:buClrTx/>
              <a:buSzTx/>
              <a:buNone/>
            </a:pPr>
            <a:r>
              <a:rPr lang="en-US" altLang="ko-KR" sz="2400" dirty="0">
                <a:solidFill>
                  <a:schemeClr val="tx1"/>
                </a:solidFill>
              </a:rPr>
              <a:t>On whether R15 test cases can be skipped:</a:t>
            </a:r>
            <a:endParaRPr lang="en-US" altLang="ko-KR" sz="2400" dirty="0">
              <a:solidFill>
                <a:schemeClr val="tx1"/>
              </a:solidFill>
            </a:endParaRPr>
          </a:p>
          <a:p>
            <a:pPr marL="457200" lvl="1" indent="0" algn="l">
              <a:buClrTx/>
              <a:buSzTx/>
              <a:buNone/>
            </a:pPr>
            <a:endParaRPr lang="en-US" altLang="ko-KR" sz="2400" strike="sngStrike" dirty="0">
              <a:solidFill>
                <a:schemeClr val="tx1"/>
              </a:solidFill>
            </a:endParaRPr>
          </a:p>
          <a:p>
            <a:r>
              <a:rPr lang="en-US" altLang="ko-KR" sz="2400" dirty="0">
                <a:solidFill>
                  <a:schemeClr val="tx1"/>
                </a:solidFill>
              </a:rPr>
              <a:t>Option 1: </a:t>
            </a:r>
            <a:r>
              <a:rPr lang="en-US" altLang="ko-KR" sz="2400" dirty="0">
                <a:solidFill>
                  <a:schemeClr val="tx1"/>
                </a:solidFill>
                <a:sym typeface="+mn-ea"/>
              </a:rPr>
              <a:t>R15 test cases on mandatory gap patterns shall be inherited completely to R16 specifications, and R16 UEs shall pass all test cases.</a:t>
            </a:r>
            <a:endParaRPr lang="en-US" altLang="ko-KR" sz="2400" dirty="0">
              <a:solidFill>
                <a:schemeClr val="tx1"/>
              </a:solidFill>
            </a:endParaRPr>
          </a:p>
          <a:p>
            <a:r>
              <a:rPr lang="en-US" altLang="ko-KR" sz="2400" dirty="0">
                <a:solidFill>
                  <a:schemeClr val="tx1"/>
                </a:solidFill>
              </a:rPr>
              <a:t>Option 2:</a:t>
            </a:r>
            <a:endParaRPr lang="en-US" altLang="ko-KR" sz="2400" dirty="0">
              <a:solidFill>
                <a:schemeClr val="tx1"/>
              </a:solidFill>
            </a:endParaRPr>
          </a:p>
          <a:p>
            <a:pPr lvl="1"/>
            <a:r>
              <a:rPr lang="en-US" altLang="ko-KR" sz="2100" dirty="0">
                <a:solidFill>
                  <a:schemeClr val="tx1"/>
                </a:solidFill>
              </a:rPr>
              <a:t>For FR1 test:</a:t>
            </a:r>
            <a:endParaRPr lang="en-US" altLang="ko-KR" sz="2100" dirty="0">
              <a:solidFill>
                <a:schemeClr val="tx1"/>
              </a:solidFill>
            </a:endParaRPr>
          </a:p>
          <a:p>
            <a:pPr lvl="2"/>
            <a:r>
              <a:rPr lang="en-US" altLang="ko-KR" sz="1710" dirty="0">
                <a:solidFill>
                  <a:schemeClr val="tx1"/>
                </a:solidFill>
              </a:rPr>
              <a:t>UE capable of per-FR gap and GP#4 needs to pass both A.6.6.2.1 and A.6.6.2.9.</a:t>
            </a:r>
            <a:endParaRPr lang="en-US" altLang="ko-KR" sz="1710" dirty="0">
              <a:solidFill>
                <a:schemeClr val="tx1"/>
              </a:solidFill>
            </a:endParaRPr>
          </a:p>
          <a:p>
            <a:pPr lvl="2"/>
            <a:r>
              <a:rPr lang="en-US" altLang="ko-KR" sz="1710" dirty="0">
                <a:solidFill>
                  <a:schemeClr val="tx1"/>
                </a:solidFill>
              </a:rPr>
              <a:t>UE not capable of either per-FR gap or GP#4 needs to pass A.6.6.2.9 and is allowed to skip A.6.6.2.1 </a:t>
            </a:r>
            <a:endParaRPr lang="en-US" altLang="ko-KR" sz="1710" dirty="0">
              <a:solidFill>
                <a:schemeClr val="tx1"/>
              </a:solidFill>
            </a:endParaRPr>
          </a:p>
          <a:p>
            <a:pPr lvl="1"/>
            <a:r>
              <a:rPr lang="en-US" altLang="ko-KR" sz="2100" dirty="0">
                <a:solidFill>
                  <a:schemeClr val="tx1"/>
                </a:solidFill>
              </a:rPr>
              <a:t>For FR2 test:</a:t>
            </a:r>
            <a:endParaRPr lang="en-US" altLang="ko-KR" sz="2100" dirty="0">
              <a:solidFill>
                <a:schemeClr val="tx1"/>
              </a:solidFill>
            </a:endParaRPr>
          </a:p>
          <a:p>
            <a:pPr lvl="2"/>
            <a:r>
              <a:rPr lang="en-US" altLang="ko-KR" sz="1710" dirty="0">
                <a:solidFill>
                  <a:schemeClr val="tx1"/>
                </a:solidFill>
              </a:rPr>
              <a:t>If the UE can pass A.7.6.2.9, it is allowed to skip A.7.6.2.1.</a:t>
            </a:r>
            <a:endParaRPr lang="en-US" altLang="ko-KR" sz="1710" dirty="0">
              <a:solidFill>
                <a:schemeClr val="tx1"/>
              </a:solidFill>
            </a:endParaRPr>
          </a:p>
        </p:txBody>
      </p:sp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algn="l"/>
            <a:r>
              <a:rPr lang="en-US" dirty="0"/>
              <a:t>Way Forward</a:t>
            </a: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4497365"/>
          </a:xfrm>
        </p:spPr>
        <p:txBody>
          <a:bodyPr/>
          <a:lstStyle/>
          <a:p>
            <a:endParaRPr lang="en-US" altLang="ko-KR" sz="2450" dirty="0"/>
          </a:p>
        </p:txBody>
      </p:sp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467360" y="2708593"/>
            <a:ext cx="8229600" cy="1143000"/>
          </a:xfrm>
        </p:spPr>
        <p:txBody>
          <a:bodyPr/>
          <a:lstStyle/>
          <a:p>
            <a:pPr algn="l"/>
            <a:r>
              <a:rPr lang="en-US" altLang="ja-JP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  <a:sym typeface="+mn-ea"/>
              </a:rPr>
              <a:t>Mandatory MG patterns Signaling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605" y="-99377"/>
            <a:ext cx="8229600" cy="1143000"/>
          </a:xfrm>
        </p:spPr>
        <p:txBody>
          <a:bodyPr/>
          <a:lstStyle/>
          <a:p>
            <a:r>
              <a:rPr lang="en-US" dirty="0"/>
              <a:t>B</a:t>
            </a:r>
            <a:r>
              <a:rPr lang="en-US" altLang="zh-CN" dirty="0"/>
              <a:t>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889635"/>
            <a:ext cx="7886700" cy="5197475"/>
          </a:xfrm>
        </p:spPr>
        <p:txBody>
          <a:bodyPr/>
          <a:lstStyle/>
          <a:p>
            <a:r>
              <a:rPr lang="en-US" sz="2800" dirty="0"/>
              <a:t>RAN2 has defined </a:t>
            </a:r>
            <a:r>
              <a:rPr lang="en-GB" sz="2800" dirty="0"/>
              <a:t>the following capabilities for NR only mandatory gaps.</a:t>
            </a:r>
            <a:endParaRPr lang="en-GB" sz="2800" dirty="0"/>
          </a:p>
          <a:p>
            <a:pPr lvl="1"/>
            <a:r>
              <a:rPr lang="en-GB" sz="2400" dirty="0"/>
              <a:t>TS38.306</a:t>
            </a:r>
            <a:endParaRPr lang="en-GB" sz="2400" dirty="0"/>
          </a:p>
          <a:p>
            <a:pPr lvl="1"/>
            <a:endParaRPr lang="en-GB" sz="2400" dirty="0"/>
          </a:p>
          <a:p>
            <a:pPr lvl="1"/>
            <a:endParaRPr lang="en-GB" sz="2400" dirty="0"/>
          </a:p>
          <a:p>
            <a:pPr lvl="1"/>
            <a:endParaRPr lang="en-GB" sz="2400" dirty="0"/>
          </a:p>
          <a:p>
            <a:pPr lvl="1"/>
            <a:endParaRPr lang="en-GB" sz="2400" dirty="0"/>
          </a:p>
          <a:p>
            <a:pPr lvl="1"/>
            <a:endParaRPr lang="en-GB" sz="2400" dirty="0"/>
          </a:p>
          <a:p>
            <a:pPr lvl="1"/>
            <a:r>
              <a:rPr lang="en-GB" sz="2400" dirty="0"/>
              <a:t>TS36.306</a:t>
            </a:r>
            <a:endParaRPr lang="en-GB" sz="2400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1619885" y="2204720"/>
          <a:ext cx="6325870" cy="2032000"/>
        </p:xfrm>
        <a:graphic>
          <a:graphicData uri="http://schemas.openxmlformats.org/drawingml/2006/table">
            <a:tbl>
              <a:tblPr firstRow="1" firstCol="1" bandRow="1" bandCol="1"/>
              <a:tblGrid>
                <a:gridCol w="4518660"/>
                <a:gridCol w="471170"/>
                <a:gridCol w="374650"/>
                <a:gridCol w="472440"/>
                <a:gridCol w="488950"/>
              </a:tblGrid>
              <a:tr h="135445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i="1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supportedGapPattern-</a:t>
                      </a:r>
                      <a:r>
                        <a:rPr lang="en-GB" sz="1200" b="1" i="1" dirty="0" err="1"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NRonly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Indicates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measurement gap pattern(s) optionally supported by the UE for NR SA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 and 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NR-DC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 when the frequencies to be measured within this measurement gap are all NR frequencies. 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The leading / leftmost bit (bit 0) corresponds to the gap pattern 2, the next bit corresponds to the gap pattern 3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and so on. 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The UE shall set the bits corresponding to the measurement gap pattern 2, 3 and 11 to 1.</a:t>
                      </a:r>
                      <a:endParaRPr lang="en-GB" sz="1200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UE</a:t>
                      </a:r>
                      <a:endParaRPr lang="en-GB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FD</a:t>
                      </a:r>
                      <a:endParaRPr lang="en-GB" sz="120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No</a:t>
                      </a:r>
                      <a:endParaRPr lang="en-GB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No</a:t>
                      </a:r>
                      <a:endParaRPr lang="en-GB" sz="120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7754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i="1" dirty="0" err="1"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supportedGapPattern</a:t>
                      </a:r>
                      <a:r>
                        <a:rPr lang="en-GB" sz="1200" b="1" i="1" dirty="0"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en-GB" sz="1200" b="1" i="1" dirty="0" err="1"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NRonly</a:t>
                      </a:r>
                      <a:r>
                        <a:rPr lang="en-GB" sz="1200" b="1" i="1" dirty="0"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-NEDC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Indicates 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whether the UE supports gap patterns 2, 3 and 11 in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NE-DC when the frequencies to be measured within this measurement gap are all NR frequencies.</a:t>
                      </a:r>
                      <a:endParaRPr lang="en-GB" sz="1200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UE</a:t>
                      </a:r>
                      <a:endParaRPr lang="en-GB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No</a:t>
                      </a:r>
                      <a:endParaRPr lang="en-GB" sz="120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No</a:t>
                      </a:r>
                      <a:endParaRPr lang="en-GB" sz="120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No</a:t>
                      </a:r>
                      <a:endParaRPr lang="en-GB" sz="1200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7" name="Table 7"/>
          <p:cNvGraphicFramePr>
            <a:graphicFrameLocks noGrp="1"/>
          </p:cNvGraphicFramePr>
          <p:nvPr/>
        </p:nvGraphicFramePr>
        <p:xfrm>
          <a:off x="1331595" y="4869180"/>
          <a:ext cx="6970395" cy="7254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970395"/>
              </a:tblGrid>
              <a:tr h="2418080">
                <a:tc>
                  <a:txBody>
                    <a:bodyPr/>
                    <a:lstStyle/>
                    <a:p>
                      <a:pPr marL="900430" marR="0" indent="-900430" hangingPunct="0"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600" b="0" dirty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4.3.6.44	</a:t>
                      </a:r>
                      <a:r>
                        <a:rPr lang="en-GB" sz="1600" b="0" i="1" dirty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measGapPatterns-NRonly-r16</a:t>
                      </a:r>
                      <a:endParaRPr lang="en-US" sz="1600" b="0" dirty="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400" b="0" dirty="0">
                          <a:solidFill>
                            <a:sysClr val="windowText" lastClr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This field indicates whether the UE supports gap patterns 2, 3 and 11 in LTE standalone when the frequencies to be measured within this measurement gap are all NR frequencies.</a:t>
                      </a:r>
                      <a:endParaRPr lang="en-US" sz="1400" b="0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marL="900430" marR="0" indent="-900430" hangingPunct="0"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600" b="0" dirty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4.3.6.45	</a:t>
                      </a:r>
                      <a:r>
                        <a:rPr lang="en-GB" sz="1600" b="0" i="1" dirty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measGapPatterns-NRonly-ENDC-r16</a:t>
                      </a:r>
                      <a:endParaRPr lang="en-US" sz="1600" b="0" dirty="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400" b="0" dirty="0">
                          <a:solidFill>
                            <a:sysClr val="windowText" lastClr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This field indicates whether the UE supports gap patterns 2, 3 and 11 in (NG)EN-DC when the frequencies to be measured within this measurement gap are all NR frequencies.</a:t>
                      </a:r>
                      <a:endParaRPr lang="en-GB" sz="1400" b="0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noFill/>
                  </a:tcPr>
                </a:tc>
              </a:tr>
              <a:tr h="2418080">
                <a:tc>
                  <a:txBody>
                    <a:bodyPr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  <a:buNone/>
                      </a:pPr>
                      <a:endParaRPr lang="en-GB" altLang="en-US" sz="1400" b="0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noFill/>
                  </a:tcPr>
                </a:tc>
              </a:tr>
              <a:tr h="2418080">
                <a:tc>
                  <a:txBody>
                    <a:bodyPr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  <a:buNone/>
                      </a:pPr>
                      <a:endParaRPr lang="en-GB" altLang="en-US" sz="1400" b="0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</a:t>
            </a:r>
            <a:r>
              <a:rPr lang="en-US" altLang="zh-CN" dirty="0"/>
              <a:t>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885951"/>
            <a:ext cx="7886700" cy="4170620"/>
          </a:xfrm>
        </p:spPr>
        <p:txBody>
          <a:bodyPr>
            <a:normAutofit fontScale="70000" lnSpcReduction="20000"/>
          </a:bodyPr>
          <a:lstStyle/>
          <a:p>
            <a:r>
              <a:rPr lang="en-GB" sz="3400" dirty="0"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In current RAN2 </a:t>
            </a:r>
            <a:r>
              <a:rPr lang="en-GB" sz="3400" dirty="0" err="1"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signaling</a:t>
            </a:r>
            <a:r>
              <a:rPr lang="en-GB" sz="3400" dirty="0"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 design, </a:t>
            </a:r>
            <a:endParaRPr lang="en-GB" sz="1800" dirty="0">
              <a:latin typeface="Arial" panose="020B0604020202020204" pitchFamily="34" charset="0"/>
              <a:ea typeface="DengXian" panose="02010600030101010101" pitchFamily="2" charset="-122"/>
              <a:cs typeface="Arial" panose="020B0604020202020204" pitchFamily="34" charset="0"/>
            </a:endParaRPr>
          </a:p>
          <a:p>
            <a:pPr lvl="1"/>
            <a:r>
              <a:rPr lang="en-GB" dirty="0"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the UE will report </a:t>
            </a:r>
            <a:r>
              <a:rPr lang="en-GB" i="1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supportedGapPattern-</a:t>
            </a:r>
            <a:r>
              <a:rPr lang="en-GB" i="1" dirty="0" err="1"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NRonly</a:t>
            </a:r>
            <a:r>
              <a:rPr lang="en-GB" dirty="0"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 bitmap to indicate which gap patterns are supported for NR-only measurements in NR-SA and NR-DC, but</a:t>
            </a:r>
            <a:endParaRPr lang="en-GB" dirty="0">
              <a:latin typeface="Arial" panose="020B0604020202020204" pitchFamily="34" charset="0"/>
              <a:ea typeface="DengXian" panose="02010600030101010101" pitchFamily="2" charset="-122"/>
              <a:cs typeface="Arial" panose="020B0604020202020204" pitchFamily="34" charset="0"/>
            </a:endParaRPr>
          </a:p>
          <a:p>
            <a:pPr lvl="1"/>
            <a:r>
              <a:rPr lang="en-GB" dirty="0"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the UE can only report 1 bit signalling </a:t>
            </a:r>
            <a:r>
              <a:rPr lang="en-GB" i="1" dirty="0">
                <a:solidFill>
                  <a:sysClr val="windowText" lastClr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measGapPatterns-NRonly-r16, measGapPatterns-NRonly-ENDC-r16, </a:t>
            </a:r>
            <a:r>
              <a:rPr lang="en-GB" i="1" dirty="0" err="1">
                <a:latin typeface="Arial" panose="020B0604020202020204" pitchFamily="34" charset="0"/>
                <a:ea typeface="DengXian" panose="02010600030101010101" pitchFamily="2" charset="-122"/>
                <a:cs typeface="Times New Roman" panose="02020603050405020304" pitchFamily="18" charset="0"/>
              </a:rPr>
              <a:t>supportedGapPattern</a:t>
            </a:r>
            <a:r>
              <a:rPr lang="en-GB" i="1" dirty="0">
                <a:latin typeface="Arial" panose="020B0604020202020204" pitchFamily="34" charset="0"/>
                <a:ea typeface="DengXian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en-GB" i="1" dirty="0" err="1">
                <a:latin typeface="Arial" panose="020B0604020202020204" pitchFamily="34" charset="0"/>
                <a:ea typeface="DengXian" panose="02010600030101010101" pitchFamily="2" charset="-122"/>
                <a:cs typeface="Times New Roman" panose="02020603050405020304" pitchFamily="18" charset="0"/>
              </a:rPr>
              <a:t>NRonly</a:t>
            </a:r>
            <a:r>
              <a:rPr lang="en-GB" i="1" dirty="0">
                <a:latin typeface="Arial" panose="020B0604020202020204" pitchFamily="34" charset="0"/>
                <a:ea typeface="DengXian" panose="02010600030101010101" pitchFamily="2" charset="-122"/>
                <a:cs typeface="Times New Roman" panose="02020603050405020304" pitchFamily="18" charset="0"/>
              </a:rPr>
              <a:t>-NEDC </a:t>
            </a:r>
            <a:r>
              <a:rPr lang="en-GB" dirty="0"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to indicate gap patterns #2, #3 and #11 in LTE SA, EN-DC and NE-DC.</a:t>
            </a:r>
            <a:endParaRPr lang="en-GB" dirty="0">
              <a:latin typeface="Arial" panose="020B0604020202020204" pitchFamily="34" charset="0"/>
              <a:ea typeface="DengXian" panose="02010600030101010101" pitchFamily="2" charset="-122"/>
              <a:cs typeface="Arial" panose="020B0604020202020204" pitchFamily="34" charset="0"/>
            </a:endParaRPr>
          </a:p>
          <a:p>
            <a:r>
              <a:rPr lang="en-US" dirty="0"/>
              <a:t>The UE has different capability </a:t>
            </a:r>
            <a:r>
              <a:rPr lang="en-US" dirty="0" err="1"/>
              <a:t>signalings</a:t>
            </a:r>
            <a:r>
              <a:rPr lang="en-US" dirty="0"/>
              <a:t> for support of NR-only gap patterns in different CA/</a:t>
            </a:r>
            <a:r>
              <a:rPr lang="en-US"/>
              <a:t>DC modes. </a:t>
            </a:r>
            <a:endParaRPr lang="en-US" dirty="0"/>
          </a:p>
          <a:p>
            <a:pPr lvl="1"/>
            <a:r>
              <a:rPr lang="en-US" dirty="0"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Thus, the UE may have to report supporting different NR-only gap patterns in different CA/DC modes while in fact it supports the same gap patterns in these CA/DC modes.</a:t>
            </a:r>
            <a:endParaRPr lang="en-US" dirty="0">
              <a:latin typeface="Arial" panose="020B0604020202020204" pitchFamily="34" charset="0"/>
              <a:ea typeface="DengXian" panose="02010600030101010101" pitchFamily="2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Open Issues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2226469"/>
            <a:ext cx="7886700" cy="358289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1800" dirty="0"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Whether UE should have the same capability </a:t>
            </a:r>
            <a:r>
              <a:rPr lang="en-GB" sz="1800" dirty="0" err="1"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signaling</a:t>
            </a:r>
            <a:r>
              <a:rPr lang="en-GB" sz="1800" dirty="0"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 for support of gap patterns for NR-only measurements in different CA/DC mode?</a:t>
            </a:r>
            <a:endParaRPr lang="en-GB" sz="1800" dirty="0">
              <a:latin typeface="Arial" panose="020B0604020202020204" pitchFamily="34" charset="0"/>
              <a:ea typeface="DengXian" panose="02010600030101010101" pitchFamily="2" charset="-122"/>
              <a:cs typeface="Arial" panose="020B0604020202020204" pitchFamily="34" charset="0"/>
            </a:endParaRPr>
          </a:p>
          <a:p>
            <a:r>
              <a:rPr lang="en-GB" sz="1800" dirty="0"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Option 1: Yes</a:t>
            </a:r>
            <a:endParaRPr lang="en-GB" sz="1800" dirty="0">
              <a:latin typeface="Arial" panose="020B0604020202020204" pitchFamily="34" charset="0"/>
              <a:ea typeface="DengXian" panose="02010600030101010101" pitchFamily="2" charset="-122"/>
              <a:cs typeface="Arial" panose="020B0604020202020204" pitchFamily="34" charset="0"/>
            </a:endParaRPr>
          </a:p>
          <a:p>
            <a:r>
              <a:rPr lang="en-GB" sz="1800" dirty="0"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Option 2: No</a:t>
            </a:r>
            <a:endParaRPr lang="en-GB" sz="1800" dirty="0">
              <a:latin typeface="Arial" panose="020B0604020202020204" pitchFamily="34" charset="0"/>
              <a:ea typeface="DengXian" panose="02010600030101010101" pitchFamily="2" charset="-122"/>
              <a:cs typeface="Arial" panose="020B0604020202020204" pitchFamily="34" charset="0"/>
            </a:endParaRPr>
          </a:p>
          <a:p>
            <a:endParaRPr lang="en-GB" sz="1800" dirty="0">
              <a:latin typeface="Arial" panose="020B0604020202020204" pitchFamily="34" charset="0"/>
              <a:ea typeface="DengXian" panose="02010600030101010101" pitchFamily="2" charset="-122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GB" sz="1800" dirty="0"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Does RAN4 need to request the signalling change for NR-only measurements in different CA/DC mode?</a:t>
            </a:r>
            <a:endParaRPr lang="en-GB" sz="1800" dirty="0">
              <a:latin typeface="Arial" panose="020B0604020202020204" pitchFamily="34" charset="0"/>
              <a:ea typeface="DengXian" panose="02010600030101010101" pitchFamily="2" charset="-122"/>
              <a:cs typeface="Arial" panose="020B0604020202020204" pitchFamily="34" charset="0"/>
            </a:endParaRPr>
          </a:p>
          <a:p>
            <a:r>
              <a:rPr lang="en-GB" sz="1800" dirty="0"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Option 1: Keep current 1 bit signalling for LTE SA, EN-DC and NE-DC</a:t>
            </a:r>
            <a:endParaRPr lang="en-GB" sz="1800" dirty="0">
              <a:latin typeface="Arial" panose="020B0604020202020204" pitchFamily="34" charset="0"/>
              <a:ea typeface="DengXian" panose="02010600030101010101" pitchFamily="2" charset="-122"/>
              <a:cs typeface="Arial" panose="020B0604020202020204" pitchFamily="34" charset="0"/>
            </a:endParaRPr>
          </a:p>
          <a:p>
            <a:r>
              <a:rPr lang="en-GB" sz="1800" dirty="0"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Option 2: Change the 1 bit signalling to bitmap for LTE SA, EN-DC and NE-DC</a:t>
            </a:r>
            <a:endParaRPr lang="en-GB" sz="1800" dirty="0">
              <a:latin typeface="Arial" panose="020B0604020202020204" pitchFamily="34" charset="0"/>
              <a:ea typeface="DengXian" panose="02010600030101010101" pitchFamily="2" charset="-122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GB" sz="1800" dirty="0">
              <a:latin typeface="Arial" panose="020B0604020202020204" pitchFamily="34" charset="0"/>
              <a:ea typeface="DengXian" panose="02010600030101010101" pitchFamily="2" charset="-122"/>
              <a:cs typeface="Arial" panose="020B0604020202020204" pitchFamily="34" charset="0"/>
            </a:endParaRPr>
          </a:p>
          <a:p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2878</Words>
  <Application>WPS 演示</Application>
  <PresentationFormat>On-screen Show (4:3)</PresentationFormat>
  <Paragraphs>83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9" baseType="lpstr">
      <vt:lpstr>Arial</vt:lpstr>
      <vt:lpstr>宋体</vt:lpstr>
      <vt:lpstr>Wingdings</vt:lpstr>
      <vt:lpstr>Calibri</vt:lpstr>
      <vt:lpstr>Meiryo UI</vt:lpstr>
      <vt:lpstr>MS PGothic</vt:lpstr>
      <vt:lpstr>Times New Roman</vt:lpstr>
      <vt:lpstr>DengXian</vt:lpstr>
      <vt:lpstr>微软雅黑</vt:lpstr>
      <vt:lpstr>Arial Unicode MS</vt:lpstr>
      <vt:lpstr>Malgun Gothic</vt:lpstr>
      <vt:lpstr>Office 主题</vt:lpstr>
      <vt:lpstr>WF on SRS carrier switching and mandatory gap patterns</vt:lpstr>
      <vt:lpstr>Mandatory MG patterns Test Cases</vt:lpstr>
      <vt:lpstr>Way Forward</vt:lpstr>
      <vt:lpstr>Mandatory MG patterns Signaling</vt:lpstr>
      <vt:lpstr>Background</vt:lpstr>
      <vt:lpstr>Background</vt:lpstr>
      <vt:lpstr>Open Issues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RAN4</dc:title>
  <dc:creator>zhixun tang-Mediatek</dc:creator>
  <cp:lastModifiedBy>Ricky (ZTE)</cp:lastModifiedBy>
  <cp:revision>531</cp:revision>
  <dcterms:created xsi:type="dcterms:W3CDTF">2016-01-12T08:39:00Z</dcterms:created>
  <dcterms:modified xsi:type="dcterms:W3CDTF">2021-05-26T15:16:42Z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(3)UpQYw3nlmkKatYhtMrJg/CfmDrkTSTozqmo+kTDUmM7YwEFuFQBAyzz28j+oCfgtinRd5GVq
QFg6pcjPO9nx1klhFGIqqChTs3wZI7uR6ALJJIZcR6+Uiy9Dph02p0lFlFEwFmMmHOZp0vee
shI0BCBQi9q2OJHGQcXE+cW7hHoUvrR5NGGbVqtd2mKZbwAtfVp2Ggo9Ycq3VfXPhErvEQSn
0h3ni9tjzJP+JMKyCm</vt:lpwstr>
  </property>
  <property fmtid="{D5CDD505-2E9C-101B-9397-08002B2CF9AE}" pid="3" name="_2015_ms_pID_7253431">
    <vt:lpwstr>C0mDXKpSaEL0/JysPXKpm6fdnTd7VqAQj+ZQf57LUiiuUT4EAkwuZ+
BQXWchjMyd6WqS0+2Hxmu4vpzAfYfgJMS52JJ9OAf3RgvYDXjdBmHQwSL8vov/7Aus2U8qkP
HERvy4EYxi4Q5E/u4fg2sRQ8z7mFQqtDjCJSKgLjQfNnqJEvSfpoDvfQIFH3X60PMmXwrYav
YsuC8nlMA72pE2SrDFOqjg1LIFwFQHLyCcnr</vt:lpwstr>
  </property>
  <property fmtid="{D5CDD505-2E9C-101B-9397-08002B2CF9AE}" pid="4" name="_2015_ms_pID_7253432">
    <vt:lpwstr>EcGav9KGez3rWAWwF7TplwVWWMzuDiC3VQdg
sH/HOx50XbhxgPdR+Izwlcp7yBDJR2yG2PFUKbEQK/1SEAEoXLI=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1533929405</vt:lpwstr>
  </property>
  <property fmtid="{D5CDD505-2E9C-101B-9397-08002B2CF9AE}" pid="9" name="KSOProductBuildVer">
    <vt:lpwstr>2052-11.8.2.9022</vt:lpwstr>
  </property>
  <property fmtid="{D5CDD505-2E9C-101B-9397-08002B2CF9AE}" pid="10" name="ContentTypeId">
    <vt:lpwstr>0x0101003AA7AC0C743A294CADF60F661720E3E6</vt:lpwstr>
  </property>
  <property fmtid="{D5CDD505-2E9C-101B-9397-08002B2CF9AE}" pid="11" name="NSCPROP_SA">
    <vt:lpwstr>E:\RAN4\Tdocs\94be\IABonline\R4-2005318 WF on RLM requirements and sharing factor in RLM, BFD, CBD evaluation for IAB-MTs v2.pptx</vt:lpwstr>
  </property>
</Properties>
</file>