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</p:sldMasterIdLst>
  <p:notesMasterIdLst>
    <p:notesMasterId r:id="rId15"/>
  </p:notesMasterIdLst>
  <p:sldIdLst>
    <p:sldId id="256" r:id="rId5"/>
    <p:sldId id="299" r:id="rId6"/>
    <p:sldId id="307" r:id="rId7"/>
    <p:sldId id="310" r:id="rId8"/>
    <p:sldId id="311" r:id="rId9"/>
    <p:sldId id="316" r:id="rId10"/>
    <p:sldId id="312" r:id="rId11"/>
    <p:sldId id="313" r:id="rId12"/>
    <p:sldId id="314" r:id="rId13"/>
    <p:sldId id="315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39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46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E6F6CF-505E-4AA1-890E-9ABB0FB1293D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1D16C4-5E05-4A6A-9A8C-6D2919EF6C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6792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C4830D-E227-442E-B199-AA2FF5DF2C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54488E-096F-4531-A442-30707E308D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0A1C82-5D8F-406F-859D-98686F222D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5227E3-8646-4B78-8EC6-CB9A9BA00C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780C23-95C6-45A8-919A-C262C39DDC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0007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832296-DE5C-47F6-9603-ADF0C3AE0F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39CFBC0-2109-494A-9A6E-68DEDDEEA2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59F24A-AC0E-4193-A61C-20C6EB57B8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952AD6-2EFF-45E7-B1BC-1BAB7E8A3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FD2B31-F565-4425-B196-73345E060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954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1242EED-911B-454B-84CB-B38F599D94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9218DF-AE48-4009-825E-BB63C66805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278717-2839-42A5-9338-A1741076C0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26A6C2-EDD6-418E-B280-0466A0AFC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ECC30B-67B2-476B-BF7D-9E7FB35231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290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FDC21-8014-4C8B-94C5-F316C1FBD7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B96B11-C918-4906-8B6A-2A37368146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34163A-C9C0-4A03-9CD6-F16226E59D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478B52-C04B-47A2-B589-7827336320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81254C-47D3-40DF-AA62-D713B1EF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0940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00FE4C-B16C-4A40-97C1-C1F63DCDF5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365A4B-1C3D-4225-B1DF-2954AD7D47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A92A5A-91F2-4D6B-BF0D-AE8E72DB41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2119DC-9BA0-4AFC-BCB5-A3888223E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4A4759-1320-4824-B859-E7D4D47FB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579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33C08E-7CEA-4887-9A58-2C25119AF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9E5D0F-5FE5-46A2-B99A-0FF5EA13533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B9777A-04CF-4C81-B647-96D4F72AE7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DBFD93-1600-4B43-AB9B-772BF827EC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893D97-C9BE-426D-A04B-E49FA9CB57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4F4EDE-7A32-43CC-97F6-BA1B338F0C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0985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974876-ACF3-4B0C-94DA-F633D6B5D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AF36C2-52AB-488E-A0E5-6CE604BBD4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053E4E-4904-4A1E-9A0D-EBC3D2E9D0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BE8C546-06AE-464F-AEB1-41AFCA8B2B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C3AFAFA-2987-48A2-9FD7-C83CCD16BC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50D7A8F-3A71-48BD-94F0-EC2F1B55C8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8E21EFB-4703-4E28-85FC-3C873EC771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F1B1BDE-3BBA-4A7A-B862-785AA5066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7797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D29E66-442D-4859-A07C-6212F095F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AF21A57-AAE5-48F1-ABBA-7BE173B096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539ADE-9D5C-444A-89A9-59C53F35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8BECE2-F55A-441C-9B8A-56E821A0A4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449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90F5D23-0D62-4063-859F-46FE4939B1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01BFE14-03BD-4E4C-9629-0FD3B17750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682EF5-1D99-4896-8372-9F78CA31CD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5552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32C3D6-80BA-4CCF-825F-2C4CD20FFD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6E0E51-9F3E-4D62-82A1-0A3FDA6FE3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B80FBD-807B-4DEC-B629-901D1646DE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2D40CE-B165-4E5C-9515-E6E9DD697C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13B627-681C-4346-952E-A2E246B58B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A0BE7A-C6A2-4194-AB2E-EB2D281204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4176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659EC4-ABCC-4695-9BE0-D4551D1F2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044075D-D26E-4BDF-BB73-D188B3642DF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1711B0-7C62-4B34-96F7-C295C77B69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121B3C-D20C-490E-88B2-2322F5E189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86AD03-08C5-40A9-A783-E5E520938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6C36A4-4671-45CC-87F1-A8571AE5F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2962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FB1A804-8C79-44DC-BD66-C74B62A6C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64FAF1-CD76-4EEE-8CF6-BDAE03E699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1FD407-5DFC-46C5-A542-9AFEB8565E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E99F8F-42EA-4348-B31A-105ADAC53E81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6A5ED5-0B2F-4759-98FC-7027F6A3C5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8059A1-6FAF-40A2-B6A2-94926EFAF6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6911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522152-4BE9-4E0C-8DAB-528CF916A4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9302" y="2182505"/>
            <a:ext cx="11059886" cy="1246495"/>
          </a:xfrm>
        </p:spPr>
        <p:txBody>
          <a:bodyPr>
            <a:normAutofit fontScale="90000"/>
          </a:bodyPr>
          <a:lstStyle/>
          <a:p>
            <a:r>
              <a:rPr lang="en-US" sz="4800" dirty="0"/>
              <a:t>WF on RRM test case related issues</a:t>
            </a:r>
            <a:br>
              <a:rPr lang="en-US" sz="4800" dirty="0"/>
            </a:br>
            <a:endParaRPr lang="en-US" sz="48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726442-076A-4C8F-93BA-9EAA63B105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8597" y="3817207"/>
            <a:ext cx="11274805" cy="1162640"/>
          </a:xfrm>
        </p:spPr>
        <p:txBody>
          <a:bodyPr>
            <a:normAutofit/>
          </a:bodyPr>
          <a:lstStyle/>
          <a:p>
            <a:r>
              <a:rPr lang="en-US" sz="2800" dirty="0"/>
              <a:t>Ericsson</a:t>
            </a:r>
          </a:p>
        </p:txBody>
      </p:sp>
      <p:sp>
        <p:nvSpPr>
          <p:cNvPr id="4" name="正方形/長方形 6">
            <a:extLst>
              <a:ext uri="{FF2B5EF4-FFF2-40B4-BE49-F238E27FC236}">
                <a16:creationId xmlns:a16="http://schemas.microsoft.com/office/drawing/2014/main" id="{E6CAC9C0-E692-4940-B639-D8B71E1D4E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177" y="0"/>
            <a:ext cx="6203323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Meeting # 99-e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Electronic Meeting, May 19-27, 2021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ja-JP" sz="2000" dirty="0">
                <a:latin typeface="Arial" charset="0"/>
                <a:ea typeface="Batang" pitchFamily="18" charset="-127"/>
                <a:cs typeface="Times New Roman" pitchFamily="18" charset="0"/>
              </a:rPr>
              <a:t>Agenda: 4.1.8</a:t>
            </a:r>
          </a:p>
        </p:txBody>
      </p:sp>
      <p:sp>
        <p:nvSpPr>
          <p:cNvPr id="5" name="正方形/長方形 5">
            <a:extLst>
              <a:ext uri="{FF2B5EF4-FFF2-40B4-BE49-F238E27FC236}">
                <a16:creationId xmlns:a16="http://schemas.microsoft.com/office/drawing/2014/main" id="{85D8C46A-C772-492A-BB32-0FEE317D8A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95256" y="109537"/>
            <a:ext cx="1979912" cy="5221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800" dirty="0">
                <a:ea typeface="Batang" pitchFamily="18" charset="-127"/>
                <a:cs typeface="Times New Roman" pitchFamily="18" charset="0"/>
              </a:rPr>
              <a:t>R4-2108194</a:t>
            </a:r>
            <a:endParaRPr lang="en-GB" altLang="zh-CN" sz="2000" dirty="0">
              <a:solidFill>
                <a:srgbClr val="FF0000"/>
              </a:solidFill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99460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6E7289-C25D-4075-9F26-BBD37CA32C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845" y="138702"/>
            <a:ext cx="12120155" cy="1325563"/>
          </a:xfrm>
        </p:spPr>
        <p:txBody>
          <a:bodyPr>
            <a:normAutofit/>
          </a:bodyPr>
          <a:lstStyle/>
          <a:p>
            <a:r>
              <a:rPr lang="en-US" dirty="0"/>
              <a:t>Annex A4: Scheduling: TDD SCS 30 kHz Intra-band CA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8B21DB8-86F5-4848-8CB2-8A589CF998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2598368"/>
              </p:ext>
            </p:extLst>
          </p:nvPr>
        </p:nvGraphicFramePr>
        <p:xfrm>
          <a:off x="662925" y="2516777"/>
          <a:ext cx="10866150" cy="2085735"/>
        </p:xfrm>
        <a:graphic>
          <a:graphicData uri="http://schemas.openxmlformats.org/drawingml/2006/table">
            <a:tbl>
              <a:tblPr/>
              <a:tblGrid>
                <a:gridCol w="217323">
                  <a:extLst>
                    <a:ext uri="{9D8B030D-6E8A-4147-A177-3AD203B41FA5}">
                      <a16:colId xmlns:a16="http://schemas.microsoft.com/office/drawing/2014/main" val="18380556"/>
                    </a:ext>
                  </a:extLst>
                </a:gridCol>
                <a:gridCol w="217323">
                  <a:extLst>
                    <a:ext uri="{9D8B030D-6E8A-4147-A177-3AD203B41FA5}">
                      <a16:colId xmlns:a16="http://schemas.microsoft.com/office/drawing/2014/main" val="4274432784"/>
                    </a:ext>
                  </a:extLst>
                </a:gridCol>
                <a:gridCol w="217323">
                  <a:extLst>
                    <a:ext uri="{9D8B030D-6E8A-4147-A177-3AD203B41FA5}">
                      <a16:colId xmlns:a16="http://schemas.microsoft.com/office/drawing/2014/main" val="2946913726"/>
                    </a:ext>
                  </a:extLst>
                </a:gridCol>
                <a:gridCol w="217323">
                  <a:extLst>
                    <a:ext uri="{9D8B030D-6E8A-4147-A177-3AD203B41FA5}">
                      <a16:colId xmlns:a16="http://schemas.microsoft.com/office/drawing/2014/main" val="3375188339"/>
                    </a:ext>
                  </a:extLst>
                </a:gridCol>
                <a:gridCol w="217323">
                  <a:extLst>
                    <a:ext uri="{9D8B030D-6E8A-4147-A177-3AD203B41FA5}">
                      <a16:colId xmlns:a16="http://schemas.microsoft.com/office/drawing/2014/main" val="3653122033"/>
                    </a:ext>
                  </a:extLst>
                </a:gridCol>
                <a:gridCol w="217323">
                  <a:extLst>
                    <a:ext uri="{9D8B030D-6E8A-4147-A177-3AD203B41FA5}">
                      <a16:colId xmlns:a16="http://schemas.microsoft.com/office/drawing/2014/main" val="2970364606"/>
                    </a:ext>
                  </a:extLst>
                </a:gridCol>
                <a:gridCol w="217323">
                  <a:extLst>
                    <a:ext uri="{9D8B030D-6E8A-4147-A177-3AD203B41FA5}">
                      <a16:colId xmlns:a16="http://schemas.microsoft.com/office/drawing/2014/main" val="2387589932"/>
                    </a:ext>
                  </a:extLst>
                </a:gridCol>
                <a:gridCol w="217323">
                  <a:extLst>
                    <a:ext uri="{9D8B030D-6E8A-4147-A177-3AD203B41FA5}">
                      <a16:colId xmlns:a16="http://schemas.microsoft.com/office/drawing/2014/main" val="3565802906"/>
                    </a:ext>
                  </a:extLst>
                </a:gridCol>
                <a:gridCol w="217323">
                  <a:extLst>
                    <a:ext uri="{9D8B030D-6E8A-4147-A177-3AD203B41FA5}">
                      <a16:colId xmlns:a16="http://schemas.microsoft.com/office/drawing/2014/main" val="3184031676"/>
                    </a:ext>
                  </a:extLst>
                </a:gridCol>
                <a:gridCol w="217323">
                  <a:extLst>
                    <a:ext uri="{9D8B030D-6E8A-4147-A177-3AD203B41FA5}">
                      <a16:colId xmlns:a16="http://schemas.microsoft.com/office/drawing/2014/main" val="881820035"/>
                    </a:ext>
                  </a:extLst>
                </a:gridCol>
                <a:gridCol w="217323">
                  <a:extLst>
                    <a:ext uri="{9D8B030D-6E8A-4147-A177-3AD203B41FA5}">
                      <a16:colId xmlns:a16="http://schemas.microsoft.com/office/drawing/2014/main" val="2915705112"/>
                    </a:ext>
                  </a:extLst>
                </a:gridCol>
                <a:gridCol w="217323">
                  <a:extLst>
                    <a:ext uri="{9D8B030D-6E8A-4147-A177-3AD203B41FA5}">
                      <a16:colId xmlns:a16="http://schemas.microsoft.com/office/drawing/2014/main" val="1613216267"/>
                    </a:ext>
                  </a:extLst>
                </a:gridCol>
                <a:gridCol w="217323">
                  <a:extLst>
                    <a:ext uri="{9D8B030D-6E8A-4147-A177-3AD203B41FA5}">
                      <a16:colId xmlns:a16="http://schemas.microsoft.com/office/drawing/2014/main" val="1349779614"/>
                    </a:ext>
                  </a:extLst>
                </a:gridCol>
                <a:gridCol w="217323">
                  <a:extLst>
                    <a:ext uri="{9D8B030D-6E8A-4147-A177-3AD203B41FA5}">
                      <a16:colId xmlns:a16="http://schemas.microsoft.com/office/drawing/2014/main" val="3908769082"/>
                    </a:ext>
                  </a:extLst>
                </a:gridCol>
                <a:gridCol w="217323">
                  <a:extLst>
                    <a:ext uri="{9D8B030D-6E8A-4147-A177-3AD203B41FA5}">
                      <a16:colId xmlns:a16="http://schemas.microsoft.com/office/drawing/2014/main" val="4103769976"/>
                    </a:ext>
                  </a:extLst>
                </a:gridCol>
                <a:gridCol w="217323">
                  <a:extLst>
                    <a:ext uri="{9D8B030D-6E8A-4147-A177-3AD203B41FA5}">
                      <a16:colId xmlns:a16="http://schemas.microsoft.com/office/drawing/2014/main" val="1269947660"/>
                    </a:ext>
                  </a:extLst>
                </a:gridCol>
                <a:gridCol w="217323">
                  <a:extLst>
                    <a:ext uri="{9D8B030D-6E8A-4147-A177-3AD203B41FA5}">
                      <a16:colId xmlns:a16="http://schemas.microsoft.com/office/drawing/2014/main" val="3884337910"/>
                    </a:ext>
                  </a:extLst>
                </a:gridCol>
                <a:gridCol w="217323">
                  <a:extLst>
                    <a:ext uri="{9D8B030D-6E8A-4147-A177-3AD203B41FA5}">
                      <a16:colId xmlns:a16="http://schemas.microsoft.com/office/drawing/2014/main" val="2141750949"/>
                    </a:ext>
                  </a:extLst>
                </a:gridCol>
                <a:gridCol w="217323">
                  <a:extLst>
                    <a:ext uri="{9D8B030D-6E8A-4147-A177-3AD203B41FA5}">
                      <a16:colId xmlns:a16="http://schemas.microsoft.com/office/drawing/2014/main" val="1228703808"/>
                    </a:ext>
                  </a:extLst>
                </a:gridCol>
                <a:gridCol w="217323">
                  <a:extLst>
                    <a:ext uri="{9D8B030D-6E8A-4147-A177-3AD203B41FA5}">
                      <a16:colId xmlns:a16="http://schemas.microsoft.com/office/drawing/2014/main" val="3556326975"/>
                    </a:ext>
                  </a:extLst>
                </a:gridCol>
                <a:gridCol w="217323">
                  <a:extLst>
                    <a:ext uri="{9D8B030D-6E8A-4147-A177-3AD203B41FA5}">
                      <a16:colId xmlns:a16="http://schemas.microsoft.com/office/drawing/2014/main" val="1130768061"/>
                    </a:ext>
                  </a:extLst>
                </a:gridCol>
                <a:gridCol w="217323">
                  <a:extLst>
                    <a:ext uri="{9D8B030D-6E8A-4147-A177-3AD203B41FA5}">
                      <a16:colId xmlns:a16="http://schemas.microsoft.com/office/drawing/2014/main" val="1878730727"/>
                    </a:ext>
                  </a:extLst>
                </a:gridCol>
                <a:gridCol w="217323">
                  <a:extLst>
                    <a:ext uri="{9D8B030D-6E8A-4147-A177-3AD203B41FA5}">
                      <a16:colId xmlns:a16="http://schemas.microsoft.com/office/drawing/2014/main" val="372572406"/>
                    </a:ext>
                  </a:extLst>
                </a:gridCol>
                <a:gridCol w="217323">
                  <a:extLst>
                    <a:ext uri="{9D8B030D-6E8A-4147-A177-3AD203B41FA5}">
                      <a16:colId xmlns:a16="http://schemas.microsoft.com/office/drawing/2014/main" val="1411948769"/>
                    </a:ext>
                  </a:extLst>
                </a:gridCol>
                <a:gridCol w="217323">
                  <a:extLst>
                    <a:ext uri="{9D8B030D-6E8A-4147-A177-3AD203B41FA5}">
                      <a16:colId xmlns:a16="http://schemas.microsoft.com/office/drawing/2014/main" val="1952482516"/>
                    </a:ext>
                  </a:extLst>
                </a:gridCol>
                <a:gridCol w="217323">
                  <a:extLst>
                    <a:ext uri="{9D8B030D-6E8A-4147-A177-3AD203B41FA5}">
                      <a16:colId xmlns:a16="http://schemas.microsoft.com/office/drawing/2014/main" val="1440023158"/>
                    </a:ext>
                  </a:extLst>
                </a:gridCol>
                <a:gridCol w="217323">
                  <a:extLst>
                    <a:ext uri="{9D8B030D-6E8A-4147-A177-3AD203B41FA5}">
                      <a16:colId xmlns:a16="http://schemas.microsoft.com/office/drawing/2014/main" val="120752577"/>
                    </a:ext>
                  </a:extLst>
                </a:gridCol>
                <a:gridCol w="217323">
                  <a:extLst>
                    <a:ext uri="{9D8B030D-6E8A-4147-A177-3AD203B41FA5}">
                      <a16:colId xmlns:a16="http://schemas.microsoft.com/office/drawing/2014/main" val="2119687762"/>
                    </a:ext>
                  </a:extLst>
                </a:gridCol>
                <a:gridCol w="217323">
                  <a:extLst>
                    <a:ext uri="{9D8B030D-6E8A-4147-A177-3AD203B41FA5}">
                      <a16:colId xmlns:a16="http://schemas.microsoft.com/office/drawing/2014/main" val="2069067277"/>
                    </a:ext>
                  </a:extLst>
                </a:gridCol>
                <a:gridCol w="217323">
                  <a:extLst>
                    <a:ext uri="{9D8B030D-6E8A-4147-A177-3AD203B41FA5}">
                      <a16:colId xmlns:a16="http://schemas.microsoft.com/office/drawing/2014/main" val="3367869449"/>
                    </a:ext>
                  </a:extLst>
                </a:gridCol>
                <a:gridCol w="217323">
                  <a:extLst>
                    <a:ext uri="{9D8B030D-6E8A-4147-A177-3AD203B41FA5}">
                      <a16:colId xmlns:a16="http://schemas.microsoft.com/office/drawing/2014/main" val="284378751"/>
                    </a:ext>
                  </a:extLst>
                </a:gridCol>
                <a:gridCol w="217323">
                  <a:extLst>
                    <a:ext uri="{9D8B030D-6E8A-4147-A177-3AD203B41FA5}">
                      <a16:colId xmlns:a16="http://schemas.microsoft.com/office/drawing/2014/main" val="1234033633"/>
                    </a:ext>
                  </a:extLst>
                </a:gridCol>
                <a:gridCol w="217323">
                  <a:extLst>
                    <a:ext uri="{9D8B030D-6E8A-4147-A177-3AD203B41FA5}">
                      <a16:colId xmlns:a16="http://schemas.microsoft.com/office/drawing/2014/main" val="2168530444"/>
                    </a:ext>
                  </a:extLst>
                </a:gridCol>
                <a:gridCol w="217323">
                  <a:extLst>
                    <a:ext uri="{9D8B030D-6E8A-4147-A177-3AD203B41FA5}">
                      <a16:colId xmlns:a16="http://schemas.microsoft.com/office/drawing/2014/main" val="176599018"/>
                    </a:ext>
                  </a:extLst>
                </a:gridCol>
                <a:gridCol w="217323">
                  <a:extLst>
                    <a:ext uri="{9D8B030D-6E8A-4147-A177-3AD203B41FA5}">
                      <a16:colId xmlns:a16="http://schemas.microsoft.com/office/drawing/2014/main" val="4209450450"/>
                    </a:ext>
                  </a:extLst>
                </a:gridCol>
                <a:gridCol w="217323">
                  <a:extLst>
                    <a:ext uri="{9D8B030D-6E8A-4147-A177-3AD203B41FA5}">
                      <a16:colId xmlns:a16="http://schemas.microsoft.com/office/drawing/2014/main" val="1852131751"/>
                    </a:ext>
                  </a:extLst>
                </a:gridCol>
                <a:gridCol w="217323">
                  <a:extLst>
                    <a:ext uri="{9D8B030D-6E8A-4147-A177-3AD203B41FA5}">
                      <a16:colId xmlns:a16="http://schemas.microsoft.com/office/drawing/2014/main" val="3067678817"/>
                    </a:ext>
                  </a:extLst>
                </a:gridCol>
                <a:gridCol w="217323">
                  <a:extLst>
                    <a:ext uri="{9D8B030D-6E8A-4147-A177-3AD203B41FA5}">
                      <a16:colId xmlns:a16="http://schemas.microsoft.com/office/drawing/2014/main" val="2022791321"/>
                    </a:ext>
                  </a:extLst>
                </a:gridCol>
                <a:gridCol w="217323">
                  <a:extLst>
                    <a:ext uri="{9D8B030D-6E8A-4147-A177-3AD203B41FA5}">
                      <a16:colId xmlns:a16="http://schemas.microsoft.com/office/drawing/2014/main" val="3049901678"/>
                    </a:ext>
                  </a:extLst>
                </a:gridCol>
                <a:gridCol w="217323">
                  <a:extLst>
                    <a:ext uri="{9D8B030D-6E8A-4147-A177-3AD203B41FA5}">
                      <a16:colId xmlns:a16="http://schemas.microsoft.com/office/drawing/2014/main" val="1434592026"/>
                    </a:ext>
                  </a:extLst>
                </a:gridCol>
                <a:gridCol w="217323">
                  <a:extLst>
                    <a:ext uri="{9D8B030D-6E8A-4147-A177-3AD203B41FA5}">
                      <a16:colId xmlns:a16="http://schemas.microsoft.com/office/drawing/2014/main" val="928157422"/>
                    </a:ext>
                  </a:extLst>
                </a:gridCol>
                <a:gridCol w="217323">
                  <a:extLst>
                    <a:ext uri="{9D8B030D-6E8A-4147-A177-3AD203B41FA5}">
                      <a16:colId xmlns:a16="http://schemas.microsoft.com/office/drawing/2014/main" val="2083682226"/>
                    </a:ext>
                  </a:extLst>
                </a:gridCol>
                <a:gridCol w="217323">
                  <a:extLst>
                    <a:ext uri="{9D8B030D-6E8A-4147-A177-3AD203B41FA5}">
                      <a16:colId xmlns:a16="http://schemas.microsoft.com/office/drawing/2014/main" val="142806792"/>
                    </a:ext>
                  </a:extLst>
                </a:gridCol>
                <a:gridCol w="217323">
                  <a:extLst>
                    <a:ext uri="{9D8B030D-6E8A-4147-A177-3AD203B41FA5}">
                      <a16:colId xmlns:a16="http://schemas.microsoft.com/office/drawing/2014/main" val="406781806"/>
                    </a:ext>
                  </a:extLst>
                </a:gridCol>
                <a:gridCol w="217323">
                  <a:extLst>
                    <a:ext uri="{9D8B030D-6E8A-4147-A177-3AD203B41FA5}">
                      <a16:colId xmlns:a16="http://schemas.microsoft.com/office/drawing/2014/main" val="3479329039"/>
                    </a:ext>
                  </a:extLst>
                </a:gridCol>
                <a:gridCol w="217323">
                  <a:extLst>
                    <a:ext uri="{9D8B030D-6E8A-4147-A177-3AD203B41FA5}">
                      <a16:colId xmlns:a16="http://schemas.microsoft.com/office/drawing/2014/main" val="2030838185"/>
                    </a:ext>
                  </a:extLst>
                </a:gridCol>
                <a:gridCol w="217323">
                  <a:extLst>
                    <a:ext uri="{9D8B030D-6E8A-4147-A177-3AD203B41FA5}">
                      <a16:colId xmlns:a16="http://schemas.microsoft.com/office/drawing/2014/main" val="1801367255"/>
                    </a:ext>
                  </a:extLst>
                </a:gridCol>
                <a:gridCol w="217323">
                  <a:extLst>
                    <a:ext uri="{9D8B030D-6E8A-4147-A177-3AD203B41FA5}">
                      <a16:colId xmlns:a16="http://schemas.microsoft.com/office/drawing/2014/main" val="3979825142"/>
                    </a:ext>
                  </a:extLst>
                </a:gridCol>
                <a:gridCol w="217323">
                  <a:extLst>
                    <a:ext uri="{9D8B030D-6E8A-4147-A177-3AD203B41FA5}">
                      <a16:colId xmlns:a16="http://schemas.microsoft.com/office/drawing/2014/main" val="1802806216"/>
                    </a:ext>
                  </a:extLst>
                </a:gridCol>
                <a:gridCol w="217323">
                  <a:extLst>
                    <a:ext uri="{9D8B030D-6E8A-4147-A177-3AD203B41FA5}">
                      <a16:colId xmlns:a16="http://schemas.microsoft.com/office/drawing/2014/main" val="2149646239"/>
                    </a:ext>
                  </a:extLst>
                </a:gridCol>
              </a:tblGrid>
              <a:tr h="173234"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SFN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</a:t>
                      </a:r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メイリオ" panose="020B0604030504040204" pitchFamily="34" charset="-128"/>
                        </a:rPr>
                        <a:t>ｎ</a:t>
                      </a:r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0"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</a:t>
                      </a:r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メイリオ" panose="020B0604030504040204" pitchFamily="34" charset="-128"/>
                        </a:rPr>
                        <a:t>ｎ</a:t>
                      </a:r>
                      <a:endParaRPr lang="sv-SE" sz="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0"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</a:t>
                      </a:r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メイリオ" panose="020B0604030504040204" pitchFamily="34" charset="-128"/>
                        </a:rPr>
                        <a:t>ｎ</a:t>
                      </a:r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+1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9185522"/>
                  </a:ext>
                </a:extLst>
              </a:tr>
              <a:tr h="138587"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SF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8259435"/>
                  </a:ext>
                </a:extLst>
              </a:tr>
              <a:tr h="138587"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Slot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8982297"/>
                  </a:ext>
                </a:extLst>
              </a:tr>
              <a:tr h="138587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Slot Type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0881"/>
                  </a:ext>
                </a:extLst>
              </a:tr>
              <a:tr h="138587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SSB on Pcell(SSB.1 FR1)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0788971"/>
                  </a:ext>
                </a:extLst>
              </a:tr>
              <a:tr h="138587">
                <a:tc gridSpan="7"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SSB on Scell(new SSB pattern)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1527709"/>
                  </a:ext>
                </a:extLst>
              </a:tr>
              <a:tr h="249457">
                <a:tc gridSpan="8"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SMTC for Scell SSB frequency(new SMTC pattern)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0287304"/>
                  </a:ext>
                </a:extLst>
              </a:tr>
              <a:tr h="138587">
                <a:tc gridSpan="8"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SMTC for Scell SSB frequency(SMTC.1)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2913572"/>
                  </a:ext>
                </a:extLst>
              </a:tr>
              <a:tr h="138587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Possible interruption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D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D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D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D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3093094"/>
                  </a:ext>
                </a:extLst>
              </a:tr>
              <a:tr h="138587">
                <a:tc gridSpan="6"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Not-allowed interruption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110349"/>
                  </a:ext>
                </a:extLst>
              </a:tr>
              <a:tr h="138587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PDSCH (SR.2.1 TDD)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7798319"/>
                  </a:ext>
                </a:extLst>
              </a:tr>
              <a:tr h="138587">
                <a:tc gridSpan="6"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HARQ feedback (e.g. k1=5)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4877989"/>
                  </a:ext>
                </a:extLst>
              </a:tr>
              <a:tr h="138587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Allowed DTX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D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D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D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D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2934896"/>
                  </a:ext>
                </a:extLst>
              </a:tr>
              <a:tr h="138587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Not-allowed DTX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1,6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25236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59413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430" y="54528"/>
            <a:ext cx="11694253" cy="64595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CA channel BW configuration shortage for RRM TCs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62149"/>
            <a:ext cx="12192000" cy="5941323"/>
          </a:xfrm>
        </p:spPr>
        <p:txBody>
          <a:bodyPr>
            <a:normAutofit/>
          </a:bodyPr>
          <a:lstStyle/>
          <a:p>
            <a:r>
              <a:rPr lang="en-US" dirty="0"/>
              <a:t>Shortage of channel bandwidth configurations in RRM test configurations identified in R4-2108849.</a:t>
            </a:r>
          </a:p>
          <a:p>
            <a:r>
              <a:rPr lang="en-US" dirty="0"/>
              <a:t>Candidate options:</a:t>
            </a:r>
          </a:p>
          <a:p>
            <a:pPr lvl="1"/>
            <a:r>
              <a:rPr lang="en-US" dirty="0"/>
              <a:t>Option 1: Define channel bandwidth configurations for RRM CA tests in generic manner. Generic solution requires resolution of at least following 3 issues:</a:t>
            </a:r>
          </a:p>
          <a:p>
            <a:pPr marL="1257300" lvl="2" indent="-342900">
              <a:buFont typeface="+mj-lt"/>
              <a:buAutoNum type="arabicPeriod"/>
            </a:pPr>
            <a:r>
              <a:rPr lang="en-US" dirty="0"/>
              <a:t>Io depends on BW: </a:t>
            </a:r>
          </a:p>
          <a:p>
            <a:pPr lvl="3"/>
            <a:r>
              <a:rPr lang="en-US" dirty="0"/>
              <a:t>FFS if same Io can be used in different bandwidth by defining:</a:t>
            </a:r>
          </a:p>
          <a:p>
            <a:pPr lvl="4"/>
            <a:r>
              <a:rPr lang="en-US" dirty="0"/>
              <a:t>New PDSCH RMC where PDSCH has same RBs as CORESET, and </a:t>
            </a:r>
          </a:p>
          <a:p>
            <a:pPr lvl="4"/>
            <a:r>
              <a:rPr lang="en-US" dirty="0"/>
              <a:t>New OCNG pattern where OCNG only covers CORESET RBs.</a:t>
            </a:r>
          </a:p>
          <a:p>
            <a:pPr marL="1371600" lvl="2" indent="-457200">
              <a:buFont typeface="+mj-lt"/>
              <a:buAutoNum type="arabicPeriod"/>
            </a:pPr>
            <a:r>
              <a:rPr lang="en-US" dirty="0"/>
              <a:t>RMC degradation by the generalization: </a:t>
            </a:r>
            <a:endParaRPr lang="sv-SE" dirty="0"/>
          </a:p>
          <a:p>
            <a:pPr lvl="3"/>
            <a:r>
              <a:rPr lang="en-US" dirty="0"/>
              <a:t>FFS if degradation is avoided by restricting minimum channel BW to ensure sufficient RBs are in supported BWs for consistent physical allocation. </a:t>
            </a:r>
            <a:endParaRPr lang="sv-SE" dirty="0"/>
          </a:p>
          <a:p>
            <a:pPr marL="1371600" lvl="2" indent="-457200">
              <a:buFont typeface="+mj-lt"/>
              <a:buAutoNum type="arabicPeriod"/>
            </a:pPr>
            <a:r>
              <a:rPr lang="en-US" dirty="0"/>
              <a:t>Necessity to define maximum channel BW:</a:t>
            </a:r>
            <a:endParaRPr lang="sv-SE" dirty="0"/>
          </a:p>
          <a:p>
            <a:pPr lvl="3"/>
            <a:r>
              <a:rPr lang="en-US" dirty="0"/>
              <a:t>FFS if maximum channel BW can be limited. </a:t>
            </a:r>
          </a:p>
          <a:p>
            <a:pPr lvl="1"/>
            <a:r>
              <a:rPr lang="en-US" dirty="0"/>
              <a:t>Other option is not precluded.</a:t>
            </a:r>
          </a:p>
        </p:txBody>
      </p:sp>
    </p:spTree>
    <p:extLst>
      <p:ext uri="{BB962C8B-B14F-4D97-AF65-F5344CB8AC3E}">
        <p14:creationId xmlns:p14="http://schemas.microsoft.com/office/powerpoint/2010/main" val="31900300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430" y="54528"/>
            <a:ext cx="12031570" cy="64595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PDSCH scheduling issue during SMTC for interruption TC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79565"/>
            <a:ext cx="12192000" cy="5923907"/>
          </a:xfrm>
        </p:spPr>
        <p:txBody>
          <a:bodyPr>
            <a:normAutofit/>
          </a:bodyPr>
          <a:lstStyle/>
          <a:p>
            <a:pPr lvl="0"/>
            <a:r>
              <a:rPr lang="en-GB" dirty="0"/>
              <a:t>Apply following changes to the scheduling for the interruption test case.</a:t>
            </a:r>
            <a:endParaRPr lang="sv-SE" dirty="0"/>
          </a:p>
          <a:p>
            <a:pPr lvl="1"/>
            <a:r>
              <a:rPr lang="en-GB" dirty="0"/>
              <a:t>Shift SSB for </a:t>
            </a:r>
            <a:r>
              <a:rPr lang="en-GB" dirty="0" err="1"/>
              <a:t>SCell</a:t>
            </a:r>
            <a:r>
              <a:rPr lang="en-GB" dirty="0"/>
              <a:t> 10 </a:t>
            </a:r>
            <a:r>
              <a:rPr lang="en-GB" dirty="0" err="1"/>
              <a:t>ms</a:t>
            </a:r>
            <a:endParaRPr lang="sv-SE" dirty="0"/>
          </a:p>
          <a:p>
            <a:pPr lvl="1"/>
            <a:r>
              <a:rPr lang="en-GB" dirty="0"/>
              <a:t>Shift SMTC pattern to measure </a:t>
            </a:r>
            <a:r>
              <a:rPr lang="en-GB" dirty="0" err="1"/>
              <a:t>SCell</a:t>
            </a:r>
            <a:r>
              <a:rPr lang="en-GB" dirty="0"/>
              <a:t> 10 </a:t>
            </a:r>
            <a:r>
              <a:rPr lang="en-GB" dirty="0" err="1"/>
              <a:t>ms</a:t>
            </a:r>
            <a:r>
              <a:rPr lang="en-GB" dirty="0"/>
              <a:t> to make consistent with SSB </a:t>
            </a:r>
            <a:endParaRPr lang="sv-SE" dirty="0"/>
          </a:p>
          <a:p>
            <a:pPr lvl="1"/>
            <a:r>
              <a:rPr lang="en-GB" dirty="0"/>
              <a:t>Define a new RMC to allocate PDSCH at special subframe only for SCS 15 kHz cases</a:t>
            </a:r>
            <a:endParaRPr lang="sv-SE" dirty="0"/>
          </a:p>
          <a:p>
            <a:pPr lvl="0"/>
            <a:r>
              <a:rPr lang="en-US" dirty="0"/>
              <a:t>Note: RMCs for scheduling in interruption test cases are provided in Annex A.</a:t>
            </a:r>
            <a:endParaRPr lang="de-DE" dirty="0"/>
          </a:p>
          <a:p>
            <a:pPr lvl="0"/>
            <a:r>
              <a:rPr lang="de-DE" dirty="0"/>
              <a:t>CRs will be provided in RAN4#100-e.</a:t>
            </a:r>
          </a:p>
          <a:p>
            <a:pPr lvl="1"/>
            <a:endParaRPr lang="sv-SE" sz="1800" dirty="0"/>
          </a:p>
          <a:p>
            <a:pPr marL="0" indent="0">
              <a:buNone/>
            </a:pPr>
            <a:endParaRPr lang="sv-SE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92606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4528"/>
            <a:ext cx="11694253" cy="64595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FR2 inter-frequency relative RSRP accuracy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79565"/>
            <a:ext cx="12192000" cy="5923907"/>
          </a:xfrm>
        </p:spPr>
        <p:txBody>
          <a:bodyPr>
            <a:normAutofit/>
          </a:bodyPr>
          <a:lstStyle/>
          <a:p>
            <a:r>
              <a:rPr lang="en-US" dirty="0"/>
              <a:t>Further investigate the following until RAN4#100-e:</a:t>
            </a:r>
            <a:endParaRPr lang="sv-SE" dirty="0"/>
          </a:p>
          <a:p>
            <a:pPr lvl="1" hangingPunct="0"/>
            <a:r>
              <a:rPr lang="en-GB" dirty="0"/>
              <a:t>Whether to revise the current test requirements for FR2 SS-RSRP relative accuracy (A.5.7.1.2 and A.7.7.1.2), which only introduce the gain difference margin X in the upper bound, but not in the lower bound?</a:t>
            </a:r>
            <a:endParaRPr lang="sv-SE" dirty="0"/>
          </a:p>
          <a:p>
            <a:pPr lvl="1"/>
            <a:r>
              <a:rPr lang="en-GB" dirty="0"/>
              <a:t>Whether the current test requirements for FR2 SS-RSRP relative accuracy (A.5.7.1.2 and A.7.7.1.2) can also be applied to inter-frequency measurement on a different band?</a:t>
            </a:r>
            <a:endParaRPr lang="sv-SE" dirty="0"/>
          </a:p>
          <a:p>
            <a:r>
              <a:rPr lang="sv-SE" dirty="0"/>
              <a:t>CRs will be provided in RAN4#100-e</a:t>
            </a:r>
          </a:p>
          <a:p>
            <a:pPr lvl="0"/>
            <a:endParaRPr lang="sv-SE" dirty="0"/>
          </a:p>
          <a:p>
            <a:pPr lvl="0" hangingPunct="0"/>
            <a:endParaRPr lang="en-GB" dirty="0"/>
          </a:p>
          <a:p>
            <a:endParaRPr lang="sv-SE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17370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834" y="54528"/>
            <a:ext cx="12157166" cy="520238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Further considerations on LTE/FR1+FR2 test case design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01189"/>
            <a:ext cx="12192000" cy="5930537"/>
          </a:xfrm>
        </p:spPr>
        <p:txBody>
          <a:bodyPr>
            <a:normAutofit fontScale="850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Testability issue for RRM test case which requires performance verification on cells of:</a:t>
            </a:r>
            <a:endParaRPr lang="sv-SE" dirty="0"/>
          </a:p>
          <a:p>
            <a:pPr lvl="1" hangingPunct="0"/>
            <a:r>
              <a:rPr lang="en-US" dirty="0"/>
              <a:t>Both FR1 and FR2 or</a:t>
            </a:r>
            <a:endParaRPr lang="sv-SE" dirty="0"/>
          </a:p>
          <a:p>
            <a:pPr lvl="1" hangingPunct="0"/>
            <a:r>
              <a:rPr lang="en-US" dirty="0"/>
              <a:t>Both LTE and FR2</a:t>
            </a:r>
            <a:endParaRPr lang="sv-SE" dirty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FFS: Criteria to identify/select test cases that can be conducted and their performance can be verified out of the test cases with OTA testability issue as identified in bullet # 1:</a:t>
            </a:r>
          </a:p>
          <a:p>
            <a:pPr lvl="1" hangingPunct="0"/>
            <a:r>
              <a:rPr lang="en-US" dirty="0"/>
              <a:t>Option 1: Based on power level: </a:t>
            </a:r>
          </a:p>
          <a:p>
            <a:pPr lvl="3" hangingPunct="0"/>
            <a:r>
              <a:rPr lang="en-US" dirty="0"/>
              <a:t>Absolute power measured on LTE/FR1 cell or</a:t>
            </a:r>
          </a:p>
          <a:p>
            <a:pPr lvl="3" hangingPunct="0"/>
            <a:r>
              <a:rPr lang="en-US" dirty="0"/>
              <a:t>Relative power measured between LTE and FR2 cells or between FR1 and FR2 cells</a:t>
            </a:r>
          </a:p>
          <a:p>
            <a:pPr lvl="1" hangingPunct="0"/>
            <a:r>
              <a:rPr lang="en-US" dirty="0"/>
              <a:t>Other options/criteria are not precluded.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Mechanism to exclude testing of the test cases (or parts of requirements of the test cases) identified in bullet #1 (with OTA testability issues) but not determined to be testable through bullet #2 criteria:</a:t>
            </a:r>
          </a:p>
          <a:p>
            <a:pPr lvl="1" hangingPunct="0"/>
            <a:r>
              <a:rPr lang="en-US" dirty="0"/>
              <a:t>Option 1: General rule/applicability rule is defined in Annex of TS 38.133: </a:t>
            </a:r>
          </a:p>
          <a:p>
            <a:pPr lvl="2" hangingPunct="0"/>
            <a:r>
              <a:rPr lang="en-US" dirty="0"/>
              <a:t>Following tests are not currently conducted e.g., RRM test cases which have testability limitation:</a:t>
            </a:r>
            <a:endParaRPr lang="sv-SE" dirty="0"/>
          </a:p>
          <a:p>
            <a:pPr lvl="3" hangingPunct="0"/>
            <a:r>
              <a:rPr lang="sv-SE" dirty="0"/>
              <a:t>Test cases are FFS</a:t>
            </a:r>
          </a:p>
          <a:p>
            <a:pPr lvl="2" hangingPunct="0"/>
            <a:r>
              <a:rPr lang="en-US" dirty="0"/>
              <a:t>Section numbers of the tests which are not currently conducted will be listed in the section containing applicability rule.</a:t>
            </a:r>
            <a:endParaRPr lang="sv-SE" dirty="0"/>
          </a:p>
          <a:p>
            <a:pPr lvl="1" hangingPunct="0"/>
            <a:r>
              <a:rPr lang="en-US" dirty="0"/>
              <a:t>Other options are not precluded.</a:t>
            </a:r>
          </a:p>
          <a:p>
            <a:pPr marL="514350" lvl="0" indent="-514350" hangingPunct="0">
              <a:buFont typeface="+mj-lt"/>
              <a:buAutoNum type="arabicPeriod"/>
            </a:pPr>
            <a:r>
              <a:rPr lang="en-US" dirty="0"/>
              <a:t>Companies are encouraged to provide input on the above issues in RAN4#100-e.</a:t>
            </a:r>
            <a:endParaRPr lang="sv-SE" dirty="0"/>
          </a:p>
          <a:p>
            <a:endParaRPr lang="sv-SE" dirty="0"/>
          </a:p>
          <a:p>
            <a:pPr lvl="0"/>
            <a:endParaRPr lang="sv-SE" dirty="0"/>
          </a:p>
          <a:p>
            <a:pPr lvl="0" hangingPunct="0"/>
            <a:endParaRPr lang="en-GB" dirty="0"/>
          </a:p>
          <a:p>
            <a:endParaRPr lang="sv-SE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72316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BEB22-E510-4200-8CC8-495AC8EFC1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4726" y="2610395"/>
            <a:ext cx="10515600" cy="1325563"/>
          </a:xfrm>
        </p:spPr>
        <p:txBody>
          <a:bodyPr/>
          <a:lstStyle/>
          <a:p>
            <a:pPr algn="ctr"/>
            <a:r>
              <a:rPr lang="en-US" b="1" dirty="0"/>
              <a:t>Annex A: </a:t>
            </a:r>
            <a:br>
              <a:rPr lang="en-US" b="1" dirty="0"/>
            </a:br>
            <a:r>
              <a:rPr lang="en-US" b="1" dirty="0"/>
              <a:t>RMCs for scheduling in interruption test case</a:t>
            </a:r>
          </a:p>
        </p:txBody>
      </p:sp>
    </p:spTree>
    <p:extLst>
      <p:ext uri="{BB962C8B-B14F-4D97-AF65-F5344CB8AC3E}">
        <p14:creationId xmlns:p14="http://schemas.microsoft.com/office/powerpoint/2010/main" val="11722178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6E7289-C25D-4075-9F26-BBD37CA32C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845" y="138702"/>
            <a:ext cx="12120155" cy="1325563"/>
          </a:xfrm>
        </p:spPr>
        <p:txBody>
          <a:bodyPr>
            <a:normAutofit/>
          </a:bodyPr>
          <a:lstStyle/>
          <a:p>
            <a:r>
              <a:rPr lang="en-US" dirty="0"/>
              <a:t>Annex A1: Scheduling: TDD SCS 15 kHz Inter-band CA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1BC4C47-CBB5-43F7-8CF3-13F2F8B95C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8300444"/>
              </p:ext>
            </p:extLst>
          </p:nvPr>
        </p:nvGraphicFramePr>
        <p:xfrm>
          <a:off x="2032000" y="2260124"/>
          <a:ext cx="8128000" cy="2141220"/>
        </p:xfrm>
        <a:graphic>
          <a:graphicData uri="http://schemas.openxmlformats.org/drawingml/2006/table">
            <a:tbl>
              <a:tblPr/>
              <a:tblGrid>
                <a:gridCol w="254000">
                  <a:extLst>
                    <a:ext uri="{9D8B030D-6E8A-4147-A177-3AD203B41FA5}">
                      <a16:colId xmlns:a16="http://schemas.microsoft.com/office/drawing/2014/main" val="1708370573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765953229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756652834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4079409085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1571443809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275717892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2626916613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4161618499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2840500777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934854835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696473712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3447468644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3032487285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3058820073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3766657257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1831252772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1423234756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2982981715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2735561149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3784922408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355205588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2310234142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2857125062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3960976341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4185540815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3019081256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3594803465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299261506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2097466134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1792240651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2908831126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53182968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SFN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2n-1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2n+1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2n+2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7487083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SF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6127682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Slot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0437631"/>
                  </a:ext>
                </a:extLst>
              </a:tr>
              <a:tr h="152400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SSB on Pcell(SSB.1 FR1)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5868139"/>
                  </a:ext>
                </a:extLst>
              </a:tr>
              <a:tr h="152400">
                <a:tc gridSpan="8"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SMTC for Pcell SSB frequency(SMTC.1)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377818"/>
                  </a:ext>
                </a:extLst>
              </a:tr>
              <a:tr h="152400">
                <a:tc gridSpan="7"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SSB on Scell(new SSB pattern)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1765161"/>
                  </a:ext>
                </a:extLst>
              </a:tr>
              <a:tr h="152400">
                <a:tc gridSpan="8"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SMTC for Scell SSB frequency(new SMTC pattern)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92573112"/>
                  </a:ext>
                </a:extLst>
              </a:tr>
              <a:tr h="152400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Possible interruption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D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D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4352393"/>
                  </a:ext>
                </a:extLst>
              </a:tr>
              <a:tr h="152400">
                <a:tc gridSpan="6"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Not-allowed interruption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3531762"/>
                  </a:ext>
                </a:extLst>
              </a:tr>
              <a:tr h="152400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PDSCH (new RMC)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9042550"/>
                  </a:ext>
                </a:extLst>
              </a:tr>
              <a:tr h="152400">
                <a:tc gridSpan="6"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HARQ feedback (e.g. k1=</a:t>
                      </a:r>
                      <a:r>
                        <a:rPr lang="sv-SE" sz="9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5819124"/>
                  </a:ext>
                </a:extLst>
              </a:tr>
              <a:tr h="190500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Allowed DTX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D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D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2263317"/>
                  </a:ext>
                </a:extLst>
              </a:tr>
              <a:tr h="152400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Not-allowed DTX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65608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768233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6E7289-C25D-4075-9F26-BBD37CA32C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845" y="138702"/>
            <a:ext cx="12120155" cy="1325563"/>
          </a:xfrm>
        </p:spPr>
        <p:txBody>
          <a:bodyPr>
            <a:normAutofit/>
          </a:bodyPr>
          <a:lstStyle/>
          <a:p>
            <a:r>
              <a:rPr lang="en-US" dirty="0"/>
              <a:t>Annex A2: Scheduling: TDD SCS 15 kHz Intra-band CA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CA8E146-621D-41CB-B3D2-CD3CD488F0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3592246"/>
              </p:ext>
            </p:extLst>
          </p:nvPr>
        </p:nvGraphicFramePr>
        <p:xfrm>
          <a:off x="1640114" y="2486547"/>
          <a:ext cx="8128000" cy="2141220"/>
        </p:xfrm>
        <a:graphic>
          <a:graphicData uri="http://schemas.openxmlformats.org/drawingml/2006/table">
            <a:tbl>
              <a:tblPr/>
              <a:tblGrid>
                <a:gridCol w="254000">
                  <a:extLst>
                    <a:ext uri="{9D8B030D-6E8A-4147-A177-3AD203B41FA5}">
                      <a16:colId xmlns:a16="http://schemas.microsoft.com/office/drawing/2014/main" val="3831394950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3491089308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2762868773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3268456988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1970888429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1199168078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1278333411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1224198046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1796257941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4237414030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3842173521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1151330711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1955207999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3244477768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306108905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306789505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263624683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2865519286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1271367777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3418261301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2327212636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3456105845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950519371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1018744087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420779314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4125317801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3098909527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1992456347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208182622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1184809407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1243794056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1503828085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SFN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2n-1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2n+1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2n+2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16693051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SF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2242779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Slot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3968008"/>
                  </a:ext>
                </a:extLst>
              </a:tr>
              <a:tr h="152400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SSB on Pcell(SSB.1 FR1)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5822559"/>
                  </a:ext>
                </a:extLst>
              </a:tr>
              <a:tr h="152400">
                <a:tc gridSpan="8"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SMTC for Pcell SSB frequency(SMTC.1)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6745339"/>
                  </a:ext>
                </a:extLst>
              </a:tr>
              <a:tr h="152400">
                <a:tc gridSpan="7"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SSB on Scell(new SSB pattern)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5033500"/>
                  </a:ext>
                </a:extLst>
              </a:tr>
              <a:tr h="152400">
                <a:tc gridSpan="8"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SMTC for Scell SSB frequency(new SMTC pattern)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8241720"/>
                  </a:ext>
                </a:extLst>
              </a:tr>
              <a:tr h="152400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Possible interruption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D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D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D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D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D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197250"/>
                  </a:ext>
                </a:extLst>
              </a:tr>
              <a:tr h="152400">
                <a:tc gridSpan="6"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Not-allowed interruption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0663781"/>
                  </a:ext>
                </a:extLst>
              </a:tr>
              <a:tr h="152400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PDSCH (new RMC)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1567189"/>
                  </a:ext>
                </a:extLst>
              </a:tr>
              <a:tr h="152400">
                <a:tc gridSpan="6"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HARQ feedback (e.g. k1=</a:t>
                      </a:r>
                      <a:r>
                        <a:rPr lang="sv-SE" sz="9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9057970"/>
                  </a:ext>
                </a:extLst>
              </a:tr>
              <a:tr h="190500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Allowed DTX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D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D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D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0827476"/>
                  </a:ext>
                </a:extLst>
              </a:tr>
              <a:tr h="152400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Not-allowed DTX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40981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88745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6E7289-C25D-4075-9F26-BBD37CA32C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845" y="138702"/>
            <a:ext cx="12120155" cy="1325563"/>
          </a:xfrm>
        </p:spPr>
        <p:txBody>
          <a:bodyPr>
            <a:normAutofit/>
          </a:bodyPr>
          <a:lstStyle/>
          <a:p>
            <a:r>
              <a:rPr lang="en-US" dirty="0"/>
              <a:t>Annex A3: Scheduling: TDD SCS 30 kHz Inter-band CA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938D9FC-9D47-46E7-9AD9-BF67797AC6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6898535"/>
              </p:ext>
            </p:extLst>
          </p:nvPr>
        </p:nvGraphicFramePr>
        <p:xfrm>
          <a:off x="680372" y="2238103"/>
          <a:ext cx="10903100" cy="2107468"/>
        </p:xfrm>
        <a:graphic>
          <a:graphicData uri="http://schemas.openxmlformats.org/drawingml/2006/table">
            <a:tbl>
              <a:tblPr/>
              <a:tblGrid>
                <a:gridCol w="218062">
                  <a:extLst>
                    <a:ext uri="{9D8B030D-6E8A-4147-A177-3AD203B41FA5}">
                      <a16:colId xmlns:a16="http://schemas.microsoft.com/office/drawing/2014/main" val="4055254683"/>
                    </a:ext>
                  </a:extLst>
                </a:gridCol>
                <a:gridCol w="218062">
                  <a:extLst>
                    <a:ext uri="{9D8B030D-6E8A-4147-A177-3AD203B41FA5}">
                      <a16:colId xmlns:a16="http://schemas.microsoft.com/office/drawing/2014/main" val="4012326355"/>
                    </a:ext>
                  </a:extLst>
                </a:gridCol>
                <a:gridCol w="218062">
                  <a:extLst>
                    <a:ext uri="{9D8B030D-6E8A-4147-A177-3AD203B41FA5}">
                      <a16:colId xmlns:a16="http://schemas.microsoft.com/office/drawing/2014/main" val="1818797070"/>
                    </a:ext>
                  </a:extLst>
                </a:gridCol>
                <a:gridCol w="218062">
                  <a:extLst>
                    <a:ext uri="{9D8B030D-6E8A-4147-A177-3AD203B41FA5}">
                      <a16:colId xmlns:a16="http://schemas.microsoft.com/office/drawing/2014/main" val="1242619868"/>
                    </a:ext>
                  </a:extLst>
                </a:gridCol>
                <a:gridCol w="218062">
                  <a:extLst>
                    <a:ext uri="{9D8B030D-6E8A-4147-A177-3AD203B41FA5}">
                      <a16:colId xmlns:a16="http://schemas.microsoft.com/office/drawing/2014/main" val="672873562"/>
                    </a:ext>
                  </a:extLst>
                </a:gridCol>
                <a:gridCol w="218062">
                  <a:extLst>
                    <a:ext uri="{9D8B030D-6E8A-4147-A177-3AD203B41FA5}">
                      <a16:colId xmlns:a16="http://schemas.microsoft.com/office/drawing/2014/main" val="2985290029"/>
                    </a:ext>
                  </a:extLst>
                </a:gridCol>
                <a:gridCol w="218062">
                  <a:extLst>
                    <a:ext uri="{9D8B030D-6E8A-4147-A177-3AD203B41FA5}">
                      <a16:colId xmlns:a16="http://schemas.microsoft.com/office/drawing/2014/main" val="1599975690"/>
                    </a:ext>
                  </a:extLst>
                </a:gridCol>
                <a:gridCol w="218062">
                  <a:extLst>
                    <a:ext uri="{9D8B030D-6E8A-4147-A177-3AD203B41FA5}">
                      <a16:colId xmlns:a16="http://schemas.microsoft.com/office/drawing/2014/main" val="3107407007"/>
                    </a:ext>
                  </a:extLst>
                </a:gridCol>
                <a:gridCol w="218062">
                  <a:extLst>
                    <a:ext uri="{9D8B030D-6E8A-4147-A177-3AD203B41FA5}">
                      <a16:colId xmlns:a16="http://schemas.microsoft.com/office/drawing/2014/main" val="3299561140"/>
                    </a:ext>
                  </a:extLst>
                </a:gridCol>
                <a:gridCol w="218062">
                  <a:extLst>
                    <a:ext uri="{9D8B030D-6E8A-4147-A177-3AD203B41FA5}">
                      <a16:colId xmlns:a16="http://schemas.microsoft.com/office/drawing/2014/main" val="3562736071"/>
                    </a:ext>
                  </a:extLst>
                </a:gridCol>
                <a:gridCol w="218062">
                  <a:extLst>
                    <a:ext uri="{9D8B030D-6E8A-4147-A177-3AD203B41FA5}">
                      <a16:colId xmlns:a16="http://schemas.microsoft.com/office/drawing/2014/main" val="3762530531"/>
                    </a:ext>
                  </a:extLst>
                </a:gridCol>
                <a:gridCol w="218062">
                  <a:extLst>
                    <a:ext uri="{9D8B030D-6E8A-4147-A177-3AD203B41FA5}">
                      <a16:colId xmlns:a16="http://schemas.microsoft.com/office/drawing/2014/main" val="303114173"/>
                    </a:ext>
                  </a:extLst>
                </a:gridCol>
                <a:gridCol w="218062">
                  <a:extLst>
                    <a:ext uri="{9D8B030D-6E8A-4147-A177-3AD203B41FA5}">
                      <a16:colId xmlns:a16="http://schemas.microsoft.com/office/drawing/2014/main" val="329742375"/>
                    </a:ext>
                  </a:extLst>
                </a:gridCol>
                <a:gridCol w="218062">
                  <a:extLst>
                    <a:ext uri="{9D8B030D-6E8A-4147-A177-3AD203B41FA5}">
                      <a16:colId xmlns:a16="http://schemas.microsoft.com/office/drawing/2014/main" val="1964819779"/>
                    </a:ext>
                  </a:extLst>
                </a:gridCol>
                <a:gridCol w="218062">
                  <a:extLst>
                    <a:ext uri="{9D8B030D-6E8A-4147-A177-3AD203B41FA5}">
                      <a16:colId xmlns:a16="http://schemas.microsoft.com/office/drawing/2014/main" val="468252382"/>
                    </a:ext>
                  </a:extLst>
                </a:gridCol>
                <a:gridCol w="218062">
                  <a:extLst>
                    <a:ext uri="{9D8B030D-6E8A-4147-A177-3AD203B41FA5}">
                      <a16:colId xmlns:a16="http://schemas.microsoft.com/office/drawing/2014/main" val="1624163327"/>
                    </a:ext>
                  </a:extLst>
                </a:gridCol>
                <a:gridCol w="218062">
                  <a:extLst>
                    <a:ext uri="{9D8B030D-6E8A-4147-A177-3AD203B41FA5}">
                      <a16:colId xmlns:a16="http://schemas.microsoft.com/office/drawing/2014/main" val="2523996571"/>
                    </a:ext>
                  </a:extLst>
                </a:gridCol>
                <a:gridCol w="218062">
                  <a:extLst>
                    <a:ext uri="{9D8B030D-6E8A-4147-A177-3AD203B41FA5}">
                      <a16:colId xmlns:a16="http://schemas.microsoft.com/office/drawing/2014/main" val="1679308025"/>
                    </a:ext>
                  </a:extLst>
                </a:gridCol>
                <a:gridCol w="218062">
                  <a:extLst>
                    <a:ext uri="{9D8B030D-6E8A-4147-A177-3AD203B41FA5}">
                      <a16:colId xmlns:a16="http://schemas.microsoft.com/office/drawing/2014/main" val="3421068885"/>
                    </a:ext>
                  </a:extLst>
                </a:gridCol>
                <a:gridCol w="218062">
                  <a:extLst>
                    <a:ext uri="{9D8B030D-6E8A-4147-A177-3AD203B41FA5}">
                      <a16:colId xmlns:a16="http://schemas.microsoft.com/office/drawing/2014/main" val="2568317510"/>
                    </a:ext>
                  </a:extLst>
                </a:gridCol>
                <a:gridCol w="218062">
                  <a:extLst>
                    <a:ext uri="{9D8B030D-6E8A-4147-A177-3AD203B41FA5}">
                      <a16:colId xmlns:a16="http://schemas.microsoft.com/office/drawing/2014/main" val="3786423620"/>
                    </a:ext>
                  </a:extLst>
                </a:gridCol>
                <a:gridCol w="218062">
                  <a:extLst>
                    <a:ext uri="{9D8B030D-6E8A-4147-A177-3AD203B41FA5}">
                      <a16:colId xmlns:a16="http://schemas.microsoft.com/office/drawing/2014/main" val="1586410028"/>
                    </a:ext>
                  </a:extLst>
                </a:gridCol>
                <a:gridCol w="218062">
                  <a:extLst>
                    <a:ext uri="{9D8B030D-6E8A-4147-A177-3AD203B41FA5}">
                      <a16:colId xmlns:a16="http://schemas.microsoft.com/office/drawing/2014/main" val="3443689467"/>
                    </a:ext>
                  </a:extLst>
                </a:gridCol>
                <a:gridCol w="218062">
                  <a:extLst>
                    <a:ext uri="{9D8B030D-6E8A-4147-A177-3AD203B41FA5}">
                      <a16:colId xmlns:a16="http://schemas.microsoft.com/office/drawing/2014/main" val="2438024005"/>
                    </a:ext>
                  </a:extLst>
                </a:gridCol>
                <a:gridCol w="218062">
                  <a:extLst>
                    <a:ext uri="{9D8B030D-6E8A-4147-A177-3AD203B41FA5}">
                      <a16:colId xmlns:a16="http://schemas.microsoft.com/office/drawing/2014/main" val="2680778784"/>
                    </a:ext>
                  </a:extLst>
                </a:gridCol>
                <a:gridCol w="218062">
                  <a:extLst>
                    <a:ext uri="{9D8B030D-6E8A-4147-A177-3AD203B41FA5}">
                      <a16:colId xmlns:a16="http://schemas.microsoft.com/office/drawing/2014/main" val="3820617494"/>
                    </a:ext>
                  </a:extLst>
                </a:gridCol>
                <a:gridCol w="218062">
                  <a:extLst>
                    <a:ext uri="{9D8B030D-6E8A-4147-A177-3AD203B41FA5}">
                      <a16:colId xmlns:a16="http://schemas.microsoft.com/office/drawing/2014/main" val="730159083"/>
                    </a:ext>
                  </a:extLst>
                </a:gridCol>
                <a:gridCol w="218062">
                  <a:extLst>
                    <a:ext uri="{9D8B030D-6E8A-4147-A177-3AD203B41FA5}">
                      <a16:colId xmlns:a16="http://schemas.microsoft.com/office/drawing/2014/main" val="2151229140"/>
                    </a:ext>
                  </a:extLst>
                </a:gridCol>
                <a:gridCol w="218062">
                  <a:extLst>
                    <a:ext uri="{9D8B030D-6E8A-4147-A177-3AD203B41FA5}">
                      <a16:colId xmlns:a16="http://schemas.microsoft.com/office/drawing/2014/main" val="1460280190"/>
                    </a:ext>
                  </a:extLst>
                </a:gridCol>
                <a:gridCol w="218062">
                  <a:extLst>
                    <a:ext uri="{9D8B030D-6E8A-4147-A177-3AD203B41FA5}">
                      <a16:colId xmlns:a16="http://schemas.microsoft.com/office/drawing/2014/main" val="3015758663"/>
                    </a:ext>
                  </a:extLst>
                </a:gridCol>
                <a:gridCol w="218062">
                  <a:extLst>
                    <a:ext uri="{9D8B030D-6E8A-4147-A177-3AD203B41FA5}">
                      <a16:colId xmlns:a16="http://schemas.microsoft.com/office/drawing/2014/main" val="475839893"/>
                    </a:ext>
                  </a:extLst>
                </a:gridCol>
                <a:gridCol w="218062">
                  <a:extLst>
                    <a:ext uri="{9D8B030D-6E8A-4147-A177-3AD203B41FA5}">
                      <a16:colId xmlns:a16="http://schemas.microsoft.com/office/drawing/2014/main" val="308089849"/>
                    </a:ext>
                  </a:extLst>
                </a:gridCol>
                <a:gridCol w="218062">
                  <a:extLst>
                    <a:ext uri="{9D8B030D-6E8A-4147-A177-3AD203B41FA5}">
                      <a16:colId xmlns:a16="http://schemas.microsoft.com/office/drawing/2014/main" val="1918894940"/>
                    </a:ext>
                  </a:extLst>
                </a:gridCol>
                <a:gridCol w="218062">
                  <a:extLst>
                    <a:ext uri="{9D8B030D-6E8A-4147-A177-3AD203B41FA5}">
                      <a16:colId xmlns:a16="http://schemas.microsoft.com/office/drawing/2014/main" val="1119486215"/>
                    </a:ext>
                  </a:extLst>
                </a:gridCol>
                <a:gridCol w="218062">
                  <a:extLst>
                    <a:ext uri="{9D8B030D-6E8A-4147-A177-3AD203B41FA5}">
                      <a16:colId xmlns:a16="http://schemas.microsoft.com/office/drawing/2014/main" val="2282839889"/>
                    </a:ext>
                  </a:extLst>
                </a:gridCol>
                <a:gridCol w="218062">
                  <a:extLst>
                    <a:ext uri="{9D8B030D-6E8A-4147-A177-3AD203B41FA5}">
                      <a16:colId xmlns:a16="http://schemas.microsoft.com/office/drawing/2014/main" val="291693164"/>
                    </a:ext>
                  </a:extLst>
                </a:gridCol>
                <a:gridCol w="218062">
                  <a:extLst>
                    <a:ext uri="{9D8B030D-6E8A-4147-A177-3AD203B41FA5}">
                      <a16:colId xmlns:a16="http://schemas.microsoft.com/office/drawing/2014/main" val="500891263"/>
                    </a:ext>
                  </a:extLst>
                </a:gridCol>
                <a:gridCol w="218062">
                  <a:extLst>
                    <a:ext uri="{9D8B030D-6E8A-4147-A177-3AD203B41FA5}">
                      <a16:colId xmlns:a16="http://schemas.microsoft.com/office/drawing/2014/main" val="513178510"/>
                    </a:ext>
                  </a:extLst>
                </a:gridCol>
                <a:gridCol w="218062">
                  <a:extLst>
                    <a:ext uri="{9D8B030D-6E8A-4147-A177-3AD203B41FA5}">
                      <a16:colId xmlns:a16="http://schemas.microsoft.com/office/drawing/2014/main" val="1953156349"/>
                    </a:ext>
                  </a:extLst>
                </a:gridCol>
                <a:gridCol w="218062">
                  <a:extLst>
                    <a:ext uri="{9D8B030D-6E8A-4147-A177-3AD203B41FA5}">
                      <a16:colId xmlns:a16="http://schemas.microsoft.com/office/drawing/2014/main" val="2900835889"/>
                    </a:ext>
                  </a:extLst>
                </a:gridCol>
                <a:gridCol w="218062">
                  <a:extLst>
                    <a:ext uri="{9D8B030D-6E8A-4147-A177-3AD203B41FA5}">
                      <a16:colId xmlns:a16="http://schemas.microsoft.com/office/drawing/2014/main" val="2947423906"/>
                    </a:ext>
                  </a:extLst>
                </a:gridCol>
                <a:gridCol w="218062">
                  <a:extLst>
                    <a:ext uri="{9D8B030D-6E8A-4147-A177-3AD203B41FA5}">
                      <a16:colId xmlns:a16="http://schemas.microsoft.com/office/drawing/2014/main" val="2995528574"/>
                    </a:ext>
                  </a:extLst>
                </a:gridCol>
                <a:gridCol w="218062">
                  <a:extLst>
                    <a:ext uri="{9D8B030D-6E8A-4147-A177-3AD203B41FA5}">
                      <a16:colId xmlns:a16="http://schemas.microsoft.com/office/drawing/2014/main" val="3344191194"/>
                    </a:ext>
                  </a:extLst>
                </a:gridCol>
                <a:gridCol w="218062">
                  <a:extLst>
                    <a:ext uri="{9D8B030D-6E8A-4147-A177-3AD203B41FA5}">
                      <a16:colId xmlns:a16="http://schemas.microsoft.com/office/drawing/2014/main" val="2144339025"/>
                    </a:ext>
                  </a:extLst>
                </a:gridCol>
                <a:gridCol w="218062">
                  <a:extLst>
                    <a:ext uri="{9D8B030D-6E8A-4147-A177-3AD203B41FA5}">
                      <a16:colId xmlns:a16="http://schemas.microsoft.com/office/drawing/2014/main" val="2407867542"/>
                    </a:ext>
                  </a:extLst>
                </a:gridCol>
                <a:gridCol w="218062">
                  <a:extLst>
                    <a:ext uri="{9D8B030D-6E8A-4147-A177-3AD203B41FA5}">
                      <a16:colId xmlns:a16="http://schemas.microsoft.com/office/drawing/2014/main" val="3749741404"/>
                    </a:ext>
                  </a:extLst>
                </a:gridCol>
                <a:gridCol w="218062">
                  <a:extLst>
                    <a:ext uri="{9D8B030D-6E8A-4147-A177-3AD203B41FA5}">
                      <a16:colId xmlns:a16="http://schemas.microsoft.com/office/drawing/2014/main" val="2696420829"/>
                    </a:ext>
                  </a:extLst>
                </a:gridCol>
                <a:gridCol w="218062">
                  <a:extLst>
                    <a:ext uri="{9D8B030D-6E8A-4147-A177-3AD203B41FA5}">
                      <a16:colId xmlns:a16="http://schemas.microsoft.com/office/drawing/2014/main" val="828200224"/>
                    </a:ext>
                  </a:extLst>
                </a:gridCol>
                <a:gridCol w="218062">
                  <a:extLst>
                    <a:ext uri="{9D8B030D-6E8A-4147-A177-3AD203B41FA5}">
                      <a16:colId xmlns:a16="http://schemas.microsoft.com/office/drawing/2014/main" val="1598933557"/>
                    </a:ext>
                  </a:extLst>
                </a:gridCol>
                <a:gridCol w="218062">
                  <a:extLst>
                    <a:ext uri="{9D8B030D-6E8A-4147-A177-3AD203B41FA5}">
                      <a16:colId xmlns:a16="http://schemas.microsoft.com/office/drawing/2014/main" val="896731056"/>
                    </a:ext>
                  </a:extLst>
                </a:gridCol>
              </a:tblGrid>
              <a:tr h="175039"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SFN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</a:t>
                      </a:r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メイリオ" panose="020B0604030504040204" pitchFamily="34" charset="-128"/>
                        </a:rPr>
                        <a:t>ｎ</a:t>
                      </a:r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0"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</a:t>
                      </a:r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メイリオ" panose="020B0604030504040204" pitchFamily="34" charset="-128"/>
                        </a:rPr>
                        <a:t>ｎ</a:t>
                      </a:r>
                      <a:endParaRPr lang="sv-SE" sz="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0"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</a:t>
                      </a:r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メイリオ" panose="020B0604030504040204" pitchFamily="34" charset="-128"/>
                        </a:rPr>
                        <a:t>ｎ</a:t>
                      </a:r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+1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2271661"/>
                  </a:ext>
                </a:extLst>
              </a:tr>
              <a:tr h="140031"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SF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7793548"/>
                  </a:ext>
                </a:extLst>
              </a:tr>
              <a:tr h="140031"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Slot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2259770"/>
                  </a:ext>
                </a:extLst>
              </a:tr>
              <a:tr h="140031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Slot Type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4663333"/>
                  </a:ext>
                </a:extLst>
              </a:tr>
              <a:tr h="140031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SSB on Pcell(SSB.1 FR1)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0101517"/>
                  </a:ext>
                </a:extLst>
              </a:tr>
              <a:tr h="140031">
                <a:tc gridSpan="7"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SSB on Scell(new SSB pattern)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4812668"/>
                  </a:ext>
                </a:extLst>
              </a:tr>
              <a:tr h="252057">
                <a:tc gridSpan="8"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SMTC for Scell SSB frequency(new SMTC pattern)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5321856"/>
                  </a:ext>
                </a:extLst>
              </a:tr>
              <a:tr h="140031">
                <a:tc gridSpan="8"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SMTC for Scell SSB frequency(SMTC.1)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4227700"/>
                  </a:ext>
                </a:extLst>
              </a:tr>
              <a:tr h="140031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Possible interruption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D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D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9934890"/>
                  </a:ext>
                </a:extLst>
              </a:tr>
              <a:tr h="140031">
                <a:tc gridSpan="6"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Not-allowed interruption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3601714"/>
                  </a:ext>
                </a:extLst>
              </a:tr>
              <a:tr h="140031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PDSCH (SR.2.1 TDD)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4222183"/>
                  </a:ext>
                </a:extLst>
              </a:tr>
              <a:tr h="140031">
                <a:tc gridSpan="6"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HARQ feedback (e.g. k1=5)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1344151"/>
                  </a:ext>
                </a:extLst>
              </a:tr>
              <a:tr h="140031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Allowed DTX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D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D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3047588"/>
                  </a:ext>
                </a:extLst>
              </a:tr>
              <a:tr h="140031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Not-allowed DTX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1,6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83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856789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2f282d3b-eb4a-4b09-b61f-b9593442e286" xsi:nil="true"/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E9551B3FDDA24EBF0A209BAAD637CA" ma:contentTypeVersion="16" ma:contentTypeDescription="Create a new document." ma:contentTypeScope="" ma:versionID="42eac07579fb97b12e2e183aa4c03323">
  <xsd:schema xmlns:xsd="http://www.w3.org/2001/XMLSchema" xmlns:xs="http://www.w3.org/2001/XMLSchema" xmlns:p="http://schemas.microsoft.com/office/2006/metadata/properties" xmlns:ns1="http://schemas.microsoft.com/sharepoint/v3" xmlns:ns2="2f282d3b-eb4a-4b09-b61f-b9593442e286" xmlns:ns3="9b239327-9e80-40e4-b1b7-4394fed77a33" targetNamespace="http://schemas.microsoft.com/office/2006/metadata/properties" ma:root="true" ma:fieldsID="c82d3d0d0f48694c18e4f96ddf926fdb" ns1:_="" ns2:_="" ns3:_="">
    <xsd:import namespace="http://schemas.microsoft.com/sharepoint/v3"/>
    <xsd:import namespace="2f282d3b-eb4a-4b09-b61f-b9593442e286"/>
    <xsd:import namespace="9b239327-9e80-40e4-b1b7-4394fed77a3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_Flow_SignoffStatus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282d3b-eb4a-4b09-b61f-b9593442e2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_Flow_SignoffStatus" ma:index="18" nillable="true" ma:displayName="Sign-off status" ma:internalName="Sign_x002d_off_x0020_status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239327-9e80-40e4-b1b7-4394fed77a3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208662E-930F-459F-8C8C-562DA63FD02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1D66A53-22E3-424F-921C-F0DDC601C957}">
  <ds:schemaRefs>
    <ds:schemaRef ds:uri="http://schemas.microsoft.com/office/infopath/2007/PartnerControls"/>
    <ds:schemaRef ds:uri="http://purl.org/dc/terms/"/>
    <ds:schemaRef ds:uri="http://schemas.microsoft.com/office/2006/metadata/properties"/>
    <ds:schemaRef ds:uri="http://schemas.microsoft.com/office/2006/documentManagement/types"/>
    <ds:schemaRef ds:uri="9b239327-9e80-40e4-b1b7-4394fed77a33"/>
    <ds:schemaRef ds:uri="http://schemas.microsoft.com/sharepoint/v3"/>
    <ds:schemaRef ds:uri="http://purl.org/dc/elements/1.1/"/>
    <ds:schemaRef ds:uri="http://schemas.openxmlformats.org/package/2006/metadata/core-properties"/>
    <ds:schemaRef ds:uri="2f282d3b-eb4a-4b09-b61f-b9593442e286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8864F766-3889-4210-9DA8-7A0F9F11D5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2f282d3b-eb4a-4b09-b61f-b9593442e286"/>
    <ds:schemaRef ds:uri="9b239327-9e80-40e4-b1b7-4394fed77a3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2725</Words>
  <Application>Microsoft Office PowerPoint</Application>
  <PresentationFormat>Widescreen</PresentationFormat>
  <Paragraphs>1941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WF on RRM test case related issues </vt:lpstr>
      <vt:lpstr>CA channel BW configuration shortage for RRM TCs</vt:lpstr>
      <vt:lpstr>PDSCH scheduling issue during SMTC for interruption TC</vt:lpstr>
      <vt:lpstr>FR2 inter-frequency relative RSRP accuracy</vt:lpstr>
      <vt:lpstr>Further considerations on LTE/FR1+FR2 test case design</vt:lpstr>
      <vt:lpstr>Annex A:  RMCs for scheduling in interruption test case</vt:lpstr>
      <vt:lpstr>Annex A1: Scheduling: TDD SCS 15 kHz Inter-band CA</vt:lpstr>
      <vt:lpstr>Annex A2: Scheduling: TDD SCS 15 kHz Intra-band CA</vt:lpstr>
      <vt:lpstr>Annex A3: Scheduling: TDD SCS 30 kHz Inter-band CA</vt:lpstr>
      <vt:lpstr>Annex A4: Scheduling: TDD SCS 30 kHz Intra-band CA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CTPClassification=CTP_NT</cp:keywords>
  <cp:lastModifiedBy/>
  <cp:revision>1</cp:revision>
  <dcterms:created xsi:type="dcterms:W3CDTF">2018-01-12T05:29:14Z</dcterms:created>
  <dcterms:modified xsi:type="dcterms:W3CDTF">2021-05-27T07:19:11Z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a67f46ce-e1a2-40a7-b4ad-580eff7a7b8b</vt:lpwstr>
  </property>
  <property fmtid="{D5CDD505-2E9C-101B-9397-08002B2CF9AE}" pid="3" name="CTP_TimeStamp">
    <vt:lpwstr>2018-01-25 22:59:37Z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NewReviewCycle">
    <vt:lpwstr/>
  </property>
  <property fmtid="{D5CDD505-2E9C-101B-9397-08002B2CF9AE}" pid="9" name="_2015_ms_pID_725343">
    <vt:lpwstr>(2)ZEyeJZvUEBWb9MaZPNmsae/RxvV3+jll6hbCZD1FyT8hsRDPFktg+sGQuXzgM0H0sXz7iihy
WXn0FsQHodcKO2QJzoVmm5N6JCtMS7PucnnNjDHZQsNXR7JVZNJVg1RmkeBOz3vB3BNc7CzQ
ZwsKdVzgGW3ZO1J01YnIE8kLgOZXQ/Y3HjqpGFJAmNq9eWrNX9BesZkvomNX1RnibIVQAaIj
uBQ0hsq81Ni01mrx8M</vt:lpwstr>
  </property>
  <property fmtid="{D5CDD505-2E9C-101B-9397-08002B2CF9AE}" pid="10" name="_2015_ms_pID_7253431">
    <vt:lpwstr>wkzFledQv7Dl2HBlSBn2dWHhjZXfM/zPACW4gQL+T4s5KGXfYuqyoJ
rcsDsfW0WVkQsBSQ/BapotpM9vFdChpgOhQg/RN3CmDqkhtBYwJya4r67dzFbIKhvakwVJV3
Bc7HhSJ6aBk9oJ1JxPzOUpbkxnPQG3oJdECiDejlbx1sBfTwiveaxr5z9xU04dSL1nISjSjt
hfh2wnNZ0pq41l2S</vt:lpwstr>
  </property>
  <property fmtid="{D5CDD505-2E9C-101B-9397-08002B2CF9AE}" pid="11" name="_AdHocReviewCycleID">
    <vt:i4>-1770393099</vt:i4>
  </property>
  <property fmtid="{D5CDD505-2E9C-101B-9397-08002B2CF9AE}" pid="12" name="UpdateProcess">
    <vt:lpwstr>End</vt:lpwstr>
  </property>
  <property fmtid="{D5CDD505-2E9C-101B-9397-08002B2CF9AE}" pid="13" name="ContentTypeId">
    <vt:lpwstr>0x010100F3E9551B3FDDA24EBF0A209BAAD637CA</vt:lpwstr>
  </property>
</Properties>
</file>