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7" r:id="rId2"/>
    <p:sldId id="293" r:id="rId3"/>
    <p:sldId id="294" r:id="rId4"/>
    <p:sldId id="28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TT - Yuexia Song" initials="Yuexia 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6" autoAdjust="0"/>
    <p:restoredTop sz="94660"/>
  </p:normalViewPr>
  <p:slideViewPr>
    <p:cSldViewPr snapToGrid="0">
      <p:cViewPr>
        <p:scale>
          <a:sx n="86" d="100"/>
          <a:sy n="86" d="100"/>
        </p:scale>
        <p:origin x="-259" y="-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ueller, Axel (Nokia - FR/Paris-Saclay)" userId="6b065ed8-40bf-4bd7-b1e4-242bb2fb76f9" providerId="ADAL" clId="{253611E4-2BB2-45C3-8FDC-954FE0179250}"/>
    <pc:docChg chg="undo custSel modSld">
      <pc:chgData name="Mueller, Axel (Nokia - FR/Paris-Saclay)" userId="6b065ed8-40bf-4bd7-b1e4-242bb2fb76f9" providerId="ADAL" clId="{253611E4-2BB2-45C3-8FDC-954FE0179250}" dt="2021-04-19T08:41:39.606" v="97" actId="20577"/>
      <pc:docMkLst>
        <pc:docMk/>
      </pc:docMkLst>
      <pc:sldChg chg="modSp mod">
        <pc:chgData name="Mueller, Axel (Nokia - FR/Paris-Saclay)" userId="6b065ed8-40bf-4bd7-b1e4-242bb2fb76f9" providerId="ADAL" clId="{253611E4-2BB2-45C3-8FDC-954FE0179250}" dt="2021-04-19T08:41:39.606" v="97" actId="20577"/>
        <pc:sldMkLst>
          <pc:docMk/>
          <pc:sldMk cId="4165909201" sldId="278"/>
        </pc:sldMkLst>
        <pc:spChg chg="mod">
          <ac:chgData name="Mueller, Axel (Nokia - FR/Paris-Saclay)" userId="6b065ed8-40bf-4bd7-b1e4-242bb2fb76f9" providerId="ADAL" clId="{253611E4-2BB2-45C3-8FDC-954FE0179250}" dt="2021-04-19T08:41:39.606" v="97" actId="20577"/>
          <ac:spMkLst>
            <pc:docMk/>
            <pc:sldMk cId="4165909201" sldId="278"/>
            <ac:spMk id="3" creationId="{00000000-0000-0000-0000-000000000000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84B925-E0B6-41DC-8C12-11A7255E3C68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5FCF9E-41E6-4EC0-BE53-EAC0E5F5D8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567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892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091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401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547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747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828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1713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054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799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1466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42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9F9908-0239-47AB-9538-EE4D2EB796C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551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38664" y="311524"/>
            <a:ext cx="11714672" cy="1035388"/>
          </a:xfrm>
        </p:spPr>
        <p:txBody>
          <a:bodyPr>
            <a:normAutofit fontScale="90000"/>
          </a:bodyPr>
          <a:lstStyle/>
          <a:p>
            <a:pPr algn="l">
              <a:lnSpc>
                <a:spcPct val="10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zh-CN" altLang="zh-CN" sz="3200" dirty="0">
                <a:latin typeface="Times New Roman" panose="02020603050405020304" pitchFamily="18" charset="0"/>
              </a:rPr>
              <a:t/>
            </a:r>
            <a:br>
              <a:rPr lang="zh-CN" altLang="zh-CN" sz="3200" dirty="0">
                <a:latin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Arial" pitchFamily="34" charset="0"/>
                <a:cs typeface="Arial" pitchFamily="34" charset="0"/>
              </a:rPr>
              <a:t>3GPP TSG-RAN WG4 Meeting #</a:t>
            </a:r>
            <a:r>
              <a:rPr lang="en-US" altLang="zh-CN" sz="2800" dirty="0" smtClean="0">
                <a:latin typeface="Arial" pitchFamily="34" charset="0"/>
                <a:cs typeface="Arial" pitchFamily="34" charset="0"/>
              </a:rPr>
              <a:t>99-e                                                  </a:t>
            </a:r>
            <a:r>
              <a:rPr lang="en-US" altLang="zh-CN" sz="2800" dirty="0" smtClean="0">
                <a:latin typeface="Arial" pitchFamily="34" charset="0"/>
                <a:cs typeface="Arial" pitchFamily="34" charset="0"/>
              </a:rPr>
              <a:t>R4-2108077</a:t>
            </a:r>
            <a:r>
              <a:rPr lang="en-US" altLang="zh-CN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altLang="zh-CN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en-US" altLang="zh-CN" sz="2800" dirty="0">
                <a:latin typeface="Arial" pitchFamily="34" charset="0"/>
                <a:cs typeface="Arial" pitchFamily="34" charset="0"/>
              </a:rPr>
              <a:t>Electronic Meeting, </a:t>
            </a:r>
            <a:r>
              <a:rPr lang="en-US" altLang="zh-CN" sz="2800" dirty="0" smtClean="0">
                <a:latin typeface="Arial" pitchFamily="34" charset="0"/>
                <a:cs typeface="Arial" pitchFamily="34" charset="0"/>
              </a:rPr>
              <a:t>May. 19 </a:t>
            </a:r>
            <a:r>
              <a:rPr lang="en-US" altLang="zh-CN" sz="2800" dirty="0">
                <a:latin typeface="Arial" pitchFamily="34" charset="0"/>
                <a:cs typeface="Arial" pitchFamily="34" charset="0"/>
              </a:rPr>
              <a:t>– </a:t>
            </a:r>
            <a:r>
              <a:rPr lang="en-US" altLang="zh-CN" sz="2800" dirty="0" smtClean="0">
                <a:latin typeface="Arial" pitchFamily="34" charset="0"/>
                <a:cs typeface="Arial" pitchFamily="34" charset="0"/>
              </a:rPr>
              <a:t>27, </a:t>
            </a:r>
            <a:r>
              <a:rPr lang="en-US" altLang="zh-CN" sz="2800" dirty="0">
                <a:latin typeface="Arial" pitchFamily="34" charset="0"/>
                <a:cs typeface="Arial" pitchFamily="34" charset="0"/>
              </a:rPr>
              <a:t>2021</a:t>
            </a:r>
            <a:endParaRPr lang="zh-CN" alt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23358" y="4287574"/>
            <a:ext cx="9144000" cy="1655762"/>
          </a:xfrm>
        </p:spPr>
        <p:txBody>
          <a:bodyPr>
            <a:normAutofit/>
          </a:bodyPr>
          <a:lstStyle/>
          <a:p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CATT…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296174" y="0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1524000" y="1779205"/>
            <a:ext cx="9144000" cy="176455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GB" altLang="zh-CN" b="1" dirty="0"/>
              <a:t>WF on Link level simulation assumptions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268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3711" y="221942"/>
            <a:ext cx="9699594" cy="603682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Summary of link simulation assumptions</a:t>
            </a:r>
            <a:endParaRPr lang="zh-CN" altLang="en-US" dirty="0"/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9541044"/>
              </p:ext>
            </p:extLst>
          </p:nvPr>
        </p:nvGraphicFramePr>
        <p:xfrm>
          <a:off x="807867" y="905523"/>
          <a:ext cx="10768613" cy="537981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30136"/>
                <a:gridCol w="8238477"/>
              </a:tblGrid>
              <a:tr h="261779"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300"/>
                        </a:spcAft>
                      </a:pPr>
                      <a:r>
                        <a:rPr lang="fi-FI" sz="1400" kern="1200" dirty="0">
                          <a:effectLst/>
                        </a:rPr>
                        <a:t>Parameter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5880" marR="55880" marT="9525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300"/>
                        </a:spcAft>
                      </a:pPr>
                      <a:r>
                        <a:rPr lang="fi-FI" sz="1400" kern="1200" dirty="0">
                          <a:effectLst/>
                        </a:rPr>
                        <a:t>Value 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5880" marR="55880" marT="9525" marB="0" anchor="ctr"/>
                </a:tc>
              </a:tr>
              <a:tr h="261779"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Carrier frequency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5880" marR="55880" marT="9525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</a:rPr>
                        <a:t>2 GHz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5880" marR="55880" marT="9525" marB="0" anchor="ctr"/>
                </a:tc>
              </a:tr>
              <a:tr h="261779"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CBW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5880" marR="55880" marT="9525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40MHz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5880" marR="55880" marT="9525" marB="0" anchor="ctr"/>
                </a:tc>
              </a:tr>
              <a:tr h="261779"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SCS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5880" marR="55880" marT="9525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>
                          <a:effectLst/>
                        </a:rPr>
                        <a:t>15kHz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5880" marR="55880" marT="9525" marB="0" anchor="ctr"/>
                </a:tc>
              </a:tr>
              <a:tr h="417699"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</a:rPr>
                        <a:t>Allocated RBs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5880" marR="55880" marT="9525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Full allocation</a:t>
                      </a:r>
                      <a:endParaRPr lang="zh-CN" sz="1400" kern="1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5880" marR="55880" marT="9525" marB="0" anchor="ctr"/>
                </a:tc>
              </a:tr>
              <a:tr h="32847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Propagation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5880" marR="55880" marT="9525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T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DL-A 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</a:rPr>
                        <a:t>10ns delay spread, </a:t>
                      </a:r>
                      <a:r>
                        <a:rPr lang="en-GB" sz="1400" kern="100" dirty="0">
                          <a:solidFill>
                            <a:schemeClr val="tx1"/>
                          </a:solidFill>
                          <a:effectLst/>
                        </a:rPr>
                        <a:t>Maximum Doppler frequency: </a:t>
                      </a:r>
                      <a:r>
                        <a:rPr lang="en-GB" sz="1400" kern="100" dirty="0" smtClean="0">
                          <a:solidFill>
                            <a:schemeClr val="tx1"/>
                          </a:solidFill>
                          <a:effectLst/>
                        </a:rPr>
                        <a:t>5Hz</a:t>
                      </a: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effectLst/>
                        </a:rPr>
                        <a:t> (</a:t>
                      </a:r>
                      <a:r>
                        <a:rPr lang="en-US" sz="1400" kern="100" smtClean="0">
                          <a:solidFill>
                            <a:schemeClr val="tx1"/>
                          </a:solidFill>
                          <a:effectLst/>
                        </a:rPr>
                        <a:t>used as Baseline</a:t>
                      </a: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zh-CN" sz="14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</a:rPr>
                        <a:t>TDL-D 10ns delay spread,</a:t>
                      </a:r>
                      <a:r>
                        <a:rPr lang="en-GB" sz="1400" kern="100" dirty="0">
                          <a:solidFill>
                            <a:schemeClr val="tx1"/>
                          </a:solidFill>
                          <a:effectLst/>
                        </a:rPr>
                        <a:t> Maximum Doppler frequency: </a:t>
                      </a:r>
                      <a:r>
                        <a:rPr lang="en-GB" sz="1400" kern="100" dirty="0" smtClean="0">
                          <a:solidFill>
                            <a:schemeClr val="tx1"/>
                          </a:solidFill>
                          <a:effectLst/>
                        </a:rPr>
                        <a:t>5Hz</a:t>
                      </a:r>
                      <a:endParaRPr lang="zh-CN" sz="1400" kern="1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55880" marR="55880" marT="9525" marB="0" anchor="ctr"/>
                </a:tc>
              </a:tr>
              <a:tr h="78123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MCS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5880" marR="55880" marT="9525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256QAM: MCS 24 in TS 38.214 Table 5.1.3.1-2: MCS index table 2 for PDSCH, and other MCSs are not precluded</a:t>
                      </a:r>
                      <a:endParaRPr lang="zh-CN" sz="1400" kern="1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i-FI" sz="1400" kern="100" dirty="0">
                          <a:effectLst/>
                        </a:rPr>
                        <a:t>1024QAM: MCS 24 in the following Table </a:t>
                      </a:r>
                      <a:r>
                        <a:rPr lang="fi-FI" sz="1400" kern="100" dirty="0" smtClean="0">
                          <a:effectLst/>
                        </a:rPr>
                        <a:t>according </a:t>
                      </a:r>
                      <a:r>
                        <a:rPr lang="fi-FI" sz="1400" kern="100" dirty="0">
                          <a:effectLst/>
                        </a:rPr>
                        <a:t>to the agreement in RAN1 #104, and  other MCSs are not </a:t>
                      </a:r>
                      <a:r>
                        <a:rPr lang="fi-FI" sz="1400" kern="100" dirty="0" smtClean="0">
                          <a:effectLst/>
                        </a:rPr>
                        <a:t>precluded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fi-FI" altLang="zh-CN" sz="1400" kern="100" dirty="0" smtClean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fi-FI" altLang="zh-CN" sz="1400" kern="100" dirty="0" smtClean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fi-FI" altLang="zh-CN" sz="1400" kern="100" dirty="0" smtClean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fi-FI" altLang="zh-CN" sz="1400" kern="100" dirty="0" smtClean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fi-FI" altLang="zh-CN" sz="1400" kern="100" dirty="0" smtClean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fi-FI" altLang="zh-CN" sz="1400" kern="100" dirty="0" smtClean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fi-FI" altLang="zh-CN" sz="1400" kern="100" dirty="0" smtClean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fi-FI" altLang="zh-CN" sz="1400" kern="100" dirty="0" smtClean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fi-FI" altLang="zh-CN" sz="1400" kern="100" dirty="0" smtClean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5880" marR="55880" marT="9525" marB="0" anchor="ctr"/>
                </a:tc>
              </a:tr>
              <a:tr h="433767"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fi-FI" sz="1400" kern="1200">
                          <a:effectLst/>
                        </a:rPr>
                        <a:t>Precoding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5880" marR="55880" marT="9525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 err="1">
                          <a:effectLst/>
                        </a:rPr>
                        <a:t>Precoding</a:t>
                      </a:r>
                      <a:r>
                        <a:rPr lang="en-US" sz="1400" kern="1200" dirty="0">
                          <a:effectLst/>
                        </a:rPr>
                        <a:t> configuration defined in 38.101-4 Section 7.2 for fading channels</a:t>
                      </a:r>
                      <a:r>
                        <a:rPr lang="fi-FI" sz="1400" kern="1200" dirty="0">
                          <a:effectLst/>
                        </a:rPr>
                        <a:t>; follow PMI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5880" marR="55880" marT="9525" marB="0" anchor="ctr"/>
                </a:tc>
              </a:tr>
              <a:tr h="261779"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</a:rPr>
                        <a:t>Symbol type 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5880" marR="55880" marT="9525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</a:rPr>
                        <a:t>CP-OFDM 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5880" marR="55880" marT="9525" marB="0" anchor="ctr"/>
                </a:tc>
              </a:tr>
            </a:tbl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6096776"/>
              </p:ext>
            </p:extLst>
          </p:nvPr>
        </p:nvGraphicFramePr>
        <p:xfrm>
          <a:off x="4340811" y="3630968"/>
          <a:ext cx="5410200" cy="19703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文档" r:id="rId3" imgW="5410873" imgH="1966883" progId="Word.Document.12">
                  <p:embed/>
                </p:oleObj>
              </mc:Choice>
              <mc:Fallback>
                <p:oleObj name="文档" r:id="rId3" imgW="5410873" imgH="196688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40811" y="3630968"/>
                        <a:ext cx="5410200" cy="19703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77613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3711" y="221942"/>
            <a:ext cx="9699594" cy="603682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Summary of link simulation assumptions</a:t>
            </a: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6168051"/>
              </p:ext>
            </p:extLst>
          </p:nvPr>
        </p:nvGraphicFramePr>
        <p:xfrm>
          <a:off x="958786" y="1029809"/>
          <a:ext cx="10377997" cy="416526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49151"/>
                <a:gridCol w="7828846"/>
              </a:tblGrid>
              <a:tr h="157870"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300"/>
                        </a:spcAft>
                      </a:pPr>
                      <a:r>
                        <a:rPr lang="fi-FI" sz="1400" kern="1200" dirty="0">
                          <a:effectLst/>
                        </a:rPr>
                        <a:t>Parameter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886" marR="51886" marT="8844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300"/>
                        </a:spcAft>
                      </a:pPr>
                      <a:r>
                        <a:rPr lang="fi-FI" sz="1400" kern="1200">
                          <a:effectLst/>
                        </a:rPr>
                        <a:t>Value 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886" marR="51886" marT="8844" marB="0" anchor="ctr"/>
                </a:tc>
              </a:tr>
              <a:tr h="339027"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Number of HARQ transmission 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886" marR="51886" marT="8844" marB="0" anchor="ctr"/>
                </a:tc>
                <a:tc>
                  <a:txBody>
                    <a:bodyPr/>
                    <a:lstStyle/>
                    <a:p>
                      <a:pPr lvl="0" hangingPunct="0"/>
                      <a:r>
                        <a:rPr lang="en-GB" altLang="zh-CN" sz="1400" dirty="0" smtClean="0"/>
                        <a:t>8 HARQ processes, maximum 4 transmissions</a:t>
                      </a:r>
                      <a:endParaRPr lang="en-GB" altLang="zh-CN" sz="1400" dirty="0"/>
                    </a:p>
                  </a:txBody>
                  <a:tcPr marL="51886" marR="51886" marT="8844" marB="0" anchor="ctr"/>
                </a:tc>
              </a:tr>
              <a:tr h="173936"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RV sequence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886" marR="51886" marT="8844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>
                          <a:effectLst/>
                        </a:rPr>
                        <a:t>{0,2,3,1}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886" marR="51886" marT="8844" marB="0" anchor="ctr"/>
                </a:tc>
              </a:tr>
              <a:tr h="339027">
                <a:tc>
                  <a:txBody>
                    <a:bodyPr/>
                    <a:lstStyle/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RANK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678" marR="63678" marT="8844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One 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</a:rPr>
                        <a:t>and Two</a:t>
                      </a:r>
                      <a:endParaRPr lang="zh-CN" sz="1400" kern="1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678" marR="63678" marT="8844" marB="0" anchor="ctr"/>
                </a:tc>
              </a:tr>
              <a:tr h="339027">
                <a:tc>
                  <a:txBody>
                    <a:bodyPr/>
                    <a:lstStyle/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BS antenna configuration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678" marR="63678" marT="8844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Take 1 and 2 </a:t>
                      </a:r>
                      <a:r>
                        <a:rPr lang="en-US" altLang="zh-CN" sz="14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Tx</a:t>
                      </a: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antenna as baseline. Companies also welcome to bring 8TX results if they demonstrate differing trends</a:t>
                      </a:r>
                      <a:endParaRPr 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678" marR="63678" marT="8844" marB="0" anchor="ctr"/>
                </a:tc>
              </a:tr>
              <a:tr h="339027">
                <a:tc>
                  <a:txBody>
                    <a:bodyPr/>
                    <a:lstStyle/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UE antenna configuration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678" marR="63678" marT="8844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zh-CN" sz="1400" kern="1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678" marR="63678" marT="8844" marB="0" anchor="ctr"/>
                </a:tc>
              </a:tr>
              <a:tr h="277707">
                <a:tc>
                  <a:txBody>
                    <a:bodyPr/>
                    <a:lstStyle/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>
                          <a:effectLst/>
                        </a:rPr>
                        <a:t>Antenna correlation (Tx and Rx)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678" marR="63678" marT="8844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</a:rPr>
                        <a:t>Low correlation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678" marR="63678" marT="8844" marB="0" anchor="ctr"/>
                </a:tc>
              </a:tr>
              <a:tr h="173936"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fi-FI" sz="1400" kern="1200">
                          <a:effectLst/>
                        </a:rPr>
                        <a:t>Channel estimation 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886" marR="51886" marT="8844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fi-FI" sz="1400" kern="1200">
                          <a:effectLst/>
                        </a:rPr>
                        <a:t>Practical 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886" marR="51886" marT="8844" marB="0" anchor="ctr"/>
                </a:tc>
              </a:tr>
              <a:tr h="339027"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Receiver type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886" marR="51886" marT="8844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MMSE-IRC</a:t>
                      </a:r>
                      <a:endParaRPr lang="zh-CN" sz="1400" kern="1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886" marR="51886" marT="8844" marB="0" anchor="ctr"/>
                </a:tc>
              </a:tr>
              <a:tr h="173936"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PDSCH configuration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678" marR="63678" marT="8844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</a:rPr>
                        <a:t>Type A mapping, Start symbol 1, Duration 13 (for D slots)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678" marR="63678" marT="8844" marB="0" anchor="ctr"/>
                </a:tc>
              </a:tr>
              <a:tr h="399077"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DMRS configuration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678" marR="63678" marT="8844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</a:rPr>
                        <a:t>DMRS type : Type 1, Single symbol, </a:t>
                      </a:r>
                      <a:r>
                        <a:rPr lang="en-GB" sz="1400" kern="1200" dirty="0" smtClean="0">
                          <a:effectLst/>
                        </a:rPr>
                        <a:t> additional </a:t>
                      </a:r>
                      <a:r>
                        <a:rPr lang="en-GB" sz="1400" kern="1200" dirty="0">
                          <a:effectLst/>
                        </a:rPr>
                        <a:t>DM-RS (</a:t>
                      </a:r>
                      <a:r>
                        <a:rPr lang="en-GB" sz="1400" kern="1200" dirty="0" err="1">
                          <a:effectLst/>
                        </a:rPr>
                        <a:t>dmrsAdditionalPosition</a:t>
                      </a:r>
                      <a:r>
                        <a:rPr lang="en-GB" sz="1400" kern="1200" dirty="0" smtClean="0">
                          <a:effectLst/>
                        </a:rPr>
                        <a:t>): 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pos1</a:t>
                      </a:r>
                      <a:endParaRPr lang="zh-CN" sz="1400" kern="1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678" marR="63678" marT="8844" marB="0" anchor="ctr"/>
                </a:tc>
              </a:tr>
              <a:tr h="2971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txEVM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886" marR="51886" marT="8844" marB="0" anchor="ctr"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2%, 2.5%, 3% </a:t>
                      </a: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886" marR="51886" marT="8844" marB="0" anchor="ctr"/>
                </a:tc>
              </a:tr>
              <a:tr h="71637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rxEVM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886" marR="51886" marT="8844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0.5%, 1%, 1.5%, 2%, 3%. </a:t>
                      </a:r>
                      <a:endParaRPr lang="zh-CN" sz="1400" kern="1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886" marR="51886" marT="8844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5826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9335610" cy="1055302"/>
          </a:xfrm>
        </p:spPr>
        <p:txBody>
          <a:bodyPr/>
          <a:lstStyle/>
          <a:p>
            <a:r>
              <a:rPr lang="en-US" altLang="zh-CN" dirty="0"/>
              <a:t>Related </a:t>
            </a:r>
            <a:r>
              <a:rPr lang="en-US" altLang="zh-CN" dirty="0" smtClean="0"/>
              <a:t>contributions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889202" cy="4351338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R4-2108692</a:t>
            </a:r>
            <a:r>
              <a:rPr lang="en-US" altLang="zh-CN" dirty="0"/>
              <a:t>, </a:t>
            </a:r>
            <a:r>
              <a:rPr lang="en-GB" altLang="zh-CN" dirty="0"/>
              <a:t>Email discussion summary for [99-e][311] NR_DL1024QAM_BSRF, Moderator (Ericsson)</a:t>
            </a:r>
            <a:endParaRPr lang="en-US" altLang="zh-CN" dirty="0"/>
          </a:p>
          <a:p>
            <a:r>
              <a:rPr lang="en-US" altLang="zh-CN" dirty="0" smtClean="0"/>
              <a:t>R4-2109111</a:t>
            </a:r>
            <a:r>
              <a:rPr lang="en-US" altLang="zh-CN" dirty="0"/>
              <a:t>, Link level simulation results for 1024QAM for NR FR1, CATT, </a:t>
            </a:r>
            <a:r>
              <a:rPr lang="en-US" altLang="zh-CN" dirty="0" smtClean="0"/>
              <a:t>RAN4#99-e</a:t>
            </a:r>
            <a:endParaRPr lang="en-US" altLang="zh-CN" dirty="0"/>
          </a:p>
          <a:p>
            <a:r>
              <a:rPr lang="en-US" altLang="zh-CN" dirty="0"/>
              <a:t>R4-2110141, 1024QAM simulation assumptions and preliminary results, Nokia, Nokia Shanghai Bell, </a:t>
            </a:r>
            <a:r>
              <a:rPr lang="en-US" altLang="zh-CN" dirty="0" smtClean="0"/>
              <a:t>RAN4#99-e</a:t>
            </a:r>
            <a:endParaRPr lang="en-US" altLang="zh-CN" dirty="0"/>
          </a:p>
          <a:p>
            <a:r>
              <a:rPr lang="en-US" altLang="zh-CN" dirty="0"/>
              <a:t>R4-2110606, Initial simulation results for NR 1024QAM, ZTE Corporation, </a:t>
            </a:r>
            <a:r>
              <a:rPr lang="en-US" altLang="zh-CN" dirty="0" smtClean="0"/>
              <a:t>RAN4#99-e</a:t>
            </a:r>
            <a:endParaRPr lang="en-US" altLang="zh-CN" dirty="0"/>
          </a:p>
          <a:p>
            <a:r>
              <a:rPr lang="en-US" altLang="zh-CN" dirty="0"/>
              <a:t>R4-2110663, Link simulation for support of 1024QAM, Huawei, </a:t>
            </a:r>
            <a:r>
              <a:rPr lang="en-US" altLang="zh-CN" dirty="0" err="1"/>
              <a:t>HiSilicon</a:t>
            </a:r>
            <a:r>
              <a:rPr lang="en-US" altLang="zh-CN" dirty="0"/>
              <a:t>, </a:t>
            </a:r>
            <a:r>
              <a:rPr lang="en-US" altLang="zh-CN" dirty="0" smtClean="0"/>
              <a:t>RAN4#99-e</a:t>
            </a:r>
          </a:p>
          <a:p>
            <a:r>
              <a:rPr lang="en-US" altLang="zh-CN" dirty="0"/>
              <a:t>R4-2110482, Link Simulation Results for BS EVM, Ericsson, </a:t>
            </a:r>
            <a:r>
              <a:rPr lang="en-US" altLang="zh-CN" dirty="0" smtClean="0"/>
              <a:t>RAN4#99-e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4469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13174</TotalTime>
  <Words>331</Words>
  <Application>Microsoft Office PowerPoint</Application>
  <PresentationFormat>自定义</PresentationFormat>
  <Paragraphs>66</Paragraphs>
  <Slides>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Office 主题</vt:lpstr>
      <vt:lpstr>文档</vt:lpstr>
      <vt:lpstr>            3GPP TSG-RAN WG4 Meeting #99-e                                                  R4-2108077 Electronic Meeting, May. 19 – 27, 2021</vt:lpstr>
      <vt:lpstr>Summary of link simulation assumptions</vt:lpstr>
      <vt:lpstr>Summary of link simulation assumptions</vt:lpstr>
      <vt:lpstr>Related contributions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 #94-e                 R4-20xxxx   Electronic Meeting, Feb.24th – Mar.6th 2020</dc:title>
  <dc:creator>Huawei</dc:creator>
  <cp:lastModifiedBy>CATT - Yuexia Song</cp:lastModifiedBy>
  <cp:revision>192</cp:revision>
  <dcterms:created xsi:type="dcterms:W3CDTF">2020-02-29T07:12:05Z</dcterms:created>
  <dcterms:modified xsi:type="dcterms:W3CDTF">2021-05-26T13:47:31Z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(3)S/1aCQ9OZWE2OK2RHok4nFzjoVj57x2KwbOFpZ+T8DD8+xea5LANpl/lzvqozW3630cf+6aE
IJ+Cizsul32e3Ww8DuQO9mqfo+vBCvGINsKmhQRa9xMH/uuw3glm4N9MZraQM55j1zOSJkCJ
v5LIRl51BYTfggL77nVzKoc+2Nt7li/q61/4pAjNYf9yWMJ5JP8KZu4bsP9Kl5NUM6acIJFn
uRqxd3o9EmMXTsUbhm</vt:lpwstr>
  </property>
  <property fmtid="{D5CDD505-2E9C-101B-9397-08002B2CF9AE}" pid="3" name="_2015_ms_pID_7253431">
    <vt:lpwstr>cugLNX9tm5G3z0HVyihS6tmW07LUnyCxt8ErG2ddX04wRJGfQBShEm
ynqpw13C58sgCAZVEosLSP+GMf559CJtCVZ/NH4KP5p95W5nEkiD5fqoqSPVpz7N6J8Sjd72
8MXZRnE9qc4RzPz56DovphUAEyNijdeL5irjUzdJqGIKo8ENMU3JBe4JXqlaTBJqpqoTIMr+
EqRN6zzaV+Nir2i5xJRN8QXQ5lvf7qM2Di1G</vt:lpwstr>
  </property>
  <property fmtid="{D5CDD505-2E9C-101B-9397-08002B2CF9AE}" pid="4" name="_2015_ms_pID_7253432">
    <vt:lpwstr>Lg==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1618555983</vt:lpwstr>
  </property>
</Properties>
</file>