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
  </p:notesMasterIdLst>
  <p:sldIdLst>
    <p:sldId id="256" r:id="rId2"/>
    <p:sldId id="266" r:id="rId3"/>
    <p:sldId id="270" r:id="rId4"/>
    <p:sldId id="272" r:id="rId5"/>
    <p:sldId id="258" r:id="rId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63D"/>
    <a:srgbClr val="008000"/>
    <a:srgbClr val="0000FF"/>
    <a:srgbClr val="EC6725"/>
    <a:srgbClr val="006600"/>
    <a:srgbClr val="00CC00"/>
    <a:srgbClr val="009900"/>
    <a:srgbClr val="3399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837" autoAdjust="0"/>
    <p:restoredTop sz="78882" autoAdjust="0"/>
  </p:normalViewPr>
  <p:slideViewPr>
    <p:cSldViewPr>
      <p:cViewPr varScale="1">
        <p:scale>
          <a:sx n="85" d="100"/>
          <a:sy n="85" d="100"/>
        </p:scale>
        <p:origin x="1296" y="6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E506E83-A4F0-4036-B6AA-0B83DE1EF351}" type="datetimeFigureOut">
              <a:rPr lang="zh-CN" altLang="en-US" smtClean="0"/>
              <a:pPr/>
              <a:t>2021/5/27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0E711F3-6A42-4C0C-99C4-F13856A258EC}" type="slidenum">
              <a:rPr lang="zh-CN" altLang="en-US" smtClean="0"/>
              <a:pPr/>
              <a:t>‹#›</a:t>
            </a:fld>
            <a:endParaRPr lang="zh-CN" altLang="en-US"/>
          </a:p>
        </p:txBody>
      </p:sp>
    </p:spTree>
    <p:extLst>
      <p:ext uri="{BB962C8B-B14F-4D97-AF65-F5344CB8AC3E}">
        <p14:creationId xmlns:p14="http://schemas.microsoft.com/office/powerpoint/2010/main" val="9720822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0E711F3-6A42-4C0C-99C4-F13856A258EC}" type="slidenum">
              <a:rPr lang="zh-CN" altLang="en-US" smtClean="0"/>
              <a:pPr/>
              <a:t>1</a:t>
            </a:fld>
            <a:endParaRPr lang="zh-CN" altLang="en-US"/>
          </a:p>
        </p:txBody>
      </p:sp>
    </p:spTree>
    <p:extLst>
      <p:ext uri="{BB962C8B-B14F-4D97-AF65-F5344CB8AC3E}">
        <p14:creationId xmlns:p14="http://schemas.microsoft.com/office/powerpoint/2010/main" val="21367056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0E711F3-6A42-4C0C-99C4-F13856A258EC}" type="slidenum">
              <a:rPr lang="zh-CN" altLang="en-US" smtClean="0"/>
              <a:pPr/>
              <a:t>2</a:t>
            </a:fld>
            <a:endParaRPr lang="zh-CN" altLang="en-US"/>
          </a:p>
        </p:txBody>
      </p:sp>
    </p:spTree>
    <p:extLst>
      <p:ext uri="{BB962C8B-B14F-4D97-AF65-F5344CB8AC3E}">
        <p14:creationId xmlns:p14="http://schemas.microsoft.com/office/powerpoint/2010/main" val="41356937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smtClean="0"/>
              <a:t>CATT: From CATT</a:t>
            </a:r>
            <a:r>
              <a:rPr lang="en-US" altLang="zh-CN" baseline="0" dirty="0" smtClean="0"/>
              <a:t> point</a:t>
            </a:r>
            <a:r>
              <a:rPr lang="en-US" altLang="zh-CN" dirty="0" smtClean="0"/>
              <a:t> of view, we do not have strong views. Option 1 is normal way to capture the normal band in TS and TR. We</a:t>
            </a:r>
            <a:r>
              <a:rPr lang="en-US" altLang="zh-CN" baseline="0" dirty="0" smtClean="0"/>
              <a:t> still think if company has concern on Option 1. We can add some note for it.</a:t>
            </a:r>
          </a:p>
          <a:p>
            <a:r>
              <a:rPr lang="en-US" altLang="zh-CN" baseline="0" dirty="0" err="1" smtClean="0"/>
              <a:t>Xiaomi</a:t>
            </a:r>
            <a:r>
              <a:rPr lang="en-US" altLang="zh-CN" baseline="0" dirty="0" smtClean="0"/>
              <a:t>: prefer Option 1. We can accept Option 2.</a:t>
            </a:r>
          </a:p>
          <a:p>
            <a:r>
              <a:rPr lang="en-US" altLang="zh-CN" baseline="0" dirty="0" smtClean="0"/>
              <a:t>Vivo: for Option 2, why we should put band definition in RF section. This TP does not follow option 2. band combination is defined in section 7 rather section 5. If we go with Option2, we should change the existing TR.</a:t>
            </a:r>
          </a:p>
          <a:p>
            <a:r>
              <a:rPr lang="en-US" altLang="zh-CN" baseline="0" dirty="0" smtClean="0"/>
              <a:t>LGE: it is important to pick which band to support which service. When we capture all the band in section 7, there is no distinction. We prefer to capture them in the same section. TP can be revised.</a:t>
            </a:r>
            <a:endParaRPr lang="zh-CN" altLang="en-US" dirty="0" smtClean="0"/>
          </a:p>
          <a:p>
            <a:endParaRPr lang="zh-CN" altLang="en-US" dirty="0"/>
          </a:p>
        </p:txBody>
      </p:sp>
      <p:sp>
        <p:nvSpPr>
          <p:cNvPr id="4" name="灯片编号占位符 3"/>
          <p:cNvSpPr>
            <a:spLocks noGrp="1"/>
          </p:cNvSpPr>
          <p:nvPr>
            <p:ph type="sldNum" sz="quarter" idx="10"/>
          </p:nvPr>
        </p:nvSpPr>
        <p:spPr/>
        <p:txBody>
          <a:bodyPr/>
          <a:lstStyle/>
          <a:p>
            <a:fld id="{50E711F3-6A42-4C0C-99C4-F13856A258EC}" type="slidenum">
              <a:rPr lang="zh-CN" altLang="en-US" smtClean="0"/>
              <a:pPr/>
              <a:t>3</a:t>
            </a:fld>
            <a:endParaRPr lang="zh-CN" altLang="en-US"/>
          </a:p>
        </p:txBody>
      </p:sp>
    </p:spTree>
    <p:extLst>
      <p:ext uri="{BB962C8B-B14F-4D97-AF65-F5344CB8AC3E}">
        <p14:creationId xmlns:p14="http://schemas.microsoft.com/office/powerpoint/2010/main" val="34171782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smtClean="0"/>
              <a:t>LGE: most companies</a:t>
            </a:r>
            <a:r>
              <a:rPr lang="en-US" altLang="zh-CN" baseline="0" dirty="0" smtClean="0"/>
              <a:t> support Option 2.</a:t>
            </a:r>
          </a:p>
          <a:p>
            <a:r>
              <a:rPr lang="en-US" altLang="zh-CN" baseline="0" dirty="0" smtClean="0"/>
              <a:t>CATT: we are OK with option 2. n14 is also operating in coverage scenario.</a:t>
            </a:r>
          </a:p>
          <a:p>
            <a:r>
              <a:rPr lang="en-US" altLang="zh-CN" baseline="0" dirty="0" smtClean="0"/>
              <a:t>Vivo: for Option 2, we have concern, which adopt channel and sync raster. But we had agreed TP where we do not consider sync raster. There is no need for sync raster for SL enhancement.</a:t>
            </a:r>
          </a:p>
          <a:p>
            <a:r>
              <a:rPr lang="en-US" altLang="zh-CN" baseline="0" dirty="0" err="1" smtClean="0"/>
              <a:t>Xiaomi</a:t>
            </a:r>
            <a:r>
              <a:rPr lang="en-US" altLang="zh-CN" baseline="0" dirty="0" smtClean="0"/>
              <a:t>: to Vivo, in last meeting, AT&amp;T agreed that there will be only PC5 public </a:t>
            </a:r>
            <a:r>
              <a:rPr lang="en-US" altLang="zh-CN" baseline="0" dirty="0" err="1" smtClean="0"/>
              <a:t>safty</a:t>
            </a:r>
            <a:r>
              <a:rPr lang="en-US" altLang="zh-CN" baseline="0" dirty="0" smtClean="0"/>
              <a:t> scenario. That is reason to agree no sync. But with n14 in-coverage, we have new scenario and we need sync raster.</a:t>
            </a:r>
          </a:p>
          <a:p>
            <a:r>
              <a:rPr lang="en-US" altLang="zh-CN" baseline="0" dirty="0" smtClean="0"/>
              <a:t>LGE: we have new scenario and should consider both </a:t>
            </a:r>
            <a:r>
              <a:rPr lang="en-US" altLang="zh-CN" baseline="0" dirty="0" err="1" smtClean="0"/>
              <a:t>rasters</a:t>
            </a:r>
            <a:r>
              <a:rPr lang="en-US" altLang="zh-CN" baseline="0" dirty="0" smtClean="0"/>
              <a:t>.</a:t>
            </a:r>
            <a:endParaRPr lang="zh-CN" altLang="en-US" dirty="0" smtClean="0"/>
          </a:p>
        </p:txBody>
      </p:sp>
      <p:sp>
        <p:nvSpPr>
          <p:cNvPr id="4" name="灯片编号占位符 3"/>
          <p:cNvSpPr>
            <a:spLocks noGrp="1"/>
          </p:cNvSpPr>
          <p:nvPr>
            <p:ph type="sldNum" sz="quarter" idx="10"/>
          </p:nvPr>
        </p:nvSpPr>
        <p:spPr/>
        <p:txBody>
          <a:bodyPr/>
          <a:lstStyle/>
          <a:p>
            <a:fld id="{50E711F3-6A42-4C0C-99C4-F13856A258EC}" type="slidenum">
              <a:rPr lang="zh-CN" altLang="en-US" smtClean="0"/>
              <a:pPr/>
              <a:t>4</a:t>
            </a:fld>
            <a:endParaRPr lang="zh-CN" altLang="en-US"/>
          </a:p>
        </p:txBody>
      </p:sp>
    </p:spTree>
    <p:extLst>
      <p:ext uri="{BB962C8B-B14F-4D97-AF65-F5344CB8AC3E}">
        <p14:creationId xmlns:p14="http://schemas.microsoft.com/office/powerpoint/2010/main" val="40866330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0E711F3-6A42-4C0C-99C4-F13856A258EC}" type="slidenum">
              <a:rPr lang="zh-CN" altLang="en-US" smtClean="0"/>
              <a:pPr/>
              <a:t>5</a:t>
            </a:fld>
            <a:endParaRPr lang="zh-CN" altLang="en-US"/>
          </a:p>
        </p:txBody>
      </p:sp>
    </p:spTree>
    <p:extLst>
      <p:ext uri="{BB962C8B-B14F-4D97-AF65-F5344CB8AC3E}">
        <p14:creationId xmlns:p14="http://schemas.microsoft.com/office/powerpoint/2010/main" val="19972060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2021/5/27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2021/5/27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2021/5/27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2021/5/27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2021/5/27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2021/5/27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2021/5/27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2021/5/27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2021/5/27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2021/5/27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2021/5/27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2021/5/27</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611560" y="2391023"/>
            <a:ext cx="8062664" cy="1470025"/>
          </a:xfrm>
        </p:spPr>
        <p:txBody>
          <a:bodyPr>
            <a:normAutofit/>
          </a:bodyPr>
          <a:lstStyle/>
          <a:p>
            <a:r>
              <a:rPr lang="en-US" altLang="zh-CN" dirty="0" smtClean="0"/>
              <a:t>WF on remaining issues for system parameters in NRSL_enh_Part1</a:t>
            </a:r>
            <a:endParaRPr lang="zh-CN" altLang="en-US" dirty="0"/>
          </a:p>
        </p:txBody>
      </p:sp>
      <p:sp>
        <p:nvSpPr>
          <p:cNvPr id="3" name="副标题 2"/>
          <p:cNvSpPr>
            <a:spLocks noGrp="1"/>
          </p:cNvSpPr>
          <p:nvPr>
            <p:ph type="subTitle" idx="1"/>
          </p:nvPr>
        </p:nvSpPr>
        <p:spPr>
          <a:xfrm>
            <a:off x="1371600" y="4581128"/>
            <a:ext cx="6400800" cy="1057672"/>
          </a:xfrm>
        </p:spPr>
        <p:txBody>
          <a:bodyPr>
            <a:normAutofit/>
          </a:bodyPr>
          <a:lstStyle/>
          <a:p>
            <a:r>
              <a:rPr lang="en-US" altLang="zh-CN" sz="2800" dirty="0">
                <a:solidFill>
                  <a:schemeClr val="tx1"/>
                </a:solidFill>
              </a:rPr>
              <a:t>Agenda item: </a:t>
            </a:r>
            <a:r>
              <a:rPr lang="en-US" altLang="zh-CN" sz="2800" dirty="0" smtClean="0">
                <a:solidFill>
                  <a:schemeClr val="tx1"/>
                </a:solidFill>
              </a:rPr>
              <a:t>9.14.3</a:t>
            </a:r>
            <a:endParaRPr lang="en-US" altLang="zh-CN" sz="2800" dirty="0">
              <a:solidFill>
                <a:schemeClr val="tx1"/>
              </a:solidFill>
            </a:endParaRPr>
          </a:p>
          <a:p>
            <a:r>
              <a:rPr lang="en-US" altLang="zh-CN" sz="2800" dirty="0">
                <a:solidFill>
                  <a:schemeClr val="tx1"/>
                </a:solidFill>
              </a:rPr>
              <a:t>Source: LG Electronics</a:t>
            </a:r>
            <a:endParaRPr lang="zh-CN" altLang="en-US" sz="2800" dirty="0">
              <a:solidFill>
                <a:schemeClr val="tx1"/>
              </a:solidFill>
            </a:endParaRPr>
          </a:p>
        </p:txBody>
      </p:sp>
      <p:sp>
        <p:nvSpPr>
          <p:cNvPr id="4" name="正方形/長方形 4"/>
          <p:cNvSpPr/>
          <p:nvPr/>
        </p:nvSpPr>
        <p:spPr>
          <a:xfrm>
            <a:off x="164942" y="116632"/>
            <a:ext cx="8824423" cy="830997"/>
          </a:xfrm>
          <a:prstGeom prst="rect">
            <a:avLst/>
          </a:prstGeom>
        </p:spPr>
        <p:txBody>
          <a:bodyPr wrap="square">
            <a:spAutoFit/>
          </a:bodyPr>
          <a:lstStyle/>
          <a:p>
            <a:r>
              <a:rPr lang="en-GB" altLang="zh-CN" sz="2400" b="1" dirty="0"/>
              <a:t>3GPP TSG-RAN WG4 Meeting #</a:t>
            </a:r>
            <a:r>
              <a:rPr lang="en-GB" altLang="zh-CN" sz="2400" b="1" dirty="0" smtClean="0"/>
              <a:t>99-e</a:t>
            </a:r>
            <a:r>
              <a:rPr lang="en-GB" altLang="zh-CN" sz="2400" b="1" dirty="0"/>
              <a:t>	                        </a:t>
            </a:r>
            <a:r>
              <a:rPr lang="en-GB" altLang="zh-CN" sz="2400" b="1" dirty="0" smtClean="0"/>
              <a:t>	          </a:t>
            </a:r>
            <a:r>
              <a:rPr lang="en-GB" altLang="zh-CN" sz="2400" b="1" dirty="0" smtClean="0"/>
              <a:t>R4-2108001</a:t>
            </a:r>
            <a:endParaRPr lang="zh-CN" altLang="zh-CN" sz="2400" dirty="0"/>
          </a:p>
          <a:p>
            <a:r>
              <a:rPr lang="en-GB" altLang="zh-CN" sz="2400" b="1" dirty="0"/>
              <a:t>Electronic Meeting, </a:t>
            </a:r>
            <a:r>
              <a:rPr lang="en-GB" altLang="zh-CN" sz="2400" b="1" dirty="0" smtClean="0"/>
              <a:t>19</a:t>
            </a:r>
            <a:r>
              <a:rPr lang="en-GB" altLang="zh-CN" sz="2400" b="1" baseline="30000" dirty="0" smtClean="0"/>
              <a:t>th</a:t>
            </a:r>
            <a:r>
              <a:rPr lang="en-GB" altLang="zh-CN" sz="2400" b="1" dirty="0" smtClean="0"/>
              <a:t> </a:t>
            </a:r>
            <a:r>
              <a:rPr lang="en-GB" altLang="zh-CN" sz="2400" b="1" dirty="0"/>
              <a:t>– </a:t>
            </a:r>
            <a:r>
              <a:rPr lang="en-GB" altLang="zh-CN" sz="2400" b="1" dirty="0" smtClean="0"/>
              <a:t>27</a:t>
            </a:r>
            <a:r>
              <a:rPr lang="en-GB" altLang="zh-CN" sz="2400" b="1" baseline="30000" dirty="0" smtClean="0"/>
              <a:t>th</a:t>
            </a:r>
            <a:r>
              <a:rPr lang="en-GB" altLang="zh-CN" sz="2400" b="1" dirty="0" smtClean="0"/>
              <a:t> May, </a:t>
            </a:r>
            <a:r>
              <a:rPr lang="en-GB" altLang="zh-CN" sz="2400" b="1" dirty="0"/>
              <a:t>2021</a:t>
            </a:r>
            <a:endParaRPr lang="zh-CN" altLang="zh-CN" sz="24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60648"/>
            <a:ext cx="8229600" cy="720080"/>
          </a:xfrm>
        </p:spPr>
        <p:txBody>
          <a:bodyPr>
            <a:normAutofit fontScale="90000"/>
          </a:bodyPr>
          <a:lstStyle/>
          <a:p>
            <a:r>
              <a:rPr lang="en-US" altLang="zh-CN" dirty="0"/>
              <a:t>Background</a:t>
            </a:r>
            <a:endParaRPr lang="zh-CN" altLang="en-US" dirty="0"/>
          </a:p>
        </p:txBody>
      </p:sp>
      <p:sp>
        <p:nvSpPr>
          <p:cNvPr id="3" name="内容占位符 2"/>
          <p:cNvSpPr>
            <a:spLocks noGrp="1"/>
          </p:cNvSpPr>
          <p:nvPr>
            <p:ph idx="1"/>
          </p:nvPr>
        </p:nvSpPr>
        <p:spPr>
          <a:xfrm>
            <a:off x="323528" y="1080120"/>
            <a:ext cx="8568952" cy="5589240"/>
          </a:xfrm>
        </p:spPr>
        <p:txBody>
          <a:bodyPr>
            <a:normAutofit/>
          </a:bodyPr>
          <a:lstStyle/>
          <a:p>
            <a:r>
              <a:rPr lang="en-US" altLang="ko-KR" sz="2400" dirty="0" smtClean="0"/>
              <a:t>In </a:t>
            </a:r>
            <a:r>
              <a:rPr lang="en-US" altLang="ko-KR" sz="2400" dirty="0"/>
              <a:t>RAN4 #</a:t>
            </a:r>
            <a:r>
              <a:rPr lang="en-US" altLang="ko-KR" sz="2400" dirty="0" smtClean="0"/>
              <a:t>99-e meeting, RAN4 treated as follow issues in 2</a:t>
            </a:r>
            <a:r>
              <a:rPr lang="en-US" altLang="ko-KR" sz="2400" baseline="30000" dirty="0" smtClean="0"/>
              <a:t>nd</a:t>
            </a:r>
            <a:r>
              <a:rPr lang="en-US" altLang="ko-KR" sz="2400" dirty="0" smtClean="0"/>
              <a:t> round</a:t>
            </a:r>
          </a:p>
          <a:p>
            <a:pPr lvl="1"/>
            <a:r>
              <a:rPr lang="en-GB" altLang="ko-KR" sz="2400" b="1" u="sng" dirty="0"/>
              <a:t>Issue 1-1-1: </a:t>
            </a:r>
            <a:r>
              <a:rPr lang="en-GB" altLang="ko-KR" sz="2400" b="1" dirty="0"/>
              <a:t>Operating bands &amp; CBW for SL </a:t>
            </a:r>
            <a:r>
              <a:rPr lang="en-GB" altLang="ko-KR" sz="2400" b="1" dirty="0" smtClean="0"/>
              <a:t>enhancement</a:t>
            </a:r>
          </a:p>
          <a:p>
            <a:pPr lvl="1"/>
            <a:r>
              <a:rPr lang="en-GB" altLang="ko-KR" sz="2400" b="1" u="sng" dirty="0"/>
              <a:t>Issue 1-1-3: </a:t>
            </a:r>
            <a:r>
              <a:rPr lang="en-GB" altLang="ko-KR" sz="2400" b="1" dirty="0"/>
              <a:t>Channel raster &amp; sync. Raster in licensed band </a:t>
            </a:r>
            <a:endParaRPr lang="ko-KR" altLang="ko-KR"/>
          </a:p>
          <a:p>
            <a:pPr lvl="2"/>
            <a:r>
              <a:rPr lang="en-US" altLang="ko-KR" sz="2000" i="1" dirty="0"/>
              <a:t>Tentative agreements: </a:t>
            </a:r>
            <a:r>
              <a:rPr lang="en-US" altLang="ko-KR" sz="2000" b="1" dirty="0"/>
              <a:t>RAN4 agreed as following tentative agreement based on 1</a:t>
            </a:r>
            <a:r>
              <a:rPr lang="en-US" altLang="ko-KR" sz="2000" b="1" baseline="30000" dirty="0"/>
              <a:t>st</a:t>
            </a:r>
            <a:r>
              <a:rPr lang="en-US" altLang="ko-KR" sz="2000" b="1" dirty="0"/>
              <a:t> round</a:t>
            </a:r>
            <a:endParaRPr lang="ko-KR" altLang="ko-KR" sz="2000"/>
          </a:p>
          <a:p>
            <a:pPr lvl="2"/>
            <a:r>
              <a:rPr lang="en-GB" altLang="ko-KR" sz="2000" dirty="0">
                <a:solidFill>
                  <a:srgbClr val="FF0000"/>
                </a:solidFill>
              </a:rPr>
              <a:t>Option 1: Keep the previous RAN4 agreement to follow the Channel raster &amp; synch. Raster of NR </a:t>
            </a:r>
            <a:r>
              <a:rPr lang="en-GB" altLang="ko-KR" sz="2000" dirty="0" err="1">
                <a:solidFill>
                  <a:srgbClr val="FF0000"/>
                </a:solidFill>
              </a:rPr>
              <a:t>Uu</a:t>
            </a:r>
            <a:r>
              <a:rPr lang="en-GB" altLang="ko-KR" sz="2000" dirty="0">
                <a:solidFill>
                  <a:srgbClr val="FF0000"/>
                </a:solidFill>
              </a:rPr>
              <a:t> for SL enhancement in Rel-17.</a:t>
            </a:r>
            <a:endParaRPr lang="ko-KR" altLang="ko-KR" sz="2000">
              <a:solidFill>
                <a:srgbClr val="FF0000"/>
              </a:solidFill>
            </a:endParaRPr>
          </a:p>
          <a:p>
            <a:pPr marL="457200" lvl="1" indent="0">
              <a:buNone/>
            </a:pPr>
            <a:endParaRPr lang="en-US" altLang="ko-KR" sz="2300" dirty="0">
              <a:solidFill>
                <a:srgbClr val="FF0000"/>
              </a:solidFill>
            </a:endParaRPr>
          </a:p>
        </p:txBody>
      </p:sp>
    </p:spTree>
    <p:extLst>
      <p:ext uri="{BB962C8B-B14F-4D97-AF65-F5344CB8AC3E}">
        <p14:creationId xmlns:p14="http://schemas.microsoft.com/office/powerpoint/2010/main" val="9078540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850106"/>
          </a:xfrm>
        </p:spPr>
        <p:txBody>
          <a:bodyPr>
            <a:noAutofit/>
          </a:bodyPr>
          <a:lstStyle/>
          <a:p>
            <a:pPr lvl="1" algn="ctr" rtl="0">
              <a:spcBef>
                <a:spcPct val="0"/>
              </a:spcBef>
            </a:pPr>
            <a:r>
              <a:rPr lang="en-US" altLang="zh-CN" sz="2800" dirty="0"/>
              <a:t>WF: </a:t>
            </a:r>
            <a:r>
              <a:rPr lang="en-US" altLang="zh-CN" sz="2800" dirty="0" smtClean="0"/>
              <a:t>TR38.785 </a:t>
            </a:r>
            <a:r>
              <a:rPr lang="en-GB" altLang="zh-CN" sz="2800" dirty="0" smtClean="0"/>
              <a:t>spec. structure</a:t>
            </a:r>
            <a:endParaRPr lang="zh-CN" altLang="en-US" sz="2800" dirty="0"/>
          </a:p>
        </p:txBody>
      </p:sp>
      <p:sp>
        <p:nvSpPr>
          <p:cNvPr id="3" name="内容占位符 2"/>
          <p:cNvSpPr>
            <a:spLocks noGrp="1"/>
          </p:cNvSpPr>
          <p:nvPr>
            <p:ph idx="1"/>
          </p:nvPr>
        </p:nvSpPr>
        <p:spPr>
          <a:xfrm>
            <a:off x="395536" y="1196752"/>
            <a:ext cx="8352928" cy="5544616"/>
          </a:xfrm>
        </p:spPr>
        <p:txBody>
          <a:bodyPr>
            <a:normAutofit fontScale="77500" lnSpcReduction="20000"/>
          </a:bodyPr>
          <a:lstStyle/>
          <a:p>
            <a:r>
              <a:rPr lang="en-GB" altLang="ko-KR" sz="3100" b="1" u="sng" dirty="0"/>
              <a:t>Issue 1-1-1: </a:t>
            </a:r>
            <a:r>
              <a:rPr lang="en-GB" altLang="ko-KR" sz="3100" b="1" dirty="0"/>
              <a:t>Operating bands &amp; CBW for SL enhancement</a:t>
            </a:r>
            <a:endParaRPr lang="ko-KR" altLang="ko-KR" sz="3100"/>
          </a:p>
          <a:p>
            <a:pPr lvl="0"/>
            <a:r>
              <a:rPr lang="en-GB" altLang="ko-KR" dirty="0"/>
              <a:t>Proposals</a:t>
            </a:r>
            <a:endParaRPr lang="ko-KR" altLang="ko-KR"/>
          </a:p>
          <a:p>
            <a:pPr lvl="1"/>
            <a:r>
              <a:rPr lang="en-GB" altLang="ko-KR" dirty="0"/>
              <a:t>Option 1: All operating band &amp; CBW can be captured in section 7. But the related RF requirements and coexistence evaluation is described in the different sections in TR38.785.</a:t>
            </a:r>
            <a:endParaRPr lang="ko-KR" altLang="ko-KR"/>
          </a:p>
          <a:p>
            <a:pPr lvl="1"/>
            <a:r>
              <a:rPr lang="en-GB" altLang="ko-KR" dirty="0"/>
              <a:t>Option 2: same section will be used according to SL </a:t>
            </a:r>
            <a:r>
              <a:rPr lang="en-GB" altLang="ko-KR" dirty="0" err="1"/>
              <a:t>enh</a:t>
            </a:r>
            <a:r>
              <a:rPr lang="en-GB" altLang="ko-KR" dirty="0"/>
              <a:t>. operation</a:t>
            </a:r>
            <a:endParaRPr lang="ko-KR" altLang="ko-KR"/>
          </a:p>
          <a:p>
            <a:pPr lvl="2"/>
            <a:r>
              <a:rPr lang="en-GB" altLang="ko-KR" dirty="0"/>
              <a:t>In section 5.1, PC2 V2X UE, the operating band and the related RF requirements will be captured.</a:t>
            </a:r>
            <a:endParaRPr lang="ko-KR" altLang="ko-KR"/>
          </a:p>
          <a:p>
            <a:pPr lvl="2"/>
            <a:r>
              <a:rPr lang="en-GB" altLang="ko-KR" dirty="0"/>
              <a:t>In section 5.2, Intra-band con-current operating band and the related RF requirements will be captured</a:t>
            </a:r>
            <a:endParaRPr lang="ko-KR" altLang="ko-KR"/>
          </a:p>
          <a:p>
            <a:pPr lvl="2"/>
            <a:r>
              <a:rPr lang="en-GB" altLang="ko-KR" dirty="0"/>
              <a:t>In section 7, SL </a:t>
            </a:r>
            <a:r>
              <a:rPr lang="en-GB" altLang="ko-KR" dirty="0" err="1"/>
              <a:t>enh</a:t>
            </a:r>
            <a:r>
              <a:rPr lang="en-GB" altLang="ko-KR" dirty="0"/>
              <a:t> operating band will be captured. Section 8 and section 9 will be captured the </a:t>
            </a:r>
            <a:r>
              <a:rPr lang="en-GB" altLang="ko-KR" dirty="0" err="1"/>
              <a:t>Tx</a:t>
            </a:r>
            <a:r>
              <a:rPr lang="en-GB" altLang="ko-KR" dirty="0"/>
              <a:t> and Rx requirements for SL enhancement.</a:t>
            </a:r>
            <a:endParaRPr lang="ko-KR" altLang="ko-KR"/>
          </a:p>
          <a:p>
            <a:pPr lvl="0"/>
            <a:endParaRPr lang="en-GB" altLang="ko-KR" dirty="0" smtClean="0"/>
          </a:p>
          <a:p>
            <a:pPr lvl="0"/>
            <a:r>
              <a:rPr lang="en-US" altLang="ko-KR" dirty="0" smtClean="0">
                <a:solidFill>
                  <a:srgbClr val="00863D"/>
                </a:solidFill>
              </a:rPr>
              <a:t>Agreement</a:t>
            </a:r>
            <a:endParaRPr lang="ko-KR" altLang="ko-KR">
              <a:solidFill>
                <a:srgbClr val="00863D"/>
              </a:solidFill>
            </a:endParaRPr>
          </a:p>
          <a:p>
            <a:pPr lvl="1"/>
            <a:r>
              <a:rPr lang="en-GB" altLang="ko-KR" dirty="0" smtClean="0">
                <a:solidFill>
                  <a:srgbClr val="00863D"/>
                </a:solidFill>
              </a:rPr>
              <a:t>Option 2</a:t>
            </a:r>
          </a:p>
          <a:p>
            <a:pPr lvl="2"/>
            <a:r>
              <a:rPr lang="en-GB" altLang="ko-KR" dirty="0">
                <a:solidFill>
                  <a:srgbClr val="00863D"/>
                </a:solidFill>
              </a:rPr>
              <a:t>Editor can change the TR </a:t>
            </a:r>
            <a:r>
              <a:rPr lang="en-GB" altLang="ko-KR" dirty="0" smtClean="0">
                <a:solidFill>
                  <a:srgbClr val="00863D"/>
                </a:solidFill>
              </a:rPr>
              <a:t>accordingly</a:t>
            </a:r>
            <a:endParaRPr lang="ko-KR" altLang="ko-KR">
              <a:solidFill>
                <a:srgbClr val="00863D"/>
              </a:solidFill>
            </a:endParaRPr>
          </a:p>
          <a:p>
            <a:pPr marL="0" lvl="0" indent="0" hangingPunct="0">
              <a:buNone/>
            </a:pPr>
            <a:endParaRPr lang="en-US" altLang="zh-CN" sz="2400" dirty="0"/>
          </a:p>
        </p:txBody>
      </p:sp>
    </p:spTree>
    <p:extLst>
      <p:ext uri="{BB962C8B-B14F-4D97-AF65-F5344CB8AC3E}">
        <p14:creationId xmlns:p14="http://schemas.microsoft.com/office/powerpoint/2010/main" val="39124470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850106"/>
          </a:xfrm>
        </p:spPr>
        <p:txBody>
          <a:bodyPr>
            <a:noAutofit/>
          </a:bodyPr>
          <a:lstStyle/>
          <a:p>
            <a:pPr lvl="1" algn="ctr" rtl="0">
              <a:spcBef>
                <a:spcPct val="0"/>
              </a:spcBef>
            </a:pPr>
            <a:r>
              <a:rPr lang="en-US" altLang="zh-CN" sz="2800" dirty="0"/>
              <a:t>WF: </a:t>
            </a:r>
            <a:r>
              <a:rPr lang="en-GB" altLang="zh-CN" sz="2800" dirty="0"/>
              <a:t>S</a:t>
            </a:r>
            <a:r>
              <a:rPr lang="en-GB" altLang="zh-CN" sz="2800" dirty="0" smtClean="0"/>
              <a:t>ystem parameters</a:t>
            </a:r>
            <a:endParaRPr lang="zh-CN" altLang="en-US" sz="2800" dirty="0"/>
          </a:p>
        </p:txBody>
      </p:sp>
      <p:sp>
        <p:nvSpPr>
          <p:cNvPr id="3" name="内容占位符 2"/>
          <p:cNvSpPr>
            <a:spLocks noGrp="1"/>
          </p:cNvSpPr>
          <p:nvPr>
            <p:ph idx="1"/>
          </p:nvPr>
        </p:nvSpPr>
        <p:spPr>
          <a:xfrm>
            <a:off x="395536" y="1196752"/>
            <a:ext cx="8352928" cy="5380310"/>
          </a:xfrm>
        </p:spPr>
        <p:txBody>
          <a:bodyPr>
            <a:normAutofit fontScale="92500" lnSpcReduction="20000"/>
          </a:bodyPr>
          <a:lstStyle/>
          <a:p>
            <a:r>
              <a:rPr lang="en-GB" altLang="ko-KR" sz="2400" b="1" u="sng" dirty="0"/>
              <a:t>Issue 1-1-3: </a:t>
            </a:r>
            <a:r>
              <a:rPr lang="en-GB" altLang="ko-KR" sz="2400" b="1" dirty="0"/>
              <a:t>Channel raster &amp; sync. Raster in licensed band </a:t>
            </a:r>
            <a:endParaRPr lang="en-GB" altLang="ko-KR" sz="2400" b="1" dirty="0" smtClean="0"/>
          </a:p>
          <a:p>
            <a:pPr marL="457200" lvl="1" indent="0">
              <a:buNone/>
            </a:pPr>
            <a:r>
              <a:rPr lang="en-GB" altLang="ko-KR" b="1" dirty="0"/>
              <a:t> </a:t>
            </a:r>
            <a:endParaRPr lang="ko-KR" altLang="ko-KR"/>
          </a:p>
          <a:p>
            <a:pPr lvl="1"/>
            <a:r>
              <a:rPr lang="en-US" altLang="ko-KR" i="1" dirty="0">
                <a:solidFill>
                  <a:srgbClr val="FF0000"/>
                </a:solidFill>
              </a:rPr>
              <a:t>Tentative </a:t>
            </a:r>
            <a:r>
              <a:rPr lang="en-US" altLang="ko-KR" i="1" dirty="0" smtClean="0">
                <a:solidFill>
                  <a:srgbClr val="FF0000"/>
                </a:solidFill>
              </a:rPr>
              <a:t>agreements in 1</a:t>
            </a:r>
            <a:r>
              <a:rPr lang="en-US" altLang="ko-KR" i="1" baseline="30000" dirty="0" smtClean="0">
                <a:solidFill>
                  <a:srgbClr val="FF0000"/>
                </a:solidFill>
              </a:rPr>
              <a:t>st</a:t>
            </a:r>
            <a:r>
              <a:rPr lang="en-US" altLang="ko-KR" i="1" dirty="0" smtClean="0">
                <a:solidFill>
                  <a:srgbClr val="FF0000"/>
                </a:solidFill>
              </a:rPr>
              <a:t> round: </a:t>
            </a:r>
            <a:r>
              <a:rPr lang="en-GB" altLang="ko-KR" dirty="0" smtClean="0">
                <a:solidFill>
                  <a:srgbClr val="FF0000"/>
                </a:solidFill>
              </a:rPr>
              <a:t>Keep </a:t>
            </a:r>
            <a:r>
              <a:rPr lang="en-GB" altLang="ko-KR" dirty="0">
                <a:solidFill>
                  <a:srgbClr val="FF0000"/>
                </a:solidFill>
              </a:rPr>
              <a:t>the previous RAN4 agreement to follow the Channel raster &amp; synch. Raster of NR </a:t>
            </a:r>
            <a:r>
              <a:rPr lang="en-GB" altLang="ko-KR" dirty="0" err="1">
                <a:solidFill>
                  <a:srgbClr val="FF0000"/>
                </a:solidFill>
              </a:rPr>
              <a:t>Uu</a:t>
            </a:r>
            <a:r>
              <a:rPr lang="en-GB" altLang="ko-KR" dirty="0">
                <a:solidFill>
                  <a:srgbClr val="FF0000"/>
                </a:solidFill>
              </a:rPr>
              <a:t> for SL enhancement in Rel-17.</a:t>
            </a:r>
            <a:endParaRPr lang="ko-KR" altLang="ko-KR">
              <a:solidFill>
                <a:srgbClr val="FF0000"/>
              </a:solidFill>
            </a:endParaRPr>
          </a:p>
          <a:p>
            <a:endParaRPr lang="en-US" altLang="zh-CN" sz="1800" dirty="0" smtClean="0"/>
          </a:p>
          <a:p>
            <a:pPr lvl="0"/>
            <a:r>
              <a:rPr lang="en-GB" altLang="ko-KR" sz="3000" dirty="0"/>
              <a:t>Proposals</a:t>
            </a:r>
            <a:endParaRPr lang="ko-KR" altLang="ko-KR" sz="3000"/>
          </a:p>
          <a:p>
            <a:pPr lvl="1"/>
            <a:r>
              <a:rPr lang="en-GB" altLang="ko-KR" sz="2600" dirty="0"/>
              <a:t>Option 1: Channel raster for SL enhancement follows that for NR </a:t>
            </a:r>
            <a:r>
              <a:rPr lang="en-GB" altLang="ko-KR" sz="2600" dirty="0" err="1"/>
              <a:t>Uu</a:t>
            </a:r>
            <a:r>
              <a:rPr lang="en-GB" altLang="ko-KR" sz="2600" dirty="0"/>
              <a:t>. But, sync raster for SL enhancement follows that for NR V2X</a:t>
            </a:r>
            <a:endParaRPr lang="ko-KR" altLang="ko-KR" sz="2600"/>
          </a:p>
          <a:p>
            <a:pPr lvl="1"/>
            <a:r>
              <a:rPr lang="en-GB" altLang="ko-KR" sz="2600" dirty="0"/>
              <a:t>Option 2: Both Channel raster &amp; synch raster for SL enhancement follows that for NR </a:t>
            </a:r>
            <a:r>
              <a:rPr lang="en-GB" altLang="ko-KR" sz="2600" dirty="0" err="1"/>
              <a:t>Uu</a:t>
            </a:r>
            <a:r>
              <a:rPr lang="en-GB" altLang="ko-KR" sz="2600" dirty="0" smtClean="0"/>
              <a:t>.</a:t>
            </a:r>
          </a:p>
          <a:p>
            <a:pPr marL="457200" lvl="1" indent="0">
              <a:buNone/>
            </a:pPr>
            <a:endParaRPr lang="ko-KR" altLang="ko-KR" sz="2600" dirty="0"/>
          </a:p>
          <a:p>
            <a:pPr lvl="0"/>
            <a:r>
              <a:rPr lang="en-US" altLang="ko-KR" sz="3000" dirty="0">
                <a:solidFill>
                  <a:srgbClr val="00863D"/>
                </a:solidFill>
              </a:rPr>
              <a:t>Agreement</a:t>
            </a:r>
            <a:endParaRPr lang="ko-KR" altLang="ko-KR" sz="3000">
              <a:solidFill>
                <a:srgbClr val="00863D"/>
              </a:solidFill>
            </a:endParaRPr>
          </a:p>
          <a:p>
            <a:pPr lvl="1"/>
            <a:r>
              <a:rPr lang="en-GB" altLang="ko-KR" sz="2600" dirty="0">
                <a:solidFill>
                  <a:srgbClr val="00863D"/>
                </a:solidFill>
              </a:rPr>
              <a:t>Option </a:t>
            </a:r>
            <a:r>
              <a:rPr lang="en-GB" altLang="ko-KR" sz="2600" dirty="0" smtClean="0">
                <a:solidFill>
                  <a:srgbClr val="00863D"/>
                </a:solidFill>
              </a:rPr>
              <a:t>2</a:t>
            </a:r>
            <a:endParaRPr lang="ko-KR" altLang="ko-KR" sz="2600">
              <a:solidFill>
                <a:srgbClr val="00863D"/>
              </a:solidFill>
            </a:endParaRPr>
          </a:p>
        </p:txBody>
      </p:sp>
    </p:spTree>
    <p:extLst>
      <p:ext uri="{BB962C8B-B14F-4D97-AF65-F5344CB8AC3E}">
        <p14:creationId xmlns:p14="http://schemas.microsoft.com/office/powerpoint/2010/main" val="21106260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a:t>Reference</a:t>
            </a:r>
            <a:endParaRPr lang="zh-CN" altLang="en-US" dirty="0"/>
          </a:p>
        </p:txBody>
      </p:sp>
      <p:sp>
        <p:nvSpPr>
          <p:cNvPr id="3" name="내용 개체 틀 2"/>
          <p:cNvSpPr>
            <a:spLocks noGrp="1"/>
          </p:cNvSpPr>
          <p:nvPr>
            <p:ph idx="1"/>
          </p:nvPr>
        </p:nvSpPr>
        <p:spPr>
          <a:xfrm>
            <a:off x="457200" y="1484784"/>
            <a:ext cx="8435280" cy="4525963"/>
          </a:xfrm>
        </p:spPr>
        <p:txBody>
          <a:bodyPr>
            <a:normAutofit/>
          </a:bodyPr>
          <a:lstStyle/>
          <a:p>
            <a:r>
              <a:rPr lang="en-US" altLang="ko-KR" sz="2000" dirty="0" smtClean="0"/>
              <a:t>[1] R4-2107668, </a:t>
            </a:r>
            <a:r>
              <a:rPr lang="en-US" altLang="ko-KR" sz="2000" dirty="0"/>
              <a:t>“</a:t>
            </a:r>
            <a:r>
              <a:rPr lang="en-US" altLang="ko-KR" sz="2000" dirty="0" smtClean="0"/>
              <a:t>RAN4#99-e_summary_142_NRSL_enh_Part1,” </a:t>
            </a:r>
            <a:r>
              <a:rPr lang="en-US" altLang="ko-KR" sz="2000" dirty="0"/>
              <a:t>Moderator (LG Electronics</a:t>
            </a:r>
            <a:r>
              <a:rPr lang="en-US" altLang="ko-KR" sz="2000" dirty="0" smtClean="0"/>
              <a:t>)</a:t>
            </a:r>
            <a:endParaRPr lang="en-US" altLang="ko-KR" sz="2000" dirty="0"/>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12660</TotalTime>
  <Words>546</Words>
  <Application>Microsoft Office PowerPoint</Application>
  <PresentationFormat>화면 슬라이드 쇼(4:3)</PresentationFormat>
  <Paragraphs>50</Paragraphs>
  <Slides>5</Slides>
  <Notes>5</Notes>
  <HiddenSlides>0</HiddenSlides>
  <MMClips>0</MMClips>
  <ScaleCrop>false</ScaleCrop>
  <HeadingPairs>
    <vt:vector size="6" baseType="variant">
      <vt:variant>
        <vt:lpstr>사용한 글꼴</vt:lpstr>
      </vt:variant>
      <vt:variant>
        <vt:i4>4</vt:i4>
      </vt:variant>
      <vt:variant>
        <vt:lpstr>테마</vt:lpstr>
      </vt:variant>
      <vt:variant>
        <vt:i4>1</vt:i4>
      </vt:variant>
      <vt:variant>
        <vt:lpstr>슬라이드 제목</vt:lpstr>
      </vt:variant>
      <vt:variant>
        <vt:i4>5</vt:i4>
      </vt:variant>
    </vt:vector>
  </HeadingPairs>
  <TitlesOfParts>
    <vt:vector size="10" baseType="lpstr">
      <vt:lpstr>SimSun</vt:lpstr>
      <vt:lpstr>맑은 고딕</vt:lpstr>
      <vt:lpstr>Arial</vt:lpstr>
      <vt:lpstr>Calibri</vt:lpstr>
      <vt:lpstr>Office 主题</vt:lpstr>
      <vt:lpstr>WF on remaining issues for system parameters in NRSL_enh_Part1</vt:lpstr>
      <vt:lpstr>Background</vt:lpstr>
      <vt:lpstr>WF: TR38.785 spec. structure</vt:lpstr>
      <vt:lpstr>WF: System parameters</vt:lpstr>
      <vt:lpstr>Reference</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 on performance metric for PC-5 based V2V system</dc:title>
  <dc:creator>임수환/책임연구원/미래기술센터 C&amp;M표준(연)5G무선통신표준Task(suhwan.lim@lge.com)</dc:creator>
  <cp:lastModifiedBy>임수환/책임연구원/미래기술센터 C&amp;M표준(연)5G무선통신표준Task(suhwan.lim@lge.com)</cp:lastModifiedBy>
  <cp:revision>158</cp:revision>
  <dcterms:modified xsi:type="dcterms:W3CDTF">2021-05-27T00:43:09Z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(3)tjsyV03Vw82e8N0z2DAOqO8Xlep3FcgseZXlUzLQOdWwUQpj/hmbXP63uW3YNKC6K9S6up4P
ecYz2e/rfLwu2rgCVZe6zeK5IkNwL8PpYApPpRLW/aeRgQFICpu0eWll/f9UeeUyJiPUQXS5
o7CRMWa9v8eGPUNDACXAsExxvwjKNn7L6/pjQlsgZ/5OIz2SbLOMq2isIDHZGRAqopXmoAxI
2lmwiCq2u/fzZT7Bgp</vt:lpwstr>
  </property>
  <property fmtid="{D5CDD505-2E9C-101B-9397-08002B2CF9AE}" pid="3" name="_2015_ms_pID_7253431">
    <vt:lpwstr>GCDvmMTJBYrQSbEO0au1wmWLzJwLyTyTlmnYf0yV7NmZZSnyw93iGS
LRlWzkkXO8xSKsPpTdPaDwXgll02b/9i//yRKkeHcDRrjtHOk7jBvf/Z8Uq8Q0KWJPRqbNi3
KuFe9X1ag5s++4H7grkIou+AfRHLtTFQMfl4wCoALXc9Al1KO6NagHA74Joa7/OjXGQjoF1X
meaSYsbEI7TP0J7h0gcx4uXMNxm8uFs0E9qi</vt:lpwstr>
  </property>
  <property fmtid="{D5CDD505-2E9C-101B-9397-08002B2CF9AE}" pid="4" name="_2015_ms_pID_7253432">
    <vt:lpwstr>Tg==</vt:lpwstr>
  </property>
</Properties>
</file>