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70" r:id="rId4"/>
    <p:sldId id="271" r:id="rId5"/>
    <p:sldId id="279" r:id="rId6"/>
    <p:sldId id="277" r:id="rId7"/>
    <p:sldId id="276" r:id="rId8"/>
    <p:sldId id="278" r:id="rId9"/>
    <p:sldId id="266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97" d="100"/>
          <a:sy n="97" d="100"/>
        </p:scale>
        <p:origin x="48" y="17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35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6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380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171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415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5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250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90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778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462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902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586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xmlns="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97864" y="2512541"/>
            <a:ext cx="10320528" cy="997422"/>
          </a:xfrm>
        </p:spPr>
        <p:txBody>
          <a:bodyPr>
            <a:noAutofit/>
          </a:bodyPr>
          <a:lstStyle/>
          <a:p>
            <a:r>
              <a:rPr lang="en-GB" sz="5400" b="1" dirty="0"/>
              <a:t>Way forward on PC2 NR V2X</a:t>
            </a:r>
            <a:endParaRPr lang="en-US" sz="5400" b="1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xmlns="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r>
              <a:rPr lang="en-US" dirty="0"/>
              <a:t>Huawei, </a:t>
            </a:r>
            <a:r>
              <a:rPr lang="en-US" dirty="0" err="1"/>
              <a:t>HiSilicon</a:t>
            </a:r>
            <a:r>
              <a:rPr lang="en-US" dirty="0"/>
              <a:t>, </a:t>
            </a:r>
            <a:r>
              <a:rPr lang="en-US" dirty="0" smtClean="0"/>
              <a:t>[ ]</a:t>
            </a:r>
            <a:endParaRPr lang="en-US" dirty="0"/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xmlns="" id="{5BB3C6A5-B872-4979-A917-7B860739811B}"/>
              </a:ext>
            </a:extLst>
          </p:cNvPr>
          <p:cNvSpPr txBox="1"/>
          <p:nvPr/>
        </p:nvSpPr>
        <p:spPr>
          <a:xfrm>
            <a:off x="9425569" y="151162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b="1" dirty="0"/>
              <a:t>R4-2107872</a:t>
            </a:r>
            <a:endParaRPr lang="en-US" b="1" dirty="0"/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xmlns="" id="{961EBA95-7131-4683-B8EE-049359931A13}"/>
              </a:ext>
            </a:extLst>
          </p:cNvPr>
          <p:cNvSpPr txBox="1"/>
          <p:nvPr/>
        </p:nvSpPr>
        <p:spPr>
          <a:xfrm>
            <a:off x="98439" y="-28284"/>
            <a:ext cx="54456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</a:t>
            </a:r>
            <a:r>
              <a:rPr lang="en-US" b="1" dirty="0" smtClean="0"/>
              <a:t>99-e</a:t>
            </a:r>
            <a:endParaRPr lang="en-US" b="1" dirty="0"/>
          </a:p>
          <a:p>
            <a:r>
              <a:rPr lang="en-GB" b="1" dirty="0"/>
              <a:t>Electronic Meeting, 19</a:t>
            </a:r>
            <a:r>
              <a:rPr lang="en-GB" b="1" baseline="30000" dirty="0"/>
              <a:t>th</a:t>
            </a:r>
            <a:r>
              <a:rPr lang="en-GB" b="1" dirty="0"/>
              <a:t> – 27</a:t>
            </a:r>
            <a:r>
              <a:rPr lang="en-GB" b="1" baseline="30000" dirty="0"/>
              <a:t>th</a:t>
            </a:r>
            <a:r>
              <a:rPr lang="en-GB" b="1" dirty="0"/>
              <a:t> May, </a:t>
            </a:r>
            <a:r>
              <a:rPr lang="en-GB" b="1" dirty="0" smtClean="0"/>
              <a:t>2021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4337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9114"/>
            <a:ext cx="10515600" cy="5237849"/>
          </a:xfrm>
        </p:spPr>
        <p:txBody>
          <a:bodyPr>
            <a:normAutofit/>
          </a:bodyPr>
          <a:lstStyle/>
          <a:p>
            <a:r>
              <a:rPr lang="en-US" dirty="0"/>
              <a:t>The following issues related to </a:t>
            </a:r>
            <a:r>
              <a:rPr lang="en-US" altLang="zh-CN" dirty="0"/>
              <a:t>PC2 </a:t>
            </a:r>
            <a:r>
              <a:rPr lang="en-US" dirty="0"/>
              <a:t>NR V2X have been discussed in </a:t>
            </a:r>
            <a:r>
              <a:rPr lang="en-US" dirty="0" smtClean="0"/>
              <a:t>RAN4#99</a:t>
            </a:r>
            <a:r>
              <a:rPr lang="en-US" altLang="zh-CN" dirty="0" smtClean="0"/>
              <a:t>-</a:t>
            </a:r>
            <a:r>
              <a:rPr lang="en-US" dirty="0" smtClean="0"/>
              <a:t>e </a:t>
            </a:r>
            <a:r>
              <a:rPr lang="en-US" dirty="0"/>
              <a:t>meeting</a:t>
            </a:r>
          </a:p>
          <a:p>
            <a:pPr lvl="1" hangingPunct="0">
              <a:buFont typeface="Calibri" panose="020F0502020204030204" pitchFamily="34" charset="0"/>
              <a:buChar char="-"/>
            </a:pPr>
            <a:r>
              <a:rPr lang="en-GB" dirty="0"/>
              <a:t>Topic #1: Issues related to PC2 HPUE for SL enhancements</a:t>
            </a:r>
            <a:endParaRPr lang="en-US" dirty="0"/>
          </a:p>
          <a:p>
            <a:pPr lvl="2" hangingPunct="0"/>
            <a:r>
              <a:rPr lang="en-GB" dirty="0" smtClean="0"/>
              <a:t>Issue 1-1: </a:t>
            </a:r>
            <a:r>
              <a:rPr lang="en-GB" dirty="0"/>
              <a:t>NR V2X PC2 power class capability </a:t>
            </a:r>
            <a:endParaRPr lang="en-US" dirty="0"/>
          </a:p>
          <a:p>
            <a:pPr lvl="2" hangingPunct="0"/>
            <a:r>
              <a:rPr lang="en-GB" dirty="0"/>
              <a:t>Issue </a:t>
            </a:r>
            <a:r>
              <a:rPr lang="en-GB" dirty="0" smtClean="0"/>
              <a:t>1-2: </a:t>
            </a:r>
            <a:r>
              <a:rPr lang="en-GB" dirty="0"/>
              <a:t>Clarification of PC2 V2X operation scenarios</a:t>
            </a:r>
            <a:r>
              <a:rPr lang="en-GB" dirty="0" smtClean="0"/>
              <a:t> </a:t>
            </a:r>
            <a:endParaRPr lang="en-US" dirty="0"/>
          </a:p>
          <a:p>
            <a:pPr lvl="1" hangingPunct="0">
              <a:buFont typeface="Calibri" panose="020F0502020204030204" pitchFamily="34" charset="0"/>
              <a:buChar char="-"/>
            </a:pPr>
            <a:r>
              <a:rPr lang="en-GB" dirty="0" smtClean="0"/>
              <a:t>Topic #3: </a:t>
            </a:r>
            <a:r>
              <a:rPr lang="en-GB" dirty="0"/>
              <a:t>Co-existence study</a:t>
            </a:r>
            <a:endParaRPr lang="en-US" dirty="0"/>
          </a:p>
          <a:p>
            <a:pPr lvl="2" hangingPunct="0"/>
            <a:r>
              <a:rPr lang="en-GB" dirty="0"/>
              <a:t>Issue </a:t>
            </a:r>
            <a:r>
              <a:rPr lang="en-GB" dirty="0" smtClean="0"/>
              <a:t>3-1: </a:t>
            </a:r>
            <a:r>
              <a:rPr lang="en-US" dirty="0"/>
              <a:t>Co-existence evaluation for licensed </a:t>
            </a:r>
            <a:r>
              <a:rPr lang="en-US" dirty="0" smtClean="0"/>
              <a:t>band</a:t>
            </a:r>
          </a:p>
          <a:p>
            <a:pPr lvl="2" hangingPunct="0"/>
            <a:r>
              <a:rPr lang="en-GB" dirty="0" smtClean="0"/>
              <a:t>Issue 3-2: </a:t>
            </a:r>
            <a:r>
              <a:rPr lang="en-GB" dirty="0"/>
              <a:t>Co-existence study for n38 (SL) and adjacent band n7 (</a:t>
            </a:r>
            <a:r>
              <a:rPr lang="en-GB" dirty="0" err="1"/>
              <a:t>Uu</a:t>
            </a:r>
            <a:r>
              <a:rPr lang="en-GB" dirty="0" smtClean="0"/>
              <a:t>)</a:t>
            </a:r>
          </a:p>
          <a:p>
            <a:pPr lvl="2" hangingPunct="0"/>
            <a:r>
              <a:rPr lang="en-GB" dirty="0"/>
              <a:t>Issue </a:t>
            </a:r>
            <a:r>
              <a:rPr lang="en-GB" dirty="0" smtClean="0"/>
              <a:t>3-3: </a:t>
            </a:r>
            <a:r>
              <a:rPr lang="en-GB" dirty="0" err="1"/>
              <a:t>P</a:t>
            </a:r>
            <a:r>
              <a:rPr lang="en-GB" baseline="-25000" dirty="0" err="1"/>
              <a:t>EMAX,c</a:t>
            </a:r>
            <a:r>
              <a:rPr lang="en-GB" baseline="-25000" dirty="0"/>
              <a:t> </a:t>
            </a:r>
            <a:r>
              <a:rPr lang="en-GB" dirty="0"/>
              <a:t>for scenario of </a:t>
            </a:r>
            <a:r>
              <a:rPr lang="en-GB" dirty="0" err="1"/>
              <a:t>Uu</a:t>
            </a:r>
            <a:r>
              <a:rPr lang="en-GB" dirty="0"/>
              <a:t> and SL co-existence</a:t>
            </a:r>
            <a:endParaRPr lang="en-US" dirty="0"/>
          </a:p>
          <a:p>
            <a:pPr lvl="2" hangingPunct="0"/>
            <a:r>
              <a:rPr lang="en-GB" dirty="0"/>
              <a:t>Issue </a:t>
            </a:r>
            <a:r>
              <a:rPr lang="en-GB" dirty="0" smtClean="0"/>
              <a:t>3-4: </a:t>
            </a:r>
            <a:r>
              <a:rPr lang="en-GB" dirty="0"/>
              <a:t>Co-channel co-existence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26982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WF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9114"/>
            <a:ext cx="10515600" cy="5644376"/>
          </a:xfrm>
        </p:spPr>
        <p:txBody>
          <a:bodyPr>
            <a:normAutofit/>
          </a:bodyPr>
          <a:lstStyle/>
          <a:p>
            <a:r>
              <a:rPr lang="en-US" sz="2400" b="1" dirty="0"/>
              <a:t>Issue 1-1: NR V2X PC2 power class capability </a:t>
            </a:r>
          </a:p>
          <a:p>
            <a:r>
              <a:rPr lang="en-US" altLang="zh-CN" sz="2400" b="1" dirty="0" smtClean="0"/>
              <a:t>Options:</a:t>
            </a:r>
          </a:p>
          <a:p>
            <a:pPr lvl="1"/>
            <a:r>
              <a:rPr lang="en-US" altLang="zh-CN" sz="2000" dirty="0" smtClean="0"/>
              <a:t>OP1: Define power class capability for PC2</a:t>
            </a:r>
          </a:p>
          <a:p>
            <a:pPr lvl="1"/>
            <a:r>
              <a:rPr lang="en-US" altLang="zh-CN" sz="2000" dirty="0" smtClean="0"/>
              <a:t>OP2: Define power class capability for both PC3 and PC2</a:t>
            </a:r>
          </a:p>
          <a:p>
            <a:pPr lvl="1"/>
            <a:r>
              <a:rPr lang="en-US" altLang="zh-CN" sz="2000" dirty="0" smtClean="0"/>
              <a:t>OP3: No need to define new power class capability for NR-V2X</a:t>
            </a:r>
          </a:p>
          <a:p>
            <a:pPr lvl="1"/>
            <a:endParaRPr lang="en-US" altLang="zh-CN" sz="2000" b="1" dirty="0" smtClean="0"/>
          </a:p>
          <a:p>
            <a:r>
              <a:rPr lang="en-US" altLang="zh-CN" sz="2400" b="1" dirty="0" smtClean="0"/>
              <a:t>WF</a:t>
            </a:r>
            <a:endParaRPr lang="en-US" altLang="zh-CN" sz="2400" b="1" dirty="0"/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 smtClean="0"/>
              <a:t>FFS based on further views captured in 2</a:t>
            </a:r>
            <a:r>
              <a:rPr lang="en-US" baseline="30000" dirty="0" smtClean="0"/>
              <a:t>nd</a:t>
            </a:r>
            <a:r>
              <a:rPr lang="en-US" dirty="0" smtClean="0"/>
              <a:t> round summary</a:t>
            </a: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781170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WF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9114"/>
            <a:ext cx="10515600" cy="5644376"/>
          </a:xfrm>
        </p:spPr>
        <p:txBody>
          <a:bodyPr>
            <a:normAutofit/>
          </a:bodyPr>
          <a:lstStyle/>
          <a:p>
            <a:r>
              <a:rPr lang="en-GB" sz="2400" b="1" dirty="0" smtClean="0"/>
              <a:t>Issue 1-2: </a:t>
            </a:r>
            <a:r>
              <a:rPr lang="en-US" sz="2400" b="1" dirty="0"/>
              <a:t>Clarification of PC2 V2X operation scenarios </a:t>
            </a:r>
          </a:p>
          <a:p>
            <a:r>
              <a:rPr lang="en-US" altLang="zh-CN" sz="2400" b="1" dirty="0" smtClean="0"/>
              <a:t>Scenarios and priority</a:t>
            </a:r>
            <a:endParaRPr lang="en-US" altLang="zh-CN" sz="2400" b="1" dirty="0"/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 smtClean="0"/>
              <a:t>Single </a:t>
            </a:r>
            <a:r>
              <a:rPr lang="en-US" dirty="0"/>
              <a:t>band + Single antenna: Single 26dBm </a:t>
            </a:r>
            <a:r>
              <a:rPr lang="en-US" dirty="0" smtClean="0"/>
              <a:t>architecture (1</a:t>
            </a:r>
            <a:r>
              <a:rPr lang="en-US" baseline="30000" dirty="0" smtClean="0"/>
              <a:t>st</a:t>
            </a:r>
            <a:r>
              <a:rPr lang="en-US" dirty="0" smtClean="0"/>
              <a:t> priority)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 smtClean="0"/>
              <a:t>Single </a:t>
            </a:r>
            <a:r>
              <a:rPr lang="en-US" dirty="0"/>
              <a:t>band + Multi antenna: TXD, </a:t>
            </a:r>
            <a:r>
              <a:rPr lang="en-US" dirty="0" smtClean="0"/>
              <a:t>SL-MIMO </a:t>
            </a:r>
            <a:r>
              <a:rPr lang="en-US" dirty="0"/>
              <a:t>(1</a:t>
            </a:r>
            <a:r>
              <a:rPr lang="en-US" baseline="30000" dirty="0"/>
              <a:t>st</a:t>
            </a:r>
            <a:r>
              <a:rPr lang="en-US" dirty="0"/>
              <a:t> priority)</a:t>
            </a:r>
            <a:endParaRPr lang="en-US" dirty="0" smtClean="0"/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 smtClean="0"/>
              <a:t>Inter-band </a:t>
            </a:r>
            <a:r>
              <a:rPr lang="en-US" dirty="0"/>
              <a:t>concurrent </a:t>
            </a:r>
            <a:r>
              <a:rPr lang="en-US" dirty="0" smtClean="0"/>
              <a:t>operation (2</a:t>
            </a:r>
            <a:r>
              <a:rPr lang="en-US" baseline="30000" dirty="0" smtClean="0"/>
              <a:t>nd</a:t>
            </a:r>
            <a:r>
              <a:rPr lang="en-US" dirty="0" smtClean="0"/>
              <a:t> </a:t>
            </a:r>
            <a:r>
              <a:rPr lang="en-US" dirty="0"/>
              <a:t>priority)</a:t>
            </a:r>
            <a:endParaRPr lang="en-US" dirty="0" smtClean="0"/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 smtClean="0"/>
              <a:t>Intra-band </a:t>
            </a:r>
            <a:r>
              <a:rPr lang="en-US" dirty="0"/>
              <a:t>con-current </a:t>
            </a:r>
            <a:r>
              <a:rPr lang="en-US" dirty="0" smtClean="0"/>
              <a:t>operation </a:t>
            </a:r>
            <a:r>
              <a:rPr lang="en-US" dirty="0"/>
              <a:t>(2</a:t>
            </a:r>
            <a:r>
              <a:rPr lang="en-US" baseline="30000" dirty="0"/>
              <a:t>nd</a:t>
            </a:r>
            <a:r>
              <a:rPr lang="en-US" dirty="0"/>
              <a:t> priority)</a:t>
            </a:r>
          </a:p>
          <a:p>
            <a:pPr lvl="1">
              <a:buFont typeface="Calibri" panose="020F0502020204030204" pitchFamily="34" charset="0"/>
              <a:buChar char="-"/>
            </a:pPr>
            <a:endParaRPr lang="en-US" dirty="0"/>
          </a:p>
          <a:p>
            <a:r>
              <a:rPr lang="en-US" sz="2400" b="1" dirty="0" smtClean="0"/>
              <a:t>WF</a:t>
            </a:r>
            <a:endParaRPr lang="en-US" sz="2400" b="1" dirty="0"/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 smtClean="0"/>
              <a:t>Agree with the scenarios and priorities. 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 smtClean="0"/>
              <a:t>The study of intra and inter-band concurrent operation also depends on the band combinations requested by operators.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14561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WF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9114"/>
            <a:ext cx="10515600" cy="5644376"/>
          </a:xfrm>
        </p:spPr>
        <p:txBody>
          <a:bodyPr>
            <a:normAutofit/>
          </a:bodyPr>
          <a:lstStyle/>
          <a:p>
            <a:r>
              <a:rPr lang="en-US" sz="2400" b="1" dirty="0" smtClean="0"/>
              <a:t>Issue 3-1: </a:t>
            </a:r>
            <a:r>
              <a:rPr lang="en-US" sz="2400" b="1" dirty="0"/>
              <a:t>Co-existence evaluation for licensed band</a:t>
            </a:r>
          </a:p>
          <a:p>
            <a:endParaRPr lang="en-US" sz="2400" b="1" dirty="0"/>
          </a:p>
          <a:p>
            <a:r>
              <a:rPr lang="en-US" altLang="zh-CN" sz="2400" b="1" dirty="0" smtClean="0"/>
              <a:t>WF</a:t>
            </a:r>
            <a:endParaRPr lang="en-US" altLang="zh-CN" sz="2400" b="1" dirty="0"/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 smtClean="0"/>
              <a:t>The conclusion part of the co-existence study in the TR will be further discussed in next RAN4 meeting. </a:t>
            </a:r>
            <a:endParaRPr lang="en-US" dirty="0"/>
          </a:p>
          <a:p>
            <a:endParaRPr lang="en-US" sz="2400" b="1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7177279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WF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9114"/>
            <a:ext cx="10515600" cy="5644376"/>
          </a:xfrm>
        </p:spPr>
        <p:txBody>
          <a:bodyPr>
            <a:normAutofit/>
          </a:bodyPr>
          <a:lstStyle/>
          <a:p>
            <a:r>
              <a:rPr lang="en-US" sz="2400" b="1" dirty="0"/>
              <a:t>Issue </a:t>
            </a:r>
            <a:r>
              <a:rPr lang="en-US" sz="2400" b="1" dirty="0" smtClean="0"/>
              <a:t>3-2: Co-existence </a:t>
            </a:r>
            <a:r>
              <a:rPr lang="en-US" sz="2400" b="1" dirty="0"/>
              <a:t>study for n38 (SL) and adjacent band n7 (</a:t>
            </a:r>
            <a:r>
              <a:rPr lang="en-US" sz="2400" b="1" dirty="0" err="1"/>
              <a:t>Uu</a:t>
            </a:r>
            <a:r>
              <a:rPr lang="en-US" sz="2400" b="1" dirty="0"/>
              <a:t>)</a:t>
            </a:r>
          </a:p>
          <a:p>
            <a:r>
              <a:rPr lang="en-US" sz="2400" b="1" dirty="0" smtClean="0"/>
              <a:t>Options</a:t>
            </a:r>
          </a:p>
          <a:p>
            <a:pPr lvl="1"/>
            <a:r>
              <a:rPr lang="en-US" sz="2000" dirty="0" smtClean="0"/>
              <a:t>Option </a:t>
            </a:r>
            <a:r>
              <a:rPr lang="en-US" sz="2000" dirty="0"/>
              <a:t>1: RAN4 investigate the A-MPR for PC2 V2X UE in n38 to protect NR UE operating in n7 and LTE UE in B7. </a:t>
            </a:r>
          </a:p>
          <a:p>
            <a:pPr lvl="1"/>
            <a:r>
              <a:rPr lang="en-US" sz="2000" dirty="0" smtClean="0"/>
              <a:t>Option </a:t>
            </a:r>
            <a:r>
              <a:rPr lang="en-US" sz="2000" dirty="0"/>
              <a:t>2: Whether to continue the study of PC2 requirements for n38 especially for co-existence requirements between n38 and n7 depends on whether there are requests from operators.</a:t>
            </a:r>
          </a:p>
          <a:p>
            <a:pPr lvl="1"/>
            <a:endParaRPr lang="en-US" sz="2000" b="1" dirty="0" smtClean="0"/>
          </a:p>
          <a:p>
            <a:r>
              <a:rPr lang="en-US" altLang="zh-CN" sz="2400" b="1" dirty="0" smtClean="0"/>
              <a:t>Agreement</a:t>
            </a:r>
            <a:endParaRPr lang="en-US" altLang="zh-CN" sz="2400" b="1" dirty="0"/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 smtClean="0"/>
              <a:t>FFS based on further views captured in 2</a:t>
            </a:r>
            <a:r>
              <a:rPr lang="en-US" baseline="30000" dirty="0" smtClean="0"/>
              <a:t>nd</a:t>
            </a:r>
            <a:r>
              <a:rPr lang="en-US" dirty="0" smtClean="0"/>
              <a:t> round summary</a:t>
            </a:r>
          </a:p>
          <a:p>
            <a:endParaRPr lang="en-US" sz="2400" b="1" dirty="0" smtClean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930264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WF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9114"/>
            <a:ext cx="10515600" cy="5644376"/>
          </a:xfrm>
        </p:spPr>
        <p:txBody>
          <a:bodyPr>
            <a:normAutofit lnSpcReduction="10000"/>
          </a:bodyPr>
          <a:lstStyle/>
          <a:p>
            <a:r>
              <a:rPr lang="en-US" sz="2400" b="1" dirty="0"/>
              <a:t>Issue </a:t>
            </a:r>
            <a:r>
              <a:rPr lang="en-US" sz="2400" b="1" dirty="0" smtClean="0"/>
              <a:t>3-3: </a:t>
            </a:r>
            <a:r>
              <a:rPr lang="en-GB" sz="2400" b="1" dirty="0" err="1"/>
              <a:t>P</a:t>
            </a:r>
            <a:r>
              <a:rPr lang="en-GB" sz="2400" b="1" baseline="-25000" dirty="0" err="1"/>
              <a:t>EMAX,c</a:t>
            </a:r>
            <a:r>
              <a:rPr lang="en-GB" sz="2400" b="1" baseline="-25000" dirty="0"/>
              <a:t> </a:t>
            </a:r>
            <a:r>
              <a:rPr lang="en-GB" sz="2400" b="1" dirty="0"/>
              <a:t>for scenario of </a:t>
            </a:r>
            <a:r>
              <a:rPr lang="en-GB" sz="2400" b="1" dirty="0" err="1"/>
              <a:t>Uu</a:t>
            </a:r>
            <a:r>
              <a:rPr lang="en-GB" sz="2400" b="1" dirty="0"/>
              <a:t> and SL co-existence</a:t>
            </a:r>
            <a:endParaRPr lang="en-US" sz="2400" b="1" dirty="0"/>
          </a:p>
          <a:p>
            <a:r>
              <a:rPr lang="en-US" altLang="zh-CN" sz="2400" b="1" dirty="0"/>
              <a:t>Options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 smtClean="0"/>
              <a:t>Option </a:t>
            </a:r>
            <a:r>
              <a:rPr lang="en-US" dirty="0"/>
              <a:t>1: Agree the changes as proposed in R4-2109694, i.e. </a:t>
            </a:r>
            <a:r>
              <a:rPr lang="en-US" dirty="0" err="1"/>
              <a:t>use‘sl-maxTxPower</a:t>
            </a:r>
            <a:r>
              <a:rPr lang="en-US" dirty="0"/>
              <a:t>’ instead of ‘</a:t>
            </a:r>
            <a:r>
              <a:rPr lang="en-US" dirty="0" err="1"/>
              <a:t>maxTxPower</a:t>
            </a:r>
            <a:r>
              <a:rPr lang="en-US" dirty="0"/>
              <a:t>’ and Remove the restriction ‘when the UE is not associated with a serving cell on the NR V2X carrier’ to cover the scenario of </a:t>
            </a:r>
            <a:r>
              <a:rPr lang="en-US" dirty="0" err="1"/>
              <a:t>Uu</a:t>
            </a:r>
            <a:r>
              <a:rPr lang="en-US" dirty="0"/>
              <a:t> and SL co-existence.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 smtClean="0"/>
              <a:t>Option </a:t>
            </a:r>
            <a:r>
              <a:rPr lang="en-US" dirty="0"/>
              <a:t>2: Agree the changes as proposed in R4-2111432, i.e.</a:t>
            </a:r>
          </a:p>
          <a:p>
            <a:pPr lvl="2">
              <a:buFont typeface="Calibri" panose="020F0502020204030204" pitchFamily="34" charset="0"/>
              <a:buChar char="-"/>
            </a:pPr>
            <a:r>
              <a:rPr lang="en-US" dirty="0"/>
              <a:t>1. remove the wording of serving cell</a:t>
            </a:r>
          </a:p>
          <a:p>
            <a:pPr lvl="2">
              <a:buFont typeface="Calibri" panose="020F0502020204030204" pitchFamily="34" charset="0"/>
              <a:buChar char="-"/>
            </a:pPr>
            <a:r>
              <a:rPr lang="en-US" dirty="0"/>
              <a:t>2. remove </a:t>
            </a:r>
            <a:r>
              <a:rPr lang="en-US" dirty="0" err="1"/>
              <a:t>ΔPPowerClass</a:t>
            </a:r>
            <a:r>
              <a:rPr lang="en-US" dirty="0"/>
              <a:t> in the </a:t>
            </a:r>
            <a:r>
              <a:rPr lang="en-US" dirty="0" err="1"/>
              <a:t>Pcmax</a:t>
            </a:r>
            <a:r>
              <a:rPr lang="en-US" dirty="0"/>
              <a:t> formula</a:t>
            </a:r>
          </a:p>
          <a:p>
            <a:pPr lvl="2">
              <a:buFont typeface="Calibri" panose="020F0502020204030204" pitchFamily="34" charset="0"/>
              <a:buChar char="-"/>
            </a:pPr>
            <a:r>
              <a:rPr lang="en-US" dirty="0"/>
              <a:t>3. remove ∆</a:t>
            </a:r>
            <a:r>
              <a:rPr lang="en-US" dirty="0" err="1"/>
              <a:t>TRxSRS</a:t>
            </a:r>
            <a:r>
              <a:rPr lang="en-US" dirty="0"/>
              <a:t> in the </a:t>
            </a:r>
            <a:r>
              <a:rPr lang="en-US" dirty="0" err="1"/>
              <a:t>Pcmax</a:t>
            </a:r>
            <a:r>
              <a:rPr lang="en-US" dirty="0"/>
              <a:t> formula</a:t>
            </a:r>
          </a:p>
          <a:p>
            <a:pPr lvl="2">
              <a:buFont typeface="Calibri" panose="020F0502020204030204" pitchFamily="34" charset="0"/>
              <a:buChar char="-"/>
            </a:pPr>
            <a:r>
              <a:rPr lang="en-US" dirty="0"/>
              <a:t>4. remove PCMAX,S-SSB and PCMAX,PSFCH for explanation for </a:t>
            </a:r>
            <a:r>
              <a:rPr lang="en-US" dirty="0" err="1"/>
              <a:t>maxTxPower</a:t>
            </a:r>
            <a:endParaRPr lang="en-US" dirty="0"/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 smtClean="0"/>
              <a:t>Option </a:t>
            </a:r>
            <a:r>
              <a:rPr lang="en-US" dirty="0"/>
              <a:t>3: Agree the proposal as in R4-2111188, i.e. Not remove the wording of serving cell (reuse the wording from the LTE </a:t>
            </a:r>
            <a:r>
              <a:rPr lang="en-US" dirty="0" err="1"/>
              <a:t>ProSe</a:t>
            </a:r>
            <a:r>
              <a:rPr lang="en-US" dirty="0"/>
              <a:t>)</a:t>
            </a:r>
          </a:p>
          <a:p>
            <a:r>
              <a:rPr lang="en-US" sz="2400" b="1" dirty="0" smtClean="0"/>
              <a:t>WF</a:t>
            </a:r>
            <a:endParaRPr lang="en-US" sz="2400" b="1" dirty="0"/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 smtClean="0"/>
              <a:t>using </a:t>
            </a:r>
            <a:r>
              <a:rPr lang="en-GB" i="1" dirty="0" err="1"/>
              <a:t>sl-maxTxPower</a:t>
            </a:r>
            <a:r>
              <a:rPr lang="en-GB" i="1" dirty="0"/>
              <a:t>’ instead of ‘</a:t>
            </a:r>
            <a:r>
              <a:rPr lang="en-GB" i="1" dirty="0" err="1"/>
              <a:t>maxTxPower</a:t>
            </a:r>
            <a:r>
              <a:rPr lang="en-GB" i="1" dirty="0"/>
              <a:t>’ </a:t>
            </a:r>
            <a:endParaRPr lang="en-GB" i="1" dirty="0" smtClean="0"/>
          </a:p>
          <a:p>
            <a:pPr lvl="1">
              <a:buFont typeface="Calibri" panose="020F0502020204030204" pitchFamily="34" charset="0"/>
              <a:buChar char="-"/>
            </a:pPr>
            <a:r>
              <a:rPr lang="en-GB" i="1" dirty="0" smtClean="0"/>
              <a:t>FFS whether wording of serving cell can be removed</a:t>
            </a:r>
            <a:endParaRPr lang="en-US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7094851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WF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9114"/>
            <a:ext cx="10515600" cy="5644376"/>
          </a:xfrm>
        </p:spPr>
        <p:txBody>
          <a:bodyPr>
            <a:normAutofit/>
          </a:bodyPr>
          <a:lstStyle/>
          <a:p>
            <a:r>
              <a:rPr lang="en-US" sz="2400" b="1" dirty="0"/>
              <a:t>Issue </a:t>
            </a:r>
            <a:r>
              <a:rPr lang="en-US" sz="2400" b="1" dirty="0" smtClean="0"/>
              <a:t>3-4</a:t>
            </a:r>
            <a:r>
              <a:rPr lang="en-US" sz="2400" b="1" dirty="0"/>
              <a:t>: Co-channel co-existence issues</a:t>
            </a:r>
          </a:p>
          <a:p>
            <a:r>
              <a:rPr lang="en-US" altLang="zh-CN" sz="2400" b="1" dirty="0"/>
              <a:t>Options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 smtClean="0"/>
              <a:t>Option </a:t>
            </a:r>
            <a:r>
              <a:rPr lang="en-US" dirty="0"/>
              <a:t>1: </a:t>
            </a:r>
            <a:r>
              <a:rPr lang="en-US" dirty="0" smtClean="0"/>
              <a:t>Study </a:t>
            </a:r>
            <a:r>
              <a:rPr lang="en-US" dirty="0"/>
              <a:t>the co-channel co-existence issues, e.g. as discussed in R4-2111188</a:t>
            </a:r>
          </a:p>
          <a:p>
            <a:pPr lvl="2">
              <a:buFont typeface="Calibri" panose="020F0502020204030204" pitchFamily="34" charset="0"/>
              <a:buChar char="-"/>
            </a:pPr>
            <a:r>
              <a:rPr lang="en-US" dirty="0" smtClean="0"/>
              <a:t>Scenario </a:t>
            </a:r>
            <a:r>
              <a:rPr lang="en-US" dirty="0"/>
              <a:t>#1 (V2X operation in out of coverage area) should be investigated for the co-channel coexisting between SL and NR </a:t>
            </a:r>
            <a:r>
              <a:rPr lang="en-US" dirty="0" err="1"/>
              <a:t>Uu</a:t>
            </a:r>
            <a:endParaRPr lang="en-US" dirty="0"/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 smtClean="0"/>
              <a:t>Option </a:t>
            </a:r>
            <a:r>
              <a:rPr lang="en-US" dirty="0"/>
              <a:t>2: </a:t>
            </a:r>
            <a:r>
              <a:rPr lang="en-US" dirty="0" smtClean="0"/>
              <a:t>Co-channel </a:t>
            </a:r>
            <a:r>
              <a:rPr lang="en-US" dirty="0"/>
              <a:t>co-existence is out of RAN4 scope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 smtClean="0"/>
              <a:t>Option </a:t>
            </a:r>
            <a:r>
              <a:rPr lang="en-US" dirty="0"/>
              <a:t>3: Prioritize the scenario for </a:t>
            </a:r>
            <a:r>
              <a:rPr lang="en-US" dirty="0" err="1"/>
              <a:t>Uu</a:t>
            </a:r>
            <a:r>
              <a:rPr lang="en-US" dirty="0"/>
              <a:t> and SL in the same carrier for intra-band V2X operation before study the co-channel co-existence issues.</a:t>
            </a:r>
          </a:p>
          <a:p>
            <a:pPr lvl="1">
              <a:buFont typeface="Calibri" panose="020F0502020204030204" pitchFamily="34" charset="0"/>
              <a:buChar char="-"/>
            </a:pPr>
            <a:endParaRPr lang="en-US" dirty="0"/>
          </a:p>
          <a:p>
            <a:r>
              <a:rPr lang="en-US" sz="2400" b="1" dirty="0"/>
              <a:t>WF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FFS based on further views captured in 2</a:t>
            </a:r>
            <a:r>
              <a:rPr lang="en-US" baseline="30000" dirty="0"/>
              <a:t>nd</a:t>
            </a:r>
            <a:r>
              <a:rPr lang="en-US" dirty="0"/>
              <a:t> round summary</a:t>
            </a:r>
          </a:p>
          <a:p>
            <a:endParaRPr lang="en-US" sz="2400" b="1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0468932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113581" y="67572"/>
            <a:ext cx="10962736" cy="649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b="1" dirty="0">
                <a:latin typeface="Calibri" panose="020F0502020204030204" pitchFamily="34" charset="0"/>
                <a:cs typeface="Calibri" panose="020F0502020204030204" pitchFamily="34" charset="0"/>
              </a:rPr>
              <a:t>Reference</a:t>
            </a:r>
            <a:endParaRPr lang="zh-CN" altLang="en-US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1733" y="822206"/>
            <a:ext cx="11654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[1] </a:t>
            </a:r>
            <a:r>
              <a:rPr lang="en-GB" dirty="0" smtClean="0"/>
              <a:t>R4-210xxxx, </a:t>
            </a:r>
            <a:r>
              <a:rPr lang="en-GB" dirty="0"/>
              <a:t>Email discussion summary for [98-bis-e][</a:t>
            </a:r>
            <a:r>
              <a:rPr lang="en-GB" dirty="0" smtClean="0"/>
              <a:t>144] </a:t>
            </a:r>
            <a:r>
              <a:rPr lang="en-GB" dirty="0"/>
              <a:t>NRSL_enh_Part_3, Huawei, HiSilicon</a:t>
            </a:r>
            <a:endParaRPr lang="en-US" dirty="0"/>
          </a:p>
          <a:p>
            <a:pPr>
              <a:spcAft>
                <a:spcPts val="600"/>
              </a:spcAft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82598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7314</TotalTime>
  <Words>638</Words>
  <Application>Microsoft Office PowerPoint</Application>
  <PresentationFormat>Widescreen</PresentationFormat>
  <Paragraphs>73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宋体</vt:lpstr>
      <vt:lpstr>Arial</vt:lpstr>
      <vt:lpstr>Calibri</vt:lpstr>
      <vt:lpstr>Calibri Light</vt:lpstr>
      <vt:lpstr>Office 主题</vt:lpstr>
      <vt:lpstr>Way forward on PC2 NR V2X</vt:lpstr>
      <vt:lpstr>Background</vt:lpstr>
      <vt:lpstr>WF</vt:lpstr>
      <vt:lpstr>WF</vt:lpstr>
      <vt:lpstr>WF</vt:lpstr>
      <vt:lpstr>WF</vt:lpstr>
      <vt:lpstr>WF</vt:lpstr>
      <vt:lpstr>WF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scope of FR1 UE RF</dc:title>
  <dc:creator>Zhangqian (Zq)</dc:creator>
  <cp:lastModifiedBy>Huawei</cp:lastModifiedBy>
  <cp:revision>208</cp:revision>
  <dcterms:created xsi:type="dcterms:W3CDTF">2019-10-15T22:26:30Z</dcterms:created>
  <dcterms:modified xsi:type="dcterms:W3CDTF">2021-05-26T03:48:18Z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(3)To0SQx+HEDhSTokLTDMF4SL98Uo/cwiY74jZypYVhYX3rN8slUAnZDdgsIrvk7BzSOCOM6Mq
XuyEp9Q+0B5Hb/5Qc64yX4zLNjd+CRC1gT8iK+5D69gxoc3yYG2qQ0MlMN0ZqP6HjlW/Axff
mMn9SkPloZdRYwiUJB2AYej3l1Ehma4iCgUOkVFwTR7AFCYezl9eeQ7XEaDRTPAg1ixE1f31
0USc6oTIneZiYKUzNK</vt:lpwstr>
  </property>
  <property fmtid="{D5CDD505-2E9C-101B-9397-08002B2CF9AE}" pid="3" name="_2015_ms_pID_7253431">
    <vt:lpwstr>yTAez3VkIz8qPvIkjG1O1nJU465jCBj20mg0E6WYdDWPC+MdOx6xsH
uoJAv1EZ/vycPFi3k6S2+u6Zenms5GbPIPr2dhYvLOUyA5Z3rD8DoffXDwzSuYtuD9gGUiON
ZfkSHV60Jg6/IyygkgJJERutIzB2m2/HMov+3ede+KsvsPE713KQH9RCYN0ie0QFPax4UtKN
37E/ZZMe8aDoyt95Pzhv+WelGvd6x/NZ/88Q</vt:lpwstr>
  </property>
  <property fmtid="{D5CDD505-2E9C-101B-9397-08002B2CF9AE}" pid="4" name="_2015_ms_pID_7253432">
    <vt:lpwstr>YV6iVPXBDJS+yZ//K6Rnsv8=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1577106026</vt:lpwstr>
  </property>
</Properties>
</file>