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2"/>
    <p:sldId id="270" r:id="rId3"/>
    <p:sldId id="288" r:id="rId4"/>
    <p:sldId id="289" r:id="rId5"/>
    <p:sldId id="263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94"/>
  </p:normalViewPr>
  <p:slideViewPr>
    <p:cSldViewPr>
      <p:cViewPr varScale="1">
        <p:scale>
          <a:sx n="64" d="100"/>
          <a:sy n="64" d="100"/>
        </p:scale>
        <p:origin x="1340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3509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t>2021/5/26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t>2021/5/26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t>2021/5/26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t>2021/5/26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t>2021/5/26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t>2021/5/26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ctrTitle"/>
          </p:nvPr>
        </p:nvSpPr>
        <p:spPr>
          <a:xfrm>
            <a:off x="250825" y="189230"/>
            <a:ext cx="5616575" cy="914400"/>
          </a:xfrm>
        </p:spPr>
        <p:txBody>
          <a:bodyPr/>
          <a:lstStyle/>
          <a:p>
            <a:pPr algn="l" eaLnBrk="1" hangingPunct="1"/>
            <a:r>
              <a:rPr lang="en-US" sz="1800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3GPP TSG-RAN WG4 Meeting # </a:t>
            </a:r>
            <a:r>
              <a:rPr lang="en-US" sz="1800" dirty="0" smtClean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99-e                                                           </a:t>
            </a:r>
            <a:r>
              <a:rPr lang="en-US" sz="1800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/>
            </a:r>
            <a:br>
              <a:rPr lang="en-US" sz="1800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</a:br>
            <a:r>
              <a:rPr lang="pt-BR" altLang="zh-CN" sz="1800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Online meeting, 19-27 May, 202</a:t>
            </a:r>
            <a:r>
              <a:rPr lang="en-US" sz="1800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1</a:t>
            </a:r>
          </a:p>
        </p:txBody>
      </p:sp>
      <p:sp>
        <p:nvSpPr>
          <p:cNvPr id="2051" name="副标题 2"/>
          <p:cNvSpPr>
            <a:spLocks noGrp="1"/>
          </p:cNvSpPr>
          <p:nvPr>
            <p:ph type="subTitle" idx="1"/>
          </p:nvPr>
        </p:nvSpPr>
        <p:spPr>
          <a:xfrm>
            <a:off x="1371600" y="3823623"/>
            <a:ext cx="6400800" cy="792088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Xiaomi</a:t>
            </a:r>
            <a:endParaRPr lang="zh-CN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817491" y="1988840"/>
            <a:ext cx="750901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WF on </a:t>
            </a:r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CA </a:t>
            </a:r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BW </a:t>
            </a:r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classes</a:t>
            </a:r>
            <a:endParaRPr lang="en-US" altLang="zh-CN" sz="4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6602730" y="554355"/>
            <a:ext cx="23602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ea typeface="Arial Unicode MS" panose="020B0604020202020204" pitchFamily="50" charset="-128"/>
                <a:cs typeface="Arial" panose="020B0604020202020204" pitchFamily="34" charset="0"/>
              </a:rPr>
              <a:t>        </a:t>
            </a:r>
            <a:r>
              <a:rPr lang="en-US" altLang="zh-CN" dirty="0" smtClean="0">
                <a:ea typeface="Arial Unicode MS" panose="020B0604020202020204" pitchFamily="50" charset="-128"/>
                <a:cs typeface="Arial" panose="020B0604020202020204" pitchFamily="34" charset="0"/>
              </a:rPr>
              <a:t>R4-2107859</a:t>
            </a:r>
            <a:endParaRPr lang="en-US" altLang="zh-CN" dirty="0"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"/>
            <a:ext cx="8229600" cy="1006475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Agreement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5"/>
          <p:cNvSpPr>
            <a:spLocks noGrp="1"/>
          </p:cNvSpPr>
          <p:nvPr>
            <p:ph idx="1"/>
          </p:nvPr>
        </p:nvSpPr>
        <p:spPr>
          <a:xfrm>
            <a:off x="457200" y="1016000"/>
            <a:ext cx="8418195" cy="3781151"/>
          </a:xfrm>
        </p:spPr>
        <p:txBody>
          <a:bodyPr>
            <a:normAutofit/>
          </a:bodyPr>
          <a:lstStyle/>
          <a:p>
            <a:pPr marL="228600" indent="-228600" eaLnBrk="1" hangingPunct="1">
              <a:lnSpc>
                <a:spcPct val="90000"/>
              </a:lnSpc>
              <a:spcBef>
                <a:spcPts val="1000"/>
              </a:spcBef>
            </a:pPr>
            <a:r>
              <a:rPr lang="en-US" altLang="en-GB" sz="2400" dirty="0"/>
              <a:t>Granularity for new CA BW </a:t>
            </a:r>
            <a:r>
              <a:rPr lang="en-US" altLang="en-GB" sz="2400" dirty="0" smtClean="0"/>
              <a:t>classes in FR2</a:t>
            </a:r>
            <a:endParaRPr lang="en-US" altLang="en-GB" sz="2400" dirty="0"/>
          </a:p>
          <a:p>
            <a:pPr marL="612000" lvl="1" indent="-324000" eaLnBrk="1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Ø"/>
            </a:pPr>
            <a:r>
              <a:rPr lang="en-US" altLang="zh-CN" sz="2000" dirty="0"/>
              <a:t>Define new CA BW classes with 100 MHz granularity</a:t>
            </a:r>
            <a:r>
              <a:rPr lang="en-US" altLang="en-GB" sz="2000" dirty="0"/>
              <a:t>.</a:t>
            </a:r>
          </a:p>
          <a:p>
            <a:pPr marL="228600" lvl="1" indent="-228600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altLang="zh-CN" sz="2400" dirty="0" err="1"/>
              <a:t>Fallback</a:t>
            </a:r>
            <a:r>
              <a:rPr lang="en-GB" altLang="zh-CN" sz="2400" dirty="0"/>
              <a:t> group 2 (FBG2) (200MHz)</a:t>
            </a:r>
          </a:p>
          <a:p>
            <a:pPr marL="612000" lvl="1" indent="-324000" eaLnBrk="1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Ø"/>
            </a:pPr>
            <a:r>
              <a:rPr lang="en-US" altLang="en-GB" sz="2000" dirty="0"/>
              <a:t>Will be introduced </a:t>
            </a:r>
            <a:r>
              <a:rPr lang="en-US" altLang="en-GB" sz="2000" dirty="0" smtClean="0"/>
              <a:t>with 200MHz CC to </a:t>
            </a:r>
            <a:r>
              <a:rPr lang="en-US" altLang="en-GB" sz="2000" dirty="0"/>
              <a:t>support aggregated channel BW up to 1600 MHz:</a:t>
            </a:r>
          </a:p>
          <a:p>
            <a:pPr marL="0" indent="0">
              <a:buNone/>
            </a:pP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0213D508-926A-CC43-821F-390BF51629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3960551"/>
              </p:ext>
            </p:extLst>
          </p:nvPr>
        </p:nvGraphicFramePr>
        <p:xfrm>
          <a:off x="1259632" y="2924944"/>
          <a:ext cx="5904656" cy="137160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080120">
                  <a:extLst>
                    <a:ext uri="{9D8B030D-6E8A-4147-A177-3AD203B41FA5}">
                      <a16:colId xmlns:a16="http://schemas.microsoft.com/office/drawing/2014/main" val="2980177247"/>
                    </a:ext>
                  </a:extLst>
                </a:gridCol>
                <a:gridCol w="2448272">
                  <a:extLst>
                    <a:ext uri="{9D8B030D-6E8A-4147-A177-3AD203B41FA5}">
                      <a16:colId xmlns:a16="http://schemas.microsoft.com/office/drawing/2014/main" val="353472640"/>
                    </a:ext>
                  </a:extLst>
                </a:gridCol>
                <a:gridCol w="1208309">
                  <a:extLst>
                    <a:ext uri="{9D8B030D-6E8A-4147-A177-3AD203B41FA5}">
                      <a16:colId xmlns:a16="http://schemas.microsoft.com/office/drawing/2014/main" val="3874348141"/>
                    </a:ext>
                  </a:extLst>
                </a:gridCol>
                <a:gridCol w="1167955">
                  <a:extLst>
                    <a:ext uri="{9D8B030D-6E8A-4147-A177-3AD203B41FA5}">
                      <a16:colId xmlns:a16="http://schemas.microsoft.com/office/drawing/2014/main" val="2500086466"/>
                    </a:ext>
                  </a:extLst>
                </a:gridCol>
              </a:tblGrid>
              <a:tr h="23111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CA BW Class</a:t>
                      </a:r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Aggregated Channel BW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Number of CC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Fallback Group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3272377"/>
                  </a:ext>
                </a:extLst>
              </a:tr>
              <a:tr h="23111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R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800 MHz &lt; </a:t>
                      </a:r>
                      <a:r>
                        <a:rPr lang="en-US" sz="1200" dirty="0" err="1"/>
                        <a:t>BW</a:t>
                      </a:r>
                      <a:r>
                        <a:rPr lang="en-US" sz="1200" baseline="-25000" dirty="0" err="1"/>
                        <a:t>Channel_CA</a:t>
                      </a:r>
                      <a:r>
                        <a:rPr lang="en-US" sz="1200" baseline="-25000" dirty="0"/>
                        <a:t> </a:t>
                      </a:r>
                      <a:r>
                        <a:rPr lang="en-US" sz="1200" dirty="0"/>
                        <a:t>≤ 1000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5</a:t>
                      </a:r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</a:t>
                      </a:r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66183247"/>
                  </a:ext>
                </a:extLst>
              </a:tr>
              <a:tr h="23111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S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1000 MHz &lt; </a:t>
                      </a:r>
                      <a:r>
                        <a:rPr lang="en-US" sz="1200" dirty="0" err="1"/>
                        <a:t>BW</a:t>
                      </a:r>
                      <a:r>
                        <a:rPr lang="en-US" sz="1200" baseline="-25000" dirty="0" err="1"/>
                        <a:t>Channel_CA</a:t>
                      </a:r>
                      <a:r>
                        <a:rPr lang="en-US" sz="1200" baseline="-25000" dirty="0"/>
                        <a:t> </a:t>
                      </a:r>
                      <a:r>
                        <a:rPr lang="en-US" sz="1200" dirty="0"/>
                        <a:t>≤ 1200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6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0298044"/>
                  </a:ext>
                </a:extLst>
              </a:tr>
              <a:tr h="23111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T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1200 MHz &lt; </a:t>
                      </a:r>
                      <a:r>
                        <a:rPr lang="en-US" sz="1200" dirty="0" err="1"/>
                        <a:t>BW</a:t>
                      </a:r>
                      <a:r>
                        <a:rPr lang="en-US" sz="1200" baseline="-25000" dirty="0" err="1"/>
                        <a:t>Channel_CA</a:t>
                      </a:r>
                      <a:r>
                        <a:rPr lang="en-US" sz="1200" baseline="-25000" dirty="0"/>
                        <a:t> </a:t>
                      </a:r>
                      <a:r>
                        <a:rPr lang="en-US" sz="1200" dirty="0"/>
                        <a:t>≤ 1400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7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7183819"/>
                  </a:ext>
                </a:extLst>
              </a:tr>
              <a:tr h="23111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U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1400 MHz &lt; </a:t>
                      </a:r>
                      <a:r>
                        <a:rPr lang="en-US" sz="1200" dirty="0" err="1"/>
                        <a:t>BW</a:t>
                      </a:r>
                      <a:r>
                        <a:rPr lang="en-US" sz="1200" baseline="-25000" dirty="0" err="1"/>
                        <a:t>Channel_CA</a:t>
                      </a:r>
                      <a:r>
                        <a:rPr lang="en-US" sz="1200" baseline="-25000" dirty="0"/>
                        <a:t> </a:t>
                      </a:r>
                      <a:r>
                        <a:rPr lang="en-US" sz="1200" dirty="0"/>
                        <a:t>≤ 1600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8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543529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"/>
            <a:ext cx="8229600" cy="1006475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Way Forward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5"/>
          <p:cNvSpPr>
            <a:spLocks noGrp="1"/>
          </p:cNvSpPr>
          <p:nvPr>
            <p:ph idx="1"/>
          </p:nvPr>
        </p:nvSpPr>
        <p:spPr>
          <a:xfrm>
            <a:off x="457200" y="1016000"/>
            <a:ext cx="8418195" cy="5509344"/>
          </a:xfrm>
        </p:spPr>
        <p:txBody>
          <a:bodyPr>
            <a:normAutofit fontScale="92500" lnSpcReduction="20000"/>
          </a:bodyPr>
          <a:lstStyle/>
          <a:p>
            <a:pPr marL="228600" indent="-228600" eaLnBrk="1" hangingPunct="1">
              <a:lnSpc>
                <a:spcPct val="90000"/>
              </a:lnSpc>
              <a:spcBef>
                <a:spcPts val="1000"/>
              </a:spcBef>
            </a:pPr>
            <a:r>
              <a:rPr lang="en-GB" altLang="zh-CN" sz="2800" dirty="0"/>
              <a:t>Additional </a:t>
            </a:r>
            <a:r>
              <a:rPr lang="en-GB" altLang="zh-CN" sz="2800" dirty="0" err="1"/>
              <a:t>fallback</a:t>
            </a:r>
            <a:r>
              <a:rPr lang="en-GB" altLang="zh-CN" sz="2800" dirty="0"/>
              <a:t> groups </a:t>
            </a:r>
            <a:r>
              <a:rPr lang="en-GB" altLang="zh-CN" sz="2800" dirty="0" smtClean="0"/>
              <a:t>in FR2 </a:t>
            </a:r>
          </a:p>
          <a:p>
            <a:pPr marL="612000" lvl="1" indent="-324000" eaLnBrk="1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Ø"/>
            </a:pPr>
            <a:r>
              <a:rPr lang="en-US" altLang="en-GB" sz="2400" dirty="0" smtClean="0"/>
              <a:t>Options:</a:t>
            </a:r>
          </a:p>
          <a:p>
            <a:pPr marL="864000" lvl="1" indent="-288000" eaLnBrk="1" fontAlgn="auto" hangingPunct="1">
              <a:lnSpc>
                <a:spcPct val="8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GB" altLang="zh-CN" sz="2000" dirty="0" smtClean="0"/>
              <a:t>Option </a:t>
            </a:r>
            <a:r>
              <a:rPr lang="en-GB" altLang="zh-CN" sz="2000" dirty="0"/>
              <a:t>1: Introduce </a:t>
            </a:r>
            <a:r>
              <a:rPr lang="en-GB" altLang="zh-CN" sz="2000" dirty="0" err="1"/>
              <a:t>fallback</a:t>
            </a:r>
            <a:r>
              <a:rPr lang="en-GB" altLang="zh-CN" sz="2000" dirty="0"/>
              <a:t> group 1 (FBG1) (400 MHz</a:t>
            </a:r>
            <a:r>
              <a:rPr lang="en-GB" altLang="zh-CN" sz="2000" dirty="0" smtClean="0"/>
              <a:t>)</a:t>
            </a:r>
            <a:endParaRPr lang="en-US" altLang="zh-CN" sz="2000" dirty="0" smtClean="0"/>
          </a:p>
          <a:p>
            <a:pPr marL="576000" lvl="1" indent="0" eaLnBrk="1" fontAlgn="auto" hangingPunct="1">
              <a:lnSpc>
                <a:spcPct val="80000"/>
              </a:lnSpc>
              <a:spcBef>
                <a:spcPts val="500"/>
              </a:spcBef>
              <a:buNone/>
            </a:pPr>
            <a:endParaRPr lang="en-US" altLang="zh-CN" sz="2000" dirty="0" smtClean="0"/>
          </a:p>
          <a:p>
            <a:pPr marL="576000" lvl="1" indent="0" eaLnBrk="1" fontAlgn="auto" hangingPunct="1">
              <a:lnSpc>
                <a:spcPct val="80000"/>
              </a:lnSpc>
              <a:spcBef>
                <a:spcPts val="500"/>
              </a:spcBef>
              <a:buNone/>
            </a:pPr>
            <a:endParaRPr lang="en-US" altLang="zh-CN" sz="2000" dirty="0"/>
          </a:p>
          <a:p>
            <a:pPr marL="576000" lvl="1" indent="0" eaLnBrk="1" fontAlgn="auto" hangingPunct="1">
              <a:lnSpc>
                <a:spcPct val="80000"/>
              </a:lnSpc>
              <a:spcBef>
                <a:spcPts val="500"/>
              </a:spcBef>
              <a:buNone/>
            </a:pPr>
            <a:endParaRPr lang="zh-CN" altLang="zh-CN" sz="2000" dirty="0"/>
          </a:p>
          <a:p>
            <a:pPr marL="864000" lvl="1" indent="-288000" eaLnBrk="1" hangingPunct="1">
              <a:lnSpc>
                <a:spcPct val="8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GB" altLang="zh-CN" sz="2000" dirty="0"/>
              <a:t>Option 2: Introduce </a:t>
            </a:r>
            <a:r>
              <a:rPr lang="en-GB" altLang="zh-CN" sz="2000" dirty="0" err="1"/>
              <a:t>fallback</a:t>
            </a:r>
            <a:r>
              <a:rPr lang="en-GB" altLang="zh-CN" sz="2000" dirty="0"/>
              <a:t> group 3 (FBG3) (100 MHz</a:t>
            </a:r>
            <a:r>
              <a:rPr lang="en-GB" altLang="zh-CN" sz="2000" dirty="0" smtClean="0"/>
              <a:t>)</a:t>
            </a:r>
            <a:r>
              <a:rPr lang="en-US" altLang="zh-CN" sz="2000" dirty="0" smtClean="0"/>
              <a:t>:</a:t>
            </a:r>
          </a:p>
          <a:p>
            <a:pPr marL="576000" lvl="1" indent="0" eaLnBrk="1" hangingPunct="1">
              <a:lnSpc>
                <a:spcPct val="80000"/>
              </a:lnSpc>
              <a:spcBef>
                <a:spcPts val="500"/>
              </a:spcBef>
              <a:buNone/>
            </a:pPr>
            <a:endParaRPr lang="en-US" altLang="zh-CN" sz="2000" dirty="0"/>
          </a:p>
          <a:p>
            <a:pPr marL="576000" lvl="1" indent="0" eaLnBrk="1" hangingPunct="1">
              <a:lnSpc>
                <a:spcPct val="80000"/>
              </a:lnSpc>
              <a:spcBef>
                <a:spcPts val="500"/>
              </a:spcBef>
              <a:buNone/>
            </a:pPr>
            <a:endParaRPr lang="en-US" altLang="zh-CN" sz="2000" dirty="0" smtClean="0"/>
          </a:p>
          <a:p>
            <a:pPr marL="576000" lvl="1" indent="0" eaLnBrk="1" hangingPunct="1">
              <a:lnSpc>
                <a:spcPct val="80000"/>
              </a:lnSpc>
              <a:spcBef>
                <a:spcPts val="500"/>
              </a:spcBef>
              <a:buNone/>
            </a:pPr>
            <a:endParaRPr lang="en-US" altLang="zh-CN" sz="2000" dirty="0" smtClean="0"/>
          </a:p>
          <a:p>
            <a:pPr marL="576000" lvl="1" indent="0" eaLnBrk="1" hangingPunct="1">
              <a:lnSpc>
                <a:spcPct val="80000"/>
              </a:lnSpc>
              <a:spcBef>
                <a:spcPts val="500"/>
              </a:spcBef>
              <a:buNone/>
            </a:pPr>
            <a:endParaRPr lang="en-US" altLang="zh-CN" sz="2000" dirty="0"/>
          </a:p>
          <a:p>
            <a:pPr marL="576000" lvl="1" indent="0" eaLnBrk="1" hangingPunct="1">
              <a:lnSpc>
                <a:spcPct val="80000"/>
              </a:lnSpc>
              <a:spcBef>
                <a:spcPts val="500"/>
              </a:spcBef>
              <a:buNone/>
            </a:pPr>
            <a:endParaRPr lang="en-US" altLang="zh-CN" sz="2000" dirty="0" smtClean="0"/>
          </a:p>
          <a:p>
            <a:pPr marL="576000" lvl="1" indent="0" eaLnBrk="1" hangingPunct="1">
              <a:lnSpc>
                <a:spcPct val="80000"/>
              </a:lnSpc>
              <a:spcBef>
                <a:spcPts val="500"/>
              </a:spcBef>
              <a:buNone/>
            </a:pPr>
            <a:endParaRPr lang="en-US" altLang="zh-CN" sz="2000" dirty="0"/>
          </a:p>
          <a:p>
            <a:pPr marL="576000" lvl="1" indent="0" eaLnBrk="1" hangingPunct="1">
              <a:lnSpc>
                <a:spcPct val="80000"/>
              </a:lnSpc>
              <a:spcBef>
                <a:spcPts val="500"/>
              </a:spcBef>
              <a:buNone/>
            </a:pPr>
            <a:endParaRPr lang="en-US" altLang="zh-CN" sz="2000" dirty="0" smtClean="0"/>
          </a:p>
          <a:p>
            <a:pPr marL="576000" lvl="1" indent="0" eaLnBrk="1" hangingPunct="1">
              <a:lnSpc>
                <a:spcPct val="80000"/>
              </a:lnSpc>
              <a:spcBef>
                <a:spcPts val="500"/>
              </a:spcBef>
              <a:buNone/>
            </a:pPr>
            <a:endParaRPr lang="en-US" altLang="zh-CN" sz="2000" dirty="0" smtClean="0"/>
          </a:p>
          <a:p>
            <a:pPr marL="576000" lvl="1" indent="0" eaLnBrk="1" hangingPunct="1">
              <a:lnSpc>
                <a:spcPct val="80000"/>
              </a:lnSpc>
              <a:spcBef>
                <a:spcPts val="500"/>
              </a:spcBef>
              <a:buNone/>
            </a:pPr>
            <a:endParaRPr lang="en-US" altLang="zh-CN" sz="2000" dirty="0"/>
          </a:p>
          <a:p>
            <a:pPr marL="576000" lvl="1" indent="0" eaLnBrk="1" hangingPunct="1">
              <a:lnSpc>
                <a:spcPct val="80000"/>
              </a:lnSpc>
              <a:spcBef>
                <a:spcPts val="500"/>
              </a:spcBef>
              <a:buNone/>
            </a:pPr>
            <a:endParaRPr lang="en-US" altLang="zh-CN" sz="2000" dirty="0"/>
          </a:p>
          <a:p>
            <a:pPr marL="576000" lvl="1" indent="0" eaLnBrk="1" hangingPunct="1">
              <a:lnSpc>
                <a:spcPct val="80000"/>
              </a:lnSpc>
              <a:spcBef>
                <a:spcPts val="500"/>
              </a:spcBef>
              <a:buNone/>
            </a:pPr>
            <a:endParaRPr lang="en-US" altLang="zh-CN" sz="2000" dirty="0" smtClean="0"/>
          </a:p>
          <a:p>
            <a:pPr marL="576000" lvl="1" indent="0" eaLnBrk="1" hangingPunct="1">
              <a:lnSpc>
                <a:spcPct val="80000"/>
              </a:lnSpc>
              <a:spcBef>
                <a:spcPts val="500"/>
              </a:spcBef>
              <a:buNone/>
            </a:pPr>
            <a:endParaRPr lang="en-US" altLang="zh-CN" sz="2000" dirty="0" smtClean="0"/>
          </a:p>
          <a:p>
            <a:pPr marL="612000" lvl="1" indent="-324000" eaLnBrk="1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Ø"/>
            </a:pPr>
            <a:r>
              <a:rPr lang="en-US" altLang="zh-CN" sz="2400" dirty="0"/>
              <a:t>Tentative agreements:</a:t>
            </a:r>
          </a:p>
          <a:p>
            <a:pPr marL="864000" lvl="1" indent="-288000" eaLnBrk="1" hangingPunct="1">
              <a:lnSpc>
                <a:spcPct val="8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Introduce </a:t>
            </a:r>
            <a:r>
              <a:rPr lang="en-US" altLang="zh-CN" sz="2000" dirty="0" smtClean="0"/>
              <a:t>FBG1 </a:t>
            </a:r>
            <a:r>
              <a:rPr lang="en-US" altLang="zh-CN" sz="2000" dirty="0"/>
              <a:t>with </a:t>
            </a:r>
            <a:r>
              <a:rPr lang="en-US" altLang="zh-CN" sz="2000" dirty="0" smtClean="0"/>
              <a:t>400 </a:t>
            </a:r>
            <a:r>
              <a:rPr lang="en-US" altLang="zh-CN" sz="2000" dirty="0"/>
              <a:t>MHz </a:t>
            </a:r>
            <a:r>
              <a:rPr lang="en-US" altLang="zh-CN" sz="2000" dirty="0" smtClean="0"/>
              <a:t>CC’s</a:t>
            </a:r>
          </a:p>
          <a:p>
            <a:pPr marL="864000" lvl="1" indent="-288000" eaLnBrk="1" hangingPunct="1">
              <a:lnSpc>
                <a:spcPct val="8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FFS for </a:t>
            </a:r>
            <a:r>
              <a:rPr lang="en-US" altLang="zh-CN" sz="2000" dirty="0"/>
              <a:t>FBG3 with 100 MHz CC’s</a:t>
            </a:r>
          </a:p>
          <a:p>
            <a:pPr marL="864000" lvl="1" indent="-288000" eaLnBrk="1" hangingPunct="1">
              <a:lnSpc>
                <a:spcPct val="8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864000" lvl="1" indent="-288000" eaLnBrk="1" hangingPunct="1">
              <a:lnSpc>
                <a:spcPct val="8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864000" lvl="1" indent="-288000" eaLnBrk="1" hangingPunct="1">
              <a:lnSpc>
                <a:spcPct val="8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endParaRPr lang="en-US" altLang="en-GB" sz="2000" dirty="0"/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0213D508-926A-CC43-821F-390BF51629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0670468"/>
              </p:ext>
            </p:extLst>
          </p:nvPr>
        </p:nvGraphicFramePr>
        <p:xfrm>
          <a:off x="1475656" y="1944256"/>
          <a:ext cx="5904656" cy="54864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080120">
                  <a:extLst>
                    <a:ext uri="{9D8B030D-6E8A-4147-A177-3AD203B41FA5}">
                      <a16:colId xmlns:a16="http://schemas.microsoft.com/office/drawing/2014/main" val="2980177247"/>
                    </a:ext>
                  </a:extLst>
                </a:gridCol>
                <a:gridCol w="2448272">
                  <a:extLst>
                    <a:ext uri="{9D8B030D-6E8A-4147-A177-3AD203B41FA5}">
                      <a16:colId xmlns:a16="http://schemas.microsoft.com/office/drawing/2014/main" val="353472640"/>
                    </a:ext>
                  </a:extLst>
                </a:gridCol>
                <a:gridCol w="1208309">
                  <a:extLst>
                    <a:ext uri="{9D8B030D-6E8A-4147-A177-3AD203B41FA5}">
                      <a16:colId xmlns:a16="http://schemas.microsoft.com/office/drawing/2014/main" val="3874348141"/>
                    </a:ext>
                  </a:extLst>
                </a:gridCol>
                <a:gridCol w="1167955">
                  <a:extLst>
                    <a:ext uri="{9D8B030D-6E8A-4147-A177-3AD203B41FA5}">
                      <a16:colId xmlns:a16="http://schemas.microsoft.com/office/drawing/2014/main" val="2500086466"/>
                    </a:ext>
                  </a:extLst>
                </a:gridCol>
              </a:tblGrid>
              <a:tr h="23111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CA BW Class</a:t>
                      </a:r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Aggregated Channel BW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Number of CC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Fallback Group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3272377"/>
                  </a:ext>
                </a:extLst>
              </a:tr>
              <a:tr h="231115"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1200 </a:t>
                      </a:r>
                      <a:r>
                        <a:rPr lang="en-US" sz="1200" dirty="0"/>
                        <a:t>MHz &lt; </a:t>
                      </a:r>
                      <a:r>
                        <a:rPr lang="en-US" sz="1200" dirty="0" err="1"/>
                        <a:t>BW</a:t>
                      </a:r>
                      <a:r>
                        <a:rPr lang="en-US" sz="1200" baseline="-25000" dirty="0" err="1"/>
                        <a:t>Channel_CA</a:t>
                      </a:r>
                      <a:r>
                        <a:rPr lang="en-US" sz="1200" baseline="-25000" dirty="0"/>
                        <a:t> </a:t>
                      </a:r>
                      <a:r>
                        <a:rPr lang="en-US" sz="1200" dirty="0"/>
                        <a:t>≤ </a:t>
                      </a:r>
                      <a:r>
                        <a:rPr lang="en-US" sz="1200" dirty="0" smtClean="0"/>
                        <a:t>1600 </a:t>
                      </a:r>
                      <a:r>
                        <a:rPr lang="en-US" sz="1200" dirty="0"/>
                        <a:t>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</a:t>
                      </a:r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66183247"/>
                  </a:ext>
                </a:extLst>
              </a:tr>
            </a:tbl>
          </a:graphicData>
        </a:graphic>
      </p:graphicFrame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0213D508-926A-CC43-821F-390BF51629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4070255"/>
              </p:ext>
            </p:extLst>
          </p:nvPr>
        </p:nvGraphicFramePr>
        <p:xfrm>
          <a:off x="1475656" y="2924944"/>
          <a:ext cx="5904656" cy="246888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080120">
                  <a:extLst>
                    <a:ext uri="{9D8B030D-6E8A-4147-A177-3AD203B41FA5}">
                      <a16:colId xmlns:a16="http://schemas.microsoft.com/office/drawing/2014/main" val="2980177247"/>
                    </a:ext>
                  </a:extLst>
                </a:gridCol>
                <a:gridCol w="2448272">
                  <a:extLst>
                    <a:ext uri="{9D8B030D-6E8A-4147-A177-3AD203B41FA5}">
                      <a16:colId xmlns:a16="http://schemas.microsoft.com/office/drawing/2014/main" val="353472640"/>
                    </a:ext>
                  </a:extLst>
                </a:gridCol>
                <a:gridCol w="1208309">
                  <a:extLst>
                    <a:ext uri="{9D8B030D-6E8A-4147-A177-3AD203B41FA5}">
                      <a16:colId xmlns:a16="http://schemas.microsoft.com/office/drawing/2014/main" val="3874348141"/>
                    </a:ext>
                  </a:extLst>
                </a:gridCol>
                <a:gridCol w="1167955">
                  <a:extLst>
                    <a:ext uri="{9D8B030D-6E8A-4147-A177-3AD203B41FA5}">
                      <a16:colId xmlns:a16="http://schemas.microsoft.com/office/drawing/2014/main" val="2500086466"/>
                    </a:ext>
                  </a:extLst>
                </a:gridCol>
              </a:tblGrid>
              <a:tr h="23111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CA BW Class</a:t>
                      </a:r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Aggregated Channel BW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Number of CC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Fallback Group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3272377"/>
                  </a:ext>
                </a:extLst>
              </a:tr>
              <a:tr h="231115"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800 MHz &lt; </a:t>
                      </a:r>
                      <a:r>
                        <a:rPr lang="en-US" sz="1200" dirty="0" err="1"/>
                        <a:t>BW</a:t>
                      </a:r>
                      <a:r>
                        <a:rPr lang="en-US" sz="1200" baseline="-25000" dirty="0" err="1"/>
                        <a:t>Channel_CA</a:t>
                      </a:r>
                      <a:r>
                        <a:rPr lang="en-US" sz="1200" baseline="-25000" dirty="0"/>
                        <a:t> </a:t>
                      </a:r>
                      <a:r>
                        <a:rPr lang="en-US" sz="1200" dirty="0"/>
                        <a:t>≤ </a:t>
                      </a:r>
                      <a:r>
                        <a:rPr lang="en-US" sz="1200" dirty="0" smtClean="0"/>
                        <a:t>900 </a:t>
                      </a:r>
                      <a:r>
                        <a:rPr lang="en-US" sz="1200" dirty="0"/>
                        <a:t>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9</a:t>
                      </a:r>
                    </a:p>
                  </a:txBody>
                  <a:tcPr/>
                </a:tc>
                <a:tc rowSpan="8"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</a:t>
                      </a:r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66183247"/>
                  </a:ext>
                </a:extLst>
              </a:tr>
              <a:tr h="231115">
                <a:tc>
                  <a:txBody>
                    <a:bodyPr/>
                    <a:lstStyle/>
                    <a:p>
                      <a:pPr algn="ctr"/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900 </a:t>
                      </a:r>
                      <a:r>
                        <a:rPr lang="en-US" sz="1200" dirty="0"/>
                        <a:t>MHz &lt; </a:t>
                      </a:r>
                      <a:r>
                        <a:rPr lang="en-US" sz="1200" dirty="0" err="1"/>
                        <a:t>BW</a:t>
                      </a:r>
                      <a:r>
                        <a:rPr lang="en-US" sz="1200" baseline="-25000" dirty="0" err="1"/>
                        <a:t>Channel_CA</a:t>
                      </a:r>
                      <a:r>
                        <a:rPr lang="en-US" sz="1200" baseline="-25000" dirty="0"/>
                        <a:t> </a:t>
                      </a:r>
                      <a:r>
                        <a:rPr lang="en-US" sz="1200" dirty="0"/>
                        <a:t>≤ </a:t>
                      </a:r>
                      <a:r>
                        <a:rPr lang="en-US" sz="1200" dirty="0" smtClean="0"/>
                        <a:t>1000 </a:t>
                      </a:r>
                      <a:r>
                        <a:rPr lang="en-US" sz="1200" dirty="0"/>
                        <a:t>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10</a:t>
                      </a:r>
                      <a:endParaRPr lang="en-US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0298044"/>
                  </a:ext>
                </a:extLst>
              </a:tr>
              <a:tr h="231115"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1000 </a:t>
                      </a:r>
                      <a:r>
                        <a:rPr lang="en-US" sz="1200" dirty="0"/>
                        <a:t>MHz &lt; </a:t>
                      </a:r>
                      <a:r>
                        <a:rPr lang="en-US" sz="1200" dirty="0" err="1"/>
                        <a:t>BW</a:t>
                      </a:r>
                      <a:r>
                        <a:rPr lang="en-US" sz="1200" baseline="-25000" dirty="0" err="1"/>
                        <a:t>Channel_CA</a:t>
                      </a:r>
                      <a:r>
                        <a:rPr lang="en-US" sz="1200" baseline="-25000" dirty="0"/>
                        <a:t> </a:t>
                      </a:r>
                      <a:r>
                        <a:rPr lang="en-US" sz="1200" dirty="0"/>
                        <a:t>≤ </a:t>
                      </a:r>
                      <a:r>
                        <a:rPr lang="en-US" sz="1200" dirty="0" smtClean="0"/>
                        <a:t>1100 </a:t>
                      </a:r>
                      <a:r>
                        <a:rPr lang="en-US" sz="1200" dirty="0"/>
                        <a:t>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11</a:t>
                      </a:r>
                      <a:endParaRPr lang="en-US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7183819"/>
                  </a:ext>
                </a:extLst>
              </a:tr>
              <a:tr h="231115"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1100 </a:t>
                      </a:r>
                      <a:r>
                        <a:rPr lang="en-US" sz="1200" dirty="0"/>
                        <a:t>MHz &lt; </a:t>
                      </a:r>
                      <a:r>
                        <a:rPr lang="en-US" sz="1200" dirty="0" err="1"/>
                        <a:t>BW</a:t>
                      </a:r>
                      <a:r>
                        <a:rPr lang="en-US" sz="1200" baseline="-25000" dirty="0" err="1"/>
                        <a:t>Channel_CA</a:t>
                      </a:r>
                      <a:r>
                        <a:rPr lang="en-US" sz="1200" baseline="-25000" dirty="0"/>
                        <a:t> </a:t>
                      </a:r>
                      <a:r>
                        <a:rPr lang="en-US" sz="1200" dirty="0"/>
                        <a:t>≤ </a:t>
                      </a:r>
                      <a:r>
                        <a:rPr lang="en-US" sz="1200" dirty="0" smtClean="0"/>
                        <a:t>1200 </a:t>
                      </a:r>
                      <a:r>
                        <a:rPr lang="en-US" sz="1200" dirty="0"/>
                        <a:t>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12</a:t>
                      </a:r>
                      <a:endParaRPr lang="en-US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5435296"/>
                  </a:ext>
                </a:extLst>
              </a:tr>
              <a:tr h="231115"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1200 </a:t>
                      </a:r>
                      <a:r>
                        <a:rPr lang="en-US" sz="1200" dirty="0"/>
                        <a:t>MHz &lt; </a:t>
                      </a:r>
                      <a:r>
                        <a:rPr lang="en-US" sz="1200" dirty="0" err="1"/>
                        <a:t>BW</a:t>
                      </a:r>
                      <a:r>
                        <a:rPr lang="en-US" sz="1200" baseline="-25000" dirty="0" err="1"/>
                        <a:t>Channel_CA</a:t>
                      </a:r>
                      <a:r>
                        <a:rPr lang="en-US" sz="1200" baseline="-25000" dirty="0"/>
                        <a:t> </a:t>
                      </a:r>
                      <a:r>
                        <a:rPr lang="en-US" sz="1200" dirty="0"/>
                        <a:t>≤ </a:t>
                      </a:r>
                      <a:r>
                        <a:rPr lang="en-US" sz="1200" dirty="0" smtClean="0"/>
                        <a:t>1300 </a:t>
                      </a:r>
                      <a:r>
                        <a:rPr lang="en-US" sz="1200" dirty="0"/>
                        <a:t>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13</a:t>
                      </a:r>
                      <a:endParaRPr lang="en-US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93130709"/>
                  </a:ext>
                </a:extLst>
              </a:tr>
              <a:tr h="231115"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1300 </a:t>
                      </a:r>
                      <a:r>
                        <a:rPr lang="en-US" sz="1200" dirty="0"/>
                        <a:t>MHz &lt; </a:t>
                      </a:r>
                      <a:r>
                        <a:rPr lang="en-US" sz="1200" dirty="0" err="1"/>
                        <a:t>BW</a:t>
                      </a:r>
                      <a:r>
                        <a:rPr lang="en-US" sz="1200" baseline="-25000" dirty="0" err="1"/>
                        <a:t>Channel_CA</a:t>
                      </a:r>
                      <a:r>
                        <a:rPr lang="en-US" sz="1200" baseline="-25000" dirty="0"/>
                        <a:t> </a:t>
                      </a:r>
                      <a:r>
                        <a:rPr lang="en-US" sz="1200" dirty="0"/>
                        <a:t>≤ </a:t>
                      </a:r>
                      <a:r>
                        <a:rPr lang="en-US" sz="1200" dirty="0" smtClean="0"/>
                        <a:t>1400 </a:t>
                      </a:r>
                      <a:r>
                        <a:rPr lang="en-US" sz="1200" dirty="0"/>
                        <a:t>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14</a:t>
                      </a:r>
                      <a:endParaRPr lang="en-US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97959804"/>
                  </a:ext>
                </a:extLst>
              </a:tr>
              <a:tr h="231115"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1400 </a:t>
                      </a:r>
                      <a:r>
                        <a:rPr lang="en-US" sz="1200" dirty="0"/>
                        <a:t>MHz &lt; </a:t>
                      </a:r>
                      <a:r>
                        <a:rPr lang="en-US" sz="1200" dirty="0" err="1"/>
                        <a:t>BW</a:t>
                      </a:r>
                      <a:r>
                        <a:rPr lang="en-US" sz="1200" baseline="-25000" dirty="0" err="1"/>
                        <a:t>Channel_CA</a:t>
                      </a:r>
                      <a:r>
                        <a:rPr lang="en-US" sz="1200" baseline="-25000" dirty="0"/>
                        <a:t> </a:t>
                      </a:r>
                      <a:r>
                        <a:rPr lang="en-US" sz="1200" dirty="0"/>
                        <a:t>≤ </a:t>
                      </a:r>
                      <a:r>
                        <a:rPr lang="en-US" sz="1200" dirty="0" smtClean="0"/>
                        <a:t>1500 </a:t>
                      </a:r>
                      <a:r>
                        <a:rPr lang="en-US" sz="1200" dirty="0"/>
                        <a:t>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15</a:t>
                      </a:r>
                      <a:endParaRPr lang="en-US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36491766"/>
                  </a:ext>
                </a:extLst>
              </a:tr>
              <a:tr h="231115"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1500 </a:t>
                      </a:r>
                      <a:r>
                        <a:rPr lang="en-US" sz="1200" dirty="0"/>
                        <a:t>MHz &lt; </a:t>
                      </a:r>
                      <a:r>
                        <a:rPr lang="en-US" sz="1200" dirty="0" err="1"/>
                        <a:t>BW</a:t>
                      </a:r>
                      <a:r>
                        <a:rPr lang="en-US" sz="1200" baseline="-25000" dirty="0" err="1"/>
                        <a:t>Channel_CA</a:t>
                      </a:r>
                      <a:r>
                        <a:rPr lang="en-US" sz="1200" baseline="-25000" dirty="0"/>
                        <a:t> </a:t>
                      </a:r>
                      <a:r>
                        <a:rPr lang="en-US" sz="1200" dirty="0"/>
                        <a:t>≤ </a:t>
                      </a:r>
                      <a:r>
                        <a:rPr lang="en-US" sz="1200" dirty="0" smtClean="0"/>
                        <a:t>1600 </a:t>
                      </a:r>
                      <a:r>
                        <a:rPr lang="en-US" sz="1200" dirty="0"/>
                        <a:t>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16</a:t>
                      </a:r>
                      <a:endParaRPr lang="en-US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651983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80786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"/>
            <a:ext cx="8229600" cy="1006475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Way Forward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(2) 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5"/>
          <p:cNvSpPr>
            <a:spLocks noGrp="1"/>
          </p:cNvSpPr>
          <p:nvPr>
            <p:ph idx="1"/>
          </p:nvPr>
        </p:nvSpPr>
        <p:spPr>
          <a:xfrm>
            <a:off x="457200" y="1016000"/>
            <a:ext cx="8418195" cy="3997176"/>
          </a:xfrm>
        </p:spPr>
        <p:txBody>
          <a:bodyPr>
            <a:normAutofit fontScale="92500" lnSpcReduction="20000"/>
          </a:bodyPr>
          <a:lstStyle/>
          <a:p>
            <a:pPr marL="228600" indent="-228600" eaLnBrk="1" hangingPunct="1">
              <a:lnSpc>
                <a:spcPct val="90000"/>
              </a:lnSpc>
              <a:spcBef>
                <a:spcPts val="1000"/>
              </a:spcBef>
            </a:pPr>
            <a:r>
              <a:rPr lang="en-US" altLang="en-GB" sz="2600" dirty="0"/>
              <a:t>D</a:t>
            </a:r>
            <a:r>
              <a:rPr lang="en-US" altLang="en-GB" sz="2600" dirty="0" smtClean="0"/>
              <a:t>enotation for </a:t>
            </a:r>
            <a:r>
              <a:rPr lang="en-US" altLang="en-GB" sz="2600" dirty="0"/>
              <a:t>new CA BW class </a:t>
            </a:r>
            <a:r>
              <a:rPr lang="en-US" altLang="en-GB" sz="2600" dirty="0" smtClean="0"/>
              <a:t>in </a:t>
            </a:r>
            <a:r>
              <a:rPr lang="en-US" altLang="en-GB" sz="2600" dirty="0"/>
              <a:t>FR2</a:t>
            </a:r>
          </a:p>
          <a:p>
            <a:pPr marL="612000" lvl="1" indent="-324000" eaLnBrk="1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Ø"/>
            </a:pPr>
            <a:r>
              <a:rPr lang="en-US" altLang="en-GB" sz="2200" dirty="0"/>
              <a:t>Options:</a:t>
            </a:r>
          </a:p>
          <a:p>
            <a:pPr marL="864000" lvl="1" indent="-288000" eaLnBrk="1" fontAlgn="auto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GB" altLang="zh-CN" sz="1800" dirty="0" smtClean="0"/>
              <a:t>Option </a:t>
            </a:r>
            <a:r>
              <a:rPr lang="en-GB" altLang="zh-CN" sz="1800" dirty="0"/>
              <a:t>1: Use single alphabets for now and come up with additional (two letters, apostrophe) </a:t>
            </a:r>
            <a:r>
              <a:rPr lang="en-GB" altLang="zh-CN" sz="1800" dirty="0" smtClean="0"/>
              <a:t>until they run out.</a:t>
            </a:r>
          </a:p>
          <a:p>
            <a:pPr marL="864000" lvl="1" indent="-288000" eaLnBrk="1" fontAlgn="auto" hangingPunct="1">
              <a:lnSpc>
                <a:spcPct val="8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GB" altLang="zh-CN" sz="1800" dirty="0" smtClean="0"/>
              <a:t>Option </a:t>
            </a:r>
            <a:r>
              <a:rPr lang="en-GB" altLang="zh-CN" sz="1800" dirty="0"/>
              <a:t>2: Use two letters </a:t>
            </a:r>
            <a:r>
              <a:rPr lang="en-GB" altLang="zh-CN" sz="1800" dirty="0" smtClean="0"/>
              <a:t>already now.</a:t>
            </a:r>
          </a:p>
          <a:p>
            <a:pPr marL="612000" lvl="1" indent="-324000" eaLnBrk="1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Ø"/>
            </a:pPr>
            <a:r>
              <a:rPr lang="en-GB" altLang="zh-CN" sz="2200" dirty="0"/>
              <a:t>Status analysis</a:t>
            </a:r>
          </a:p>
          <a:p>
            <a:pPr marL="864000" lvl="1" indent="-288000" eaLnBrk="1" fontAlgn="auto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altLang="zh-CN" sz="1800" dirty="0"/>
              <a:t>There are only remaining 9 (except N) capital letters can be used for new CA BW classes in FR2. But at least 4 CA BW classes in FBG2 and 8 CA BW classes in FBG3 will be introduced in this meeting. </a:t>
            </a:r>
          </a:p>
          <a:p>
            <a:pPr marL="612000" lvl="1" indent="-324000" eaLnBrk="1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Ø"/>
            </a:pPr>
            <a:r>
              <a:rPr lang="en-US" altLang="zh-CN" sz="2200" dirty="0"/>
              <a:t>Issue</a:t>
            </a:r>
          </a:p>
          <a:p>
            <a:pPr marL="864000" lvl="1" indent="-288000" eaLnBrk="1" fontAlgn="auto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altLang="zh-CN" sz="1800" dirty="0"/>
              <a:t>No matter choose Option1 or Option2, how to use additional denotation for new CA BW class in FR2 still need discuss. </a:t>
            </a:r>
          </a:p>
          <a:p>
            <a:pPr marL="612000" lvl="1" indent="-324000" eaLnBrk="1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Ø"/>
            </a:pPr>
            <a:r>
              <a:rPr lang="en-US" altLang="zh-CN" sz="2200" dirty="0"/>
              <a:t>Tentative agreement:</a:t>
            </a:r>
          </a:p>
          <a:p>
            <a:pPr marL="864000" lvl="1" indent="-288000" eaLnBrk="1" fontAlgn="auto" hangingPunct="1">
              <a:lnSpc>
                <a:spcPct val="8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altLang="zh-CN" sz="1800" dirty="0" smtClean="0"/>
              <a:t>Option 1</a:t>
            </a:r>
          </a:p>
          <a:p>
            <a:pPr marL="864000" lvl="1" indent="-288000" eaLnBrk="1" fontAlgn="auto" hangingPunct="1">
              <a:lnSpc>
                <a:spcPct val="8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altLang="zh-CN" sz="1800" dirty="0" smtClean="0"/>
              <a:t>FFS </a:t>
            </a:r>
            <a:r>
              <a:rPr lang="en-US" altLang="zh-CN" sz="1800" dirty="0" smtClean="0"/>
              <a:t>for </a:t>
            </a:r>
            <a:r>
              <a:rPr lang="en-US" altLang="zh-CN" sz="1800" dirty="0" smtClean="0"/>
              <a:t>two letter denotation </a:t>
            </a:r>
            <a:r>
              <a:rPr lang="en-US" altLang="zh-CN" sz="1800" dirty="0"/>
              <a:t>i</a:t>
            </a:r>
            <a:r>
              <a:rPr lang="en-US" altLang="zh-CN" sz="1800" dirty="0" smtClean="0"/>
              <a:t>f FBG 3 </a:t>
            </a:r>
            <a:r>
              <a:rPr lang="en-US" altLang="zh-CN" sz="1800" dirty="0" smtClean="0"/>
              <a:t>agree </a:t>
            </a:r>
            <a:r>
              <a:rPr lang="en-US" altLang="zh-CN" sz="1800" dirty="0" smtClean="0"/>
              <a:t>to </a:t>
            </a:r>
            <a:r>
              <a:rPr lang="en-US" altLang="zh-CN" sz="1800" dirty="0" smtClean="0"/>
              <a:t>introduce</a:t>
            </a:r>
            <a:r>
              <a:rPr lang="en-US" altLang="zh-CN" sz="1800" dirty="0"/>
              <a:t>.</a:t>
            </a:r>
            <a:endParaRPr lang="en-US" altLang="zh-CN" sz="1800" dirty="0"/>
          </a:p>
          <a:p>
            <a:pPr marL="576000" lvl="1" indent="0" eaLnBrk="1" hangingPunct="1">
              <a:lnSpc>
                <a:spcPct val="80000"/>
              </a:lnSpc>
              <a:spcBef>
                <a:spcPts val="500"/>
              </a:spcBef>
              <a:buNone/>
            </a:pPr>
            <a:endParaRPr lang="en-US" altLang="en-GB" sz="2000" dirty="0"/>
          </a:p>
          <a:p>
            <a:pPr marL="0" indent="0">
              <a:buNone/>
            </a:pPr>
            <a:endParaRPr lang="en-US" altLang="en-GB" sz="2000" dirty="0"/>
          </a:p>
        </p:txBody>
      </p:sp>
    </p:spTree>
    <p:extLst>
      <p:ext uri="{BB962C8B-B14F-4D97-AF65-F5344CB8AC3E}">
        <p14:creationId xmlns:p14="http://schemas.microsoft.com/office/powerpoint/2010/main" val="22216660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3130" cy="4526280"/>
          </a:xfrm>
        </p:spPr>
        <p:txBody>
          <a:bodyPr/>
          <a:lstStyle/>
          <a:p>
            <a:pPr marL="0" indent="0">
              <a:buNone/>
            </a:pPr>
            <a:r>
              <a:rPr lang="en-US" altLang="ja-JP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[1] R4-2109528, </a:t>
            </a:r>
            <a:r>
              <a:rPr lang="en-GB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Considerations on new CA BW class notation, ZTE Corporation</a:t>
            </a:r>
            <a:r>
              <a:rPr lang="ja-JP" altLang="ja-JP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marL="0" indent="0">
              <a:buNone/>
            </a:pPr>
            <a:r>
              <a:rPr lang="en-US" altLang="ja-JP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[2] 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R4-2110161</a:t>
            </a:r>
            <a:r>
              <a:rPr lang="en-US" altLang="ja-JP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en-GB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FR2 CA BW classes</a:t>
            </a:r>
            <a:r>
              <a:rPr lang="en-US" altLang="ja-JP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Apple.</a:t>
            </a:r>
          </a:p>
          <a:p>
            <a:pPr marL="0" indent="0">
              <a:buNone/>
            </a:pPr>
            <a:r>
              <a:rPr lang="en-US" altLang="ja-JP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[3] R4-2110185, </a:t>
            </a:r>
            <a:r>
              <a:rPr lang="en-GB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Discussion on FR2 new CA BW class denotation and definition</a:t>
            </a:r>
            <a:r>
              <a:rPr lang="en-US" altLang="ja-JP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Xiaomi</a:t>
            </a:r>
          </a:p>
          <a:p>
            <a:pPr marL="0" indent="0">
              <a:buNone/>
            </a:pPr>
            <a:r>
              <a:rPr lang="en-US" altLang="ja-JP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[4] R4-2111381, On FR2 CA bandwidth class, Huawei, </a:t>
            </a:r>
            <a:r>
              <a:rPr lang="en-US" altLang="ja-JP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HiSilicon</a:t>
            </a:r>
            <a:endParaRPr lang="en-US" altLang="ja-JP" sz="1800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indent="0">
              <a:buNone/>
            </a:pPr>
            <a:r>
              <a:rPr lang="en-US" altLang="ja-JP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[5] R4-2107665, </a:t>
            </a:r>
            <a:r>
              <a:rPr lang="en-GB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Email discussion summary for [99-e][</a:t>
            </a:r>
            <a:r>
              <a:rPr lang="en-GB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139] NR_RF_FR2_req_enh2_Part_3</a:t>
            </a:r>
            <a:r>
              <a:rPr lang="en-GB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Moderator (</a:t>
            </a:r>
            <a:r>
              <a:rPr lang="en-GB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Qualcomm</a:t>
            </a:r>
            <a:r>
              <a:rPr lang="en-GB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ja-JP" sz="1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2545</TotalTime>
  <Words>476</Words>
  <Application>Microsoft Office PowerPoint</Application>
  <PresentationFormat>全屏显示(4:3)</PresentationFormat>
  <Paragraphs>96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Arial Unicode MS</vt:lpstr>
      <vt:lpstr>ＭＳ Ｐゴシック</vt:lpstr>
      <vt:lpstr>宋体</vt:lpstr>
      <vt:lpstr>Arial</vt:lpstr>
      <vt:lpstr>Calibri</vt:lpstr>
      <vt:lpstr>Times New Roman</vt:lpstr>
      <vt:lpstr>Wingdings</vt:lpstr>
      <vt:lpstr>Office 主题</vt:lpstr>
      <vt:lpstr>3GPP TSG-RAN WG4 Meeting # 99-e                                                            Online meeting, 19-27 May, 2021</vt:lpstr>
      <vt:lpstr>Agreement</vt:lpstr>
      <vt:lpstr>Way Forward (1) </vt:lpstr>
      <vt:lpstr>Way Forward (2) 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Xiaomi</cp:lastModifiedBy>
  <cp:revision>487</cp:revision>
  <dcterms:created xsi:type="dcterms:W3CDTF">2016-01-12T08:39:00Z</dcterms:created>
  <dcterms:modified xsi:type="dcterms:W3CDTF">2021-05-26T09:37:10Z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(3)r3aNPjZe4jmkWxUb1vFPvc170njxeQdE/H5xMBPGFlATqP1Xd55vg9wg1n4K0BF58E2LkhFJ
UyGjdfGDc4O9QEgOS0PJQGi31RJiSA3W2fvxr5B1X4F67LN34Y71iD9yxj2tgPQTunH52W15
tbzq7urefgxdMtKyh3oDWLTrsVdfPAN3t1UO2F3PiJb3jTKaaWR0R319t4wwHqTkd9n9tzSj
1YWH0hgFYCEJfqxajU</vt:lpwstr>
  </property>
  <property fmtid="{D5CDD505-2E9C-101B-9397-08002B2CF9AE}" pid="3" name="_2015_ms_pID_7253431">
    <vt:lpwstr>3Hw727yxzW9j8sbNic+hqEBQiNW/eRaGkActKubG6ILjS6Ar39Rs4k
3eXS+wuxsToT2pgtqe238zmkq9DUOx1swkp9YrhyH7HdX8xTCv9NPJNwfU49T3C1YNcnjwom
iPoq7zpPcBen8D4VZtb63ao7PlbaVq5/SEWTh+IMDENrM9ihkX34MtqhJ1vxuCjNhQxc/XHz
qezg9f5FbRrZPZLOGM7ZoAk7H1MbXuuqwz2P</vt:lpwstr>
  </property>
  <property fmtid="{D5CDD505-2E9C-101B-9397-08002B2CF9AE}" pid="4" name="_2015_ms_pID_7253432">
    <vt:lpwstr>vTY6wON9+qgsyRaJrV5E7HMGnuoMRzbgRvkF
RPVVj5CwztGHKUVMGh1okoBwV2nrB7B8rcu5f9BaGrPO5KbOFDM=</vt:lpwstr>
  </property>
  <property fmtid="{D5CDD505-2E9C-101B-9397-08002B2CF9AE}" pid="5" name="ContentTypeId">
    <vt:lpwstr>0x01010057487C7AB0FA344C95D548FCA1A0E6B1</vt:lpwstr>
  </property>
  <property fmtid="{D5CDD505-2E9C-101B-9397-08002B2CF9AE}" pid="6" name="KSOProductBuildVer">
    <vt:lpwstr>2052-10.8.2.7027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1587716088</vt:lpwstr>
  </property>
  <property fmtid="{D5CDD505-2E9C-101B-9397-08002B2CF9AE}" pid="11" name="CWMe4e7738335ba469aaa252b78bac81c16">
    <vt:lpwstr>CWMCzCN6Bgz1SrpHKGwYJWgNZ4ojTszb6rHz2gBgyBEW/ly1DR4sJjXYc6FIr47NOuVm3wuqW2udiiuDg0wUMuVkw==</vt:lpwstr>
  </property>
</Properties>
</file>