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2" r:id="rId6"/>
    <p:sldId id="286" r:id="rId7"/>
    <p:sldId id="287" r:id="rId8"/>
    <p:sldId id="289" r:id="rId9"/>
    <p:sldId id="288" r:id="rId10"/>
    <p:sldId id="269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02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9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8885" y="2373087"/>
            <a:ext cx="11037057" cy="2049826"/>
          </a:xfrm>
        </p:spPr>
        <p:txBody>
          <a:bodyPr>
            <a:noAutofit/>
          </a:bodyPr>
          <a:lstStyle/>
          <a:p>
            <a:r>
              <a:rPr lang="en-CA" sz="4400" b="1" dirty="0"/>
              <a:t>WF on PC2 intra-band UL NC CA architecture options and MPR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32242"/>
            <a:ext cx="9144000" cy="725557"/>
          </a:xfrm>
        </p:spPr>
        <p:txBody>
          <a:bodyPr/>
          <a:lstStyle/>
          <a:p>
            <a:r>
              <a:rPr lang="en-US" dirty="0" smtClean="0"/>
              <a:t>Skyworks Solutions Inc., …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EE83764-0A69-4F31-A37F-356A6815C36B}"/>
              </a:ext>
            </a:extLst>
          </p:cNvPr>
          <p:cNvSpPr txBox="1"/>
          <p:nvPr/>
        </p:nvSpPr>
        <p:spPr>
          <a:xfrm>
            <a:off x="10212747" y="52232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R4-2107850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92EF8F4B-4669-4017-9B2A-468E3289AE55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</a:t>
            </a:r>
            <a:r>
              <a:rPr lang="en-GB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99-e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</a:t>
            </a:r>
            <a:r>
              <a:rPr lang="en-GB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 – 27 Apr. 2021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13" y="365126"/>
            <a:ext cx="11126549" cy="751576"/>
          </a:xfrm>
        </p:spPr>
        <p:txBody>
          <a:bodyPr>
            <a:normAutofit/>
          </a:bodyPr>
          <a:lstStyle/>
          <a:p>
            <a:r>
              <a:rPr lang="en-CA" sz="3600" b="1" dirty="0" smtClean="0"/>
              <a:t>GTW agreements</a:t>
            </a:r>
            <a:endParaRPr lang="x-none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1084333"/>
            <a:ext cx="11377402" cy="1599429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2400" b="1" dirty="0">
                <a:solidFill>
                  <a:srgbClr val="00B050"/>
                </a:solidFill>
              </a:rPr>
              <a:t>Agreement: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sz="2400" b="1" dirty="0">
                <a:solidFill>
                  <a:srgbClr val="00B050"/>
                </a:solidFill>
                <a:ea typeface="MS Mincho"/>
              </a:rPr>
              <a:t>Further evaluate all the optional architectures to ensure the performance is not worse than PC3, considering 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b="1" dirty="0">
                <a:solidFill>
                  <a:srgbClr val="00B050"/>
                </a:solidFill>
                <a:ea typeface="MS Mincho"/>
              </a:rPr>
              <a:t>MPR values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b="1" dirty="0">
                <a:solidFill>
                  <a:srgbClr val="00B050"/>
                </a:solidFill>
                <a:ea typeface="MS Mincho"/>
              </a:rPr>
              <a:t>In-gap relaxation requirements and applicable conditions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b="1" dirty="0">
                <a:solidFill>
                  <a:srgbClr val="00B050"/>
                </a:solidFill>
                <a:ea typeface="MS Mincho"/>
              </a:rPr>
              <a:t>Regulations, considering </a:t>
            </a:r>
          </a:p>
          <a:p>
            <a:pPr marL="1257300" lvl="2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sz="2400" b="1" dirty="0">
                <a:solidFill>
                  <a:srgbClr val="00B050"/>
                </a:solidFill>
                <a:ea typeface="MS Mincho"/>
              </a:rPr>
              <a:t>n77 PC2 with n48 in-gap, (to check if it is valid use case or not)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b="1" dirty="0">
                <a:solidFill>
                  <a:srgbClr val="00B050"/>
                </a:solidFill>
                <a:ea typeface="MS Mincho"/>
              </a:rPr>
              <a:t>Swapping time for Arch#4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b="1" dirty="0">
                <a:solidFill>
                  <a:srgbClr val="00B050"/>
                </a:solidFill>
                <a:ea typeface="MS Mincho"/>
              </a:rPr>
              <a:t>In-gap exception requirements (only for ACLR) for Rel-16 legacy power class 3 UE</a:t>
            </a:r>
          </a:p>
          <a:p>
            <a:pPr marL="0" indent="0">
              <a:spcBef>
                <a:spcPts val="0"/>
              </a:spcBef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687703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13" y="365126"/>
            <a:ext cx="11126549" cy="751576"/>
          </a:xfrm>
        </p:spPr>
        <p:txBody>
          <a:bodyPr>
            <a:normAutofit/>
          </a:bodyPr>
          <a:lstStyle/>
          <a:p>
            <a:r>
              <a:rPr lang="en-CA" sz="3600" b="1" dirty="0" smtClean="0"/>
              <a:t>Background: architecture cases and attributes</a:t>
            </a:r>
            <a:endParaRPr lang="x-none" sz="3600" b="1" dirty="0"/>
          </a:p>
        </p:txBody>
      </p:sp>
      <p:graphicFrame>
        <p:nvGraphicFramePr>
          <p:cNvPr id="4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896246"/>
              </p:ext>
            </p:extLst>
          </p:nvPr>
        </p:nvGraphicFramePr>
        <p:xfrm>
          <a:off x="570912" y="1066466"/>
          <a:ext cx="11133408" cy="515874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92833"/>
                <a:gridCol w="1429084"/>
                <a:gridCol w="1759131"/>
                <a:gridCol w="4140926"/>
                <a:gridCol w="3311434"/>
              </a:tblGrid>
              <a:tr h="215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Arch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description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Additional RF requirement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Architecture attributes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MPR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</a:tr>
              <a:tr h="3639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#1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2x26dBm PA + 2LO </a:t>
                      </a:r>
                      <a:br>
                        <a:rPr lang="en-CA" sz="1600" dirty="0">
                          <a:effectLst/>
                        </a:rPr>
                      </a:br>
                      <a:r>
                        <a:rPr lang="en-CA" sz="1600" dirty="0">
                          <a:effectLst/>
                        </a:rPr>
                        <a:t>with 100MHz BW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Can cover all BW</a:t>
                      </a:r>
                      <a:r>
                        <a:rPr lang="en-CA" altLang="zh-CN" sz="16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separation cases without scheduling restriction and support PC1.5 and single CC and contiguous 2CC UL MIMO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altLang="zh-CN" sz="16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Needs &gt;2PA to support non-contiguous 2CC UL MIMO or use #2 with two PAs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Best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</a:tr>
              <a:tr h="3639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#2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1x26dBm PA + 1LO </a:t>
                      </a:r>
                      <a:br>
                        <a:rPr lang="en-CA" sz="1600">
                          <a:effectLst/>
                        </a:rPr>
                      </a:br>
                      <a:r>
                        <a:rPr lang="en-CA" sz="1600">
                          <a:effectLst/>
                        </a:rPr>
                        <a:t>with 200MHz BW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In-gap</a:t>
                      </a:r>
                      <a:r>
                        <a:rPr lang="en-US" altLang="zh-CN" sz="16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requirement when LO or image fall inside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Only</a:t>
                      </a:r>
                      <a:r>
                        <a:rPr lang="en-CA" altLang="zh-CN" sz="16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applicable to BW separation up to 200MHz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altLang="zh-CN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Can support single and two </a:t>
                      </a:r>
                      <a:r>
                        <a:rPr lang="en-CA" altLang="zh-CN" sz="16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contiguous or non-contiguous </a:t>
                      </a:r>
                      <a:r>
                        <a:rPr lang="en-CA" altLang="zh-CN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CC UL-MIMO if second PC2 PA (same as #1)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Worst (bust slightly</a:t>
                      </a:r>
                      <a:r>
                        <a:rPr lang="en-CA" altLang="zh-CN" sz="16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less than #3 thanks to 31dB ACLR linearity and no RIMD) </a:t>
                      </a:r>
                      <a:r>
                        <a:rPr lang="en-CA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and depending on in-gap requirement may need additional</a:t>
                      </a:r>
                      <a:r>
                        <a:rPr lang="en-CA" altLang="zh-CN" sz="16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MPR cases</a:t>
                      </a:r>
                      <a:endParaRPr lang="zh-CN" altLang="en-US" sz="16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#3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2x23dBm PA + 1LO </a:t>
                      </a:r>
                      <a:br>
                        <a:rPr lang="en-CA" sz="1600">
                          <a:effectLst/>
                        </a:rPr>
                      </a:br>
                      <a:r>
                        <a:rPr lang="en-CA" sz="1600">
                          <a:effectLst/>
                        </a:rPr>
                        <a:t>with 200MHz BW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In-gap</a:t>
                      </a:r>
                      <a:r>
                        <a:rPr lang="en-US" altLang="zh-CN" sz="16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requirement when LO or image fall inside</a:t>
                      </a:r>
                      <a:endParaRPr lang="zh-CN" altLang="zh-CN" sz="1600" dirty="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Only</a:t>
                      </a:r>
                      <a:r>
                        <a:rPr lang="en-CA" altLang="zh-CN" sz="16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applicable to BW separation up to 200MHz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altLang="zh-CN" sz="16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Can support single CC and 2CC contiguous or non-contiguous UL MIMO</a:t>
                      </a:r>
                      <a:endParaRPr lang="zh-CN" altLang="en-US" sz="16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Worst (both FW and Reverse</a:t>
                      </a:r>
                      <a:r>
                        <a:rPr lang="en-CA" altLang="zh-CN" sz="16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IMD, lower linearity than PC2 PA)</a:t>
                      </a:r>
                      <a:r>
                        <a:rPr lang="en-CA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and depending on in-gap requirement may need additional</a:t>
                      </a:r>
                      <a:r>
                        <a:rPr lang="en-CA" altLang="zh-CN" sz="16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MPR cases</a:t>
                      </a:r>
                      <a:endParaRPr lang="zh-CN" altLang="en-US" sz="16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</a:tr>
              <a:tr h="4282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#4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1x23dBm + 1x26dBm  </a:t>
                      </a:r>
                      <a:r>
                        <a:rPr lang="en-CA" sz="1600" dirty="0">
                          <a:effectLst/>
                        </a:rPr>
                        <a:t>+ </a:t>
                      </a:r>
                      <a:r>
                        <a:rPr lang="en-CA" sz="1600" dirty="0" smtClean="0">
                          <a:effectLst/>
                        </a:rPr>
                        <a:t>2LO with </a:t>
                      </a:r>
                      <a:r>
                        <a:rPr lang="en-CA" sz="1600" dirty="0">
                          <a:effectLst/>
                        </a:rPr>
                        <a:t>100MHz BW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 swap time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Can cover all BW</a:t>
                      </a:r>
                      <a:r>
                        <a:rPr lang="en-CA" altLang="zh-CN" sz="16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separation cases with scheduling restriction or power limitation in secondary cell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altLang="zh-CN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Can Support single CC UL-MIMO.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altLang="zh-CN" sz="16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Needs &gt;2PA to support simultaneous 2CC UL MIMO</a:t>
                      </a:r>
                      <a:endParaRPr lang="zh-CN" altLang="en-US" sz="16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1.5dB worse</a:t>
                      </a:r>
                      <a:r>
                        <a:rPr lang="en-CA" altLang="zh-CN" sz="16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vs best but further losses if swap time is &gt;15us</a:t>
                      </a:r>
                      <a:endParaRPr lang="zh-CN" altLang="en-US" sz="16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927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13" y="365126"/>
            <a:ext cx="11126549" cy="751576"/>
          </a:xfrm>
        </p:spPr>
        <p:txBody>
          <a:bodyPr>
            <a:normAutofit/>
          </a:bodyPr>
          <a:lstStyle/>
          <a:p>
            <a:r>
              <a:rPr lang="en-CA" sz="3600" b="1" dirty="0" smtClean="0"/>
              <a:t>WF on architectures and MPR</a:t>
            </a:r>
            <a:endParaRPr lang="x-none" sz="36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1084333"/>
            <a:ext cx="11377402" cy="1599429"/>
          </a:xfrm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sz="2400" dirty="0" smtClean="0">
                <a:ea typeface="MS Mincho"/>
              </a:rPr>
              <a:t>All architectures have their limitations and those providing the best MPR do not readily support UL MIMO concurrently with UL CA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sz="2400" dirty="0" smtClean="0">
                <a:ea typeface="MS Mincho"/>
              </a:rPr>
              <a:t>PC2 MPR shall provide benefits over PC3 in actually reaching higher power without additional restriction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sz="2400" b="1" dirty="0" smtClean="0">
                <a:ea typeface="MS Mincho"/>
              </a:rPr>
              <a:t>WF: all 4 architectures are pursued for evaluation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sz="2400" b="1" dirty="0" smtClean="0">
                <a:ea typeface="MS Mincho"/>
              </a:rPr>
              <a:t>One LO architectures (#2 and #3) are further checked for exceptions and have a dedicated MPR table to enable simultaneous UL CA + UL MIMO with 2 transmit paths.</a:t>
            </a:r>
            <a:endParaRPr lang="en-CA" altLang="zh-CN" sz="2400" b="1" dirty="0">
              <a:ea typeface="MS Mincho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sz="2400" b="1" dirty="0">
                <a:ea typeface="MS Mincho"/>
              </a:rPr>
              <a:t>Two LO architectures </a:t>
            </a:r>
            <a:r>
              <a:rPr lang="en-CA" altLang="zh-CN" sz="2400" b="1" dirty="0" smtClean="0">
                <a:ea typeface="MS Mincho"/>
              </a:rPr>
              <a:t>(#1 </a:t>
            </a:r>
            <a:r>
              <a:rPr lang="en-CA" altLang="zh-CN" sz="2400" b="1" dirty="0">
                <a:ea typeface="MS Mincho"/>
              </a:rPr>
              <a:t>and </a:t>
            </a:r>
            <a:r>
              <a:rPr lang="en-CA" altLang="zh-CN" sz="2400" b="1" dirty="0" smtClean="0">
                <a:ea typeface="MS Mincho"/>
              </a:rPr>
              <a:t>#4) MPR is evaluated separately and the decision on using the same or separate MPR tables or delta MPR for #4 is based on:</a:t>
            </a:r>
            <a:endParaRPr lang="en-CA" altLang="zh-CN" sz="2400" b="1" dirty="0">
              <a:solidFill>
                <a:srgbClr val="FF0000"/>
              </a:solidFill>
              <a:ea typeface="MS Mincho"/>
            </a:endParaRP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b="1" dirty="0" smtClean="0">
                <a:ea typeface="MS Mincho"/>
              </a:rPr>
              <a:t>PC2 MPR providing significant improvement vs PC3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b="1" dirty="0" smtClean="0">
                <a:ea typeface="MS Mincho"/>
              </a:rPr>
              <a:t>Further discuss how to consider the PA swapping time for #4 and its impact to performance versus PC3</a:t>
            </a:r>
            <a:endParaRPr lang="en-CA" altLang="zh-CN" b="1" dirty="0">
              <a:ea typeface="MS Mincho"/>
            </a:endParaRPr>
          </a:p>
          <a:p>
            <a:pPr marL="1257300" lvl="2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b="1" dirty="0">
                <a:ea typeface="MS Mincho"/>
              </a:rPr>
              <a:t>Either impact of swap time is negligible </a:t>
            </a:r>
            <a:r>
              <a:rPr lang="en-CA" altLang="zh-CN" b="1" dirty="0" smtClean="0">
                <a:ea typeface="MS Mincho"/>
              </a:rPr>
              <a:t>(&lt; 10 to 15us - MRTD)</a:t>
            </a:r>
            <a:endParaRPr lang="en-CA" altLang="zh-CN" b="1" dirty="0">
              <a:ea typeface="MS Mincho"/>
            </a:endParaRPr>
          </a:p>
          <a:p>
            <a:pPr marL="1257300" lvl="2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b="1" dirty="0">
                <a:ea typeface="MS Mincho"/>
              </a:rPr>
              <a:t>Or </a:t>
            </a:r>
            <a:r>
              <a:rPr lang="en-CA" altLang="zh-CN" b="1" dirty="0" err="1">
                <a:ea typeface="MS Mincho"/>
              </a:rPr>
              <a:t>Scell</a:t>
            </a:r>
            <a:r>
              <a:rPr lang="en-CA" altLang="zh-CN" b="1" dirty="0">
                <a:ea typeface="MS Mincho"/>
              </a:rPr>
              <a:t> is allowed to reach only PC3 </a:t>
            </a:r>
            <a:r>
              <a:rPr lang="en-CA" altLang="zh-CN" b="1" dirty="0" smtClean="0">
                <a:ea typeface="MS Mincho"/>
              </a:rPr>
              <a:t>(no swap) but MPR including delta MPR provides at least 1.5dB higher total power vs PC3</a:t>
            </a:r>
            <a:endParaRPr lang="en-US" altLang="zh-CN" b="1" dirty="0"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4190398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13" y="365126"/>
            <a:ext cx="11126549" cy="751576"/>
          </a:xfrm>
        </p:spPr>
        <p:txBody>
          <a:bodyPr>
            <a:normAutofit fontScale="90000"/>
          </a:bodyPr>
          <a:lstStyle/>
          <a:p>
            <a:r>
              <a:rPr lang="en-CA" sz="3600" b="1" dirty="0" smtClean="0"/>
              <a:t>WF on regulation aspects for exceptions needed for architecture #2 and #3 </a:t>
            </a:r>
            <a:endParaRPr lang="x-none" sz="36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454" y="1206253"/>
            <a:ext cx="11377402" cy="1599429"/>
          </a:xfrm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sz="2400" b="1" dirty="0" smtClean="0">
                <a:ea typeface="MS Mincho"/>
              </a:rPr>
              <a:t>Companies </a:t>
            </a:r>
            <a:r>
              <a:rPr lang="en-CA" altLang="zh-CN" sz="2400" b="1" dirty="0" smtClean="0">
                <a:ea typeface="MS Mincho"/>
              </a:rPr>
              <a:t>are encouraged to provide input whether 3dB ACLR or carrier and image leakage SEM relaxation complies with regulation: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b="1" dirty="0" smtClean="0">
                <a:ea typeface="MS Mincho"/>
              </a:rPr>
              <a:t>Per country/region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b="1" dirty="0" smtClean="0">
                <a:ea typeface="MS Mincho"/>
              </a:rPr>
              <a:t>Depending on deployment (co-located, synchronous…)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b="1" dirty="0" smtClean="0">
                <a:ea typeface="MS Mincho"/>
              </a:rPr>
              <a:t>Depending on the relaxation level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sz="2400" b="1" dirty="0" smtClean="0">
                <a:ea typeface="MS Mincho"/>
              </a:rPr>
              <a:t>For n77(2A) PC2 in the US whether the use-case where </a:t>
            </a:r>
            <a:r>
              <a:rPr lang="en-CA" altLang="zh-CN" sz="2400" b="1" dirty="0" smtClean="0">
                <a:ea typeface="MS Mincho"/>
              </a:rPr>
              <a:t>first </a:t>
            </a:r>
            <a:r>
              <a:rPr lang="en-CA" altLang="zh-CN" sz="2400" b="1" dirty="0" smtClean="0">
                <a:ea typeface="MS Mincho"/>
              </a:rPr>
              <a:t>CC is in </a:t>
            </a:r>
            <a:r>
              <a:rPr lang="en-CA" altLang="zh-CN" sz="2400" b="1" dirty="0" smtClean="0">
                <a:ea typeface="MS Mincho"/>
              </a:rPr>
              <a:t>3.45-3.55GHz, second </a:t>
            </a:r>
            <a:r>
              <a:rPr lang="en-CA" altLang="zh-CN" sz="2400" b="1" dirty="0" smtClean="0">
                <a:ea typeface="MS Mincho"/>
              </a:rPr>
              <a:t>CC is in </a:t>
            </a:r>
            <a:r>
              <a:rPr lang="en-CA" altLang="zh-CN" sz="2400" b="1" dirty="0" smtClean="0">
                <a:ea typeface="MS Mincho"/>
              </a:rPr>
              <a:t>3.7-3.98GHz and </a:t>
            </a:r>
            <a:r>
              <a:rPr lang="en-CA" altLang="zh-CN" sz="2400" b="1" dirty="0" smtClean="0">
                <a:ea typeface="MS Mincho"/>
              </a:rPr>
              <a:t>image leakage falls in 3.55-3.7GHz range (n48 frequency range</a:t>
            </a:r>
            <a:r>
              <a:rPr lang="en-CA" altLang="zh-CN" sz="2400" b="1" dirty="0" smtClean="0">
                <a:ea typeface="MS Mincho"/>
              </a:rPr>
              <a:t>) </a:t>
            </a:r>
            <a:r>
              <a:rPr lang="en-CA" altLang="zh-CN" sz="2400" b="1" dirty="0">
                <a:ea typeface="MS Mincho"/>
              </a:rPr>
              <a:t>i</a:t>
            </a:r>
            <a:r>
              <a:rPr lang="en-CA" altLang="zh-CN" sz="2400" b="1" dirty="0" smtClean="0">
                <a:ea typeface="MS Mincho"/>
              </a:rPr>
              <a:t>s </a:t>
            </a:r>
            <a:r>
              <a:rPr lang="en-CA" altLang="zh-CN" sz="2400" b="1" dirty="0" smtClean="0">
                <a:ea typeface="MS Mincho"/>
              </a:rPr>
              <a:t>compliant with </a:t>
            </a:r>
            <a:r>
              <a:rPr lang="en-CA" altLang="zh-CN" sz="2400" b="1" dirty="0" smtClean="0">
                <a:ea typeface="MS Mincho"/>
              </a:rPr>
              <a:t>regulation if </a:t>
            </a:r>
            <a:r>
              <a:rPr lang="en-CA" altLang="zh-CN" sz="2400" b="1" dirty="0" smtClean="0">
                <a:ea typeface="MS Mincho"/>
              </a:rPr>
              <a:t>in-gap exception </a:t>
            </a:r>
            <a:r>
              <a:rPr lang="en-CA" altLang="zh-CN" sz="2400" b="1" dirty="0" smtClean="0">
                <a:ea typeface="MS Mincho"/>
              </a:rPr>
              <a:t>are allowed</a:t>
            </a:r>
            <a:endParaRPr lang="en-CA" altLang="zh-CN" sz="2400" b="1" dirty="0" smtClean="0">
              <a:ea typeface="MS Mincho"/>
            </a:endParaRP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b="1" dirty="0" smtClean="0">
                <a:ea typeface="MS Mincho"/>
              </a:rPr>
              <a:t>Note that given that the gap is 150MHz and architecture #2 and #3 only support 200MHz total the aggregated BW is limited to 50MHz max</a:t>
            </a:r>
            <a:r>
              <a:rPr lang="en-CA" altLang="zh-CN" b="1" dirty="0" smtClean="0">
                <a:ea typeface="MS Mincho"/>
              </a:rPr>
              <a:t>.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b="1" dirty="0" smtClean="0">
                <a:ea typeface="MS Mincho"/>
              </a:rPr>
              <a:t>if the CCs BW used in spectrum below and above n48 are not the same a part of the image may fall onto the band 48 spectrum</a:t>
            </a:r>
            <a:endParaRPr lang="en-US" altLang="zh-CN" b="1" dirty="0">
              <a:ea typeface="MS Mincho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277163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13" y="365126"/>
            <a:ext cx="11126549" cy="751576"/>
          </a:xfrm>
        </p:spPr>
        <p:txBody>
          <a:bodyPr>
            <a:normAutofit/>
          </a:bodyPr>
          <a:lstStyle/>
          <a:p>
            <a:r>
              <a:rPr lang="en-CA" sz="3600" b="1" dirty="0" smtClean="0"/>
              <a:t>WF on in-gap relaxation for architectures #2 and #3 </a:t>
            </a:r>
            <a:endParaRPr lang="x-none" sz="36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1084333"/>
            <a:ext cx="11377402" cy="5148827"/>
          </a:xfrm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sz="2400" dirty="0" smtClean="0">
                <a:ea typeface="MS Mincho"/>
              </a:rPr>
              <a:t>Aside from the regulation check that is needed: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sz="2400" dirty="0" smtClean="0">
                <a:ea typeface="MS Mincho"/>
              </a:rPr>
              <a:t>Unless lower Image leakage is assumed (better than 28dB) the ACLR relaxation of 3dB is not sufficient for PC2 as it leaves no room for non-linearity contribution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Symbol"/>
              <a:buChar char="Þ"/>
            </a:pPr>
            <a:r>
              <a:rPr lang="en-CA" altLang="zh-CN" sz="2400" b="1" dirty="0">
                <a:ea typeface="MS Mincho"/>
              </a:rPr>
              <a:t>WF: relaxation of 4dB or better image assumptions are decided at next meeting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sz="2400" dirty="0" smtClean="0">
                <a:ea typeface="MS Mincho"/>
              </a:rPr>
              <a:t>Image leakage can result in significant interference to in-gap carriers and is probably not acceptable in all deployment scenarios: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Symbol"/>
              <a:buChar char="Þ"/>
            </a:pPr>
            <a:r>
              <a:rPr lang="en-CA" altLang="zh-CN" sz="2400" b="1" dirty="0" smtClean="0">
                <a:ea typeface="MS Mincho"/>
              </a:rPr>
              <a:t>WF: for next meeting mitigation  or deployment restrictions are further studied: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CA" altLang="zh-CN" sz="2000" b="1" dirty="0" smtClean="0">
                <a:ea typeface="MS Mincho"/>
              </a:rPr>
              <a:t>Restricting to gap &lt; aggregated BW (in gap SEM limited to -13dBm/MHz)</a:t>
            </a:r>
            <a:endParaRPr lang="en-US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CA" sz="2000" b="1" dirty="0">
                <a:ea typeface="MS Mincho"/>
              </a:rPr>
              <a:t>Restricting to the two respective configured CC sizes to be the same(in a symmetric fashion) </a:t>
            </a:r>
            <a:endParaRPr lang="en-CA" altLang="zh-CN" sz="2000" b="1" dirty="0">
              <a:ea typeface="MS Mincho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CA" altLang="zh-CN" sz="2000" b="1" dirty="0">
                <a:ea typeface="MS Mincho"/>
              </a:rPr>
              <a:t>Allow exception to SEM but at a defined </a:t>
            </a:r>
            <a:r>
              <a:rPr lang="en-CA" altLang="zh-CN" sz="2000" b="1" dirty="0" err="1">
                <a:ea typeface="MS Mincho"/>
              </a:rPr>
              <a:t>dBm</a:t>
            </a:r>
            <a:r>
              <a:rPr lang="en-CA" altLang="zh-CN" sz="2000" b="1" dirty="0">
                <a:ea typeface="MS Mincho"/>
              </a:rPr>
              <a:t>/MHz level and based on improved image leakage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CA" altLang="zh-CN" sz="2000" b="1" dirty="0">
                <a:ea typeface="MS Mincho"/>
              </a:rPr>
              <a:t>Only allow in co-located scenario and/or if the affected spectrum belongs to the same operator (may imply signaling)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CA" altLang="zh-CN" sz="2400" dirty="0" smtClean="0">
                <a:ea typeface="MS Mincho"/>
              </a:rPr>
              <a:t>Carrier leakage being less harmful: 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Symbol"/>
              <a:buChar char="Þ"/>
            </a:pPr>
            <a:r>
              <a:rPr lang="en-CA" altLang="zh-CN" sz="2400" b="1" dirty="0" smtClean="0">
                <a:ea typeface="MS Mincho"/>
              </a:rPr>
              <a:t>WF: allow exception to a level similar to PC3 based on improved carrier leakage level</a:t>
            </a:r>
            <a:endParaRPr lang="en-US" altLang="zh-CN" b="1" dirty="0">
              <a:ea typeface="MS Mincho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929035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5852"/>
          </a:xfrm>
        </p:spPr>
        <p:txBody>
          <a:bodyPr>
            <a:normAutofit/>
          </a:bodyPr>
          <a:lstStyle/>
          <a:p>
            <a:r>
              <a:rPr lang="en-US" dirty="0" smtClean="0"/>
              <a:t>References:</a:t>
            </a:r>
            <a:endParaRPr 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1254265"/>
            <a:ext cx="11474506" cy="49226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400" dirty="0" smtClean="0"/>
              <a:t>[1] R4-2108799</a:t>
            </a:r>
            <a:r>
              <a:rPr lang="en-US" sz="2400" dirty="0" smtClean="0"/>
              <a:t> </a:t>
            </a:r>
            <a:r>
              <a:rPr lang="en-GB" sz="2400" dirty="0" smtClean="0"/>
              <a:t>26+23 </a:t>
            </a:r>
            <a:r>
              <a:rPr lang="en-GB" sz="2400" dirty="0" err="1"/>
              <a:t>dBm</a:t>
            </a:r>
            <a:r>
              <a:rPr lang="en-GB" sz="2400" dirty="0"/>
              <a:t> w 2LOs and 1LO architecture </a:t>
            </a:r>
            <a:r>
              <a:rPr lang="en-GB" sz="2400" dirty="0" smtClean="0"/>
              <a:t>considerations,</a:t>
            </a:r>
            <a:r>
              <a:rPr lang="en-US" sz="2400" dirty="0" smtClean="0"/>
              <a:t> </a:t>
            </a:r>
            <a:r>
              <a:rPr lang="en-GB" sz="2400" dirty="0" smtClean="0"/>
              <a:t>Qualcomm Incorporated</a:t>
            </a:r>
            <a:r>
              <a:rPr lang="en-US" sz="2400" dirty="0"/>
              <a:t>, R4#99-e</a:t>
            </a:r>
            <a:endParaRPr lang="en-CA" sz="2400" dirty="0"/>
          </a:p>
          <a:p>
            <a:pPr marL="0" indent="0">
              <a:buNone/>
            </a:pPr>
            <a:r>
              <a:rPr lang="en-GB" sz="2400" dirty="0" smtClean="0"/>
              <a:t>[2] R4-2109260 PC2 </a:t>
            </a:r>
            <a:r>
              <a:rPr lang="en-GB" sz="2400" dirty="0"/>
              <a:t>1PA Intra-band UL NC CA MPR </a:t>
            </a:r>
            <a:r>
              <a:rPr lang="en-GB" sz="2400" dirty="0" smtClean="0"/>
              <a:t>Simulations</a:t>
            </a:r>
            <a:r>
              <a:rPr lang="en-US" sz="2400" dirty="0" smtClean="0"/>
              <a:t>, </a:t>
            </a:r>
            <a:r>
              <a:rPr lang="en-GB" sz="2400" dirty="0" smtClean="0"/>
              <a:t>Nokia</a:t>
            </a:r>
            <a:r>
              <a:rPr lang="en-GB" sz="2400" dirty="0"/>
              <a:t>, Nokia Shanghai </a:t>
            </a:r>
            <a:r>
              <a:rPr lang="en-GB" sz="2400" dirty="0" smtClean="0"/>
              <a:t>Bell</a:t>
            </a:r>
            <a:r>
              <a:rPr lang="en-US" sz="2400" dirty="0"/>
              <a:t>, R4#99-e</a:t>
            </a:r>
            <a:endParaRPr lang="en-CA" sz="2400" dirty="0"/>
          </a:p>
          <a:p>
            <a:pPr marL="0" indent="0">
              <a:buNone/>
            </a:pPr>
            <a:r>
              <a:rPr lang="en-GB" sz="2400" dirty="0" smtClean="0"/>
              <a:t>[3] R4-2109261</a:t>
            </a:r>
            <a:r>
              <a:rPr lang="en-CA" sz="2400" dirty="0" smtClean="0"/>
              <a:t> </a:t>
            </a:r>
            <a:r>
              <a:rPr lang="en-GB" sz="2400" dirty="0"/>
              <a:t>PC2 1PA Intra-band UL NC CA </a:t>
            </a:r>
            <a:r>
              <a:rPr lang="en-GB" sz="2400" dirty="0" smtClean="0"/>
              <a:t>MPR, Nokia</a:t>
            </a:r>
            <a:r>
              <a:rPr lang="en-GB" sz="2400" dirty="0"/>
              <a:t>, Nokia Shanghai </a:t>
            </a:r>
            <a:r>
              <a:rPr lang="en-GB" sz="2400" dirty="0" smtClean="0"/>
              <a:t>Bell</a:t>
            </a:r>
            <a:r>
              <a:rPr lang="en-US" sz="2400" dirty="0"/>
              <a:t>, R4#99-e</a:t>
            </a:r>
            <a:endParaRPr lang="en-CA" sz="2400" dirty="0"/>
          </a:p>
          <a:p>
            <a:pPr marL="0" indent="0">
              <a:buNone/>
            </a:pPr>
            <a:r>
              <a:rPr lang="en-GB" sz="2400" dirty="0" smtClean="0"/>
              <a:t>[4] R4-2109965</a:t>
            </a:r>
            <a:r>
              <a:rPr lang="en-CA" sz="2400" dirty="0" smtClean="0"/>
              <a:t> </a:t>
            </a:r>
            <a:r>
              <a:rPr lang="en-US" sz="2400" dirty="0"/>
              <a:t>MPR results for NR PC2 intra-band non-contiguous CA UE according to RF </a:t>
            </a:r>
            <a:r>
              <a:rPr lang="en-US" sz="2400" dirty="0" smtClean="0"/>
              <a:t>architecture, LG Electronics</a:t>
            </a:r>
            <a:r>
              <a:rPr lang="en-US" sz="2400" dirty="0"/>
              <a:t>, R4#99-e</a:t>
            </a:r>
            <a:endParaRPr lang="en-CA" sz="2400" dirty="0"/>
          </a:p>
          <a:p>
            <a:pPr marL="0" indent="0">
              <a:buNone/>
            </a:pPr>
            <a:r>
              <a:rPr lang="en-GB" sz="2400" dirty="0" smtClean="0"/>
              <a:t>[5] R4-2110820</a:t>
            </a:r>
            <a:r>
              <a:rPr lang="en-CA" sz="2400" dirty="0" smtClean="0"/>
              <a:t> </a:t>
            </a:r>
            <a:r>
              <a:rPr lang="en-US" sz="2400" dirty="0" smtClean="0"/>
              <a:t>R17 </a:t>
            </a:r>
            <a:r>
              <a:rPr lang="en-US" sz="2400" dirty="0"/>
              <a:t>FR1 UL NC </a:t>
            </a:r>
            <a:r>
              <a:rPr lang="en-US" sz="2400" dirty="0" smtClean="0"/>
              <a:t>CA, OPPO</a:t>
            </a:r>
            <a:r>
              <a:rPr lang="en-US" sz="2400" dirty="0"/>
              <a:t>, R4#99-e</a:t>
            </a:r>
            <a:endParaRPr lang="en-CA" sz="2400" dirty="0"/>
          </a:p>
          <a:p>
            <a:pPr marL="0" indent="0">
              <a:buNone/>
            </a:pPr>
            <a:r>
              <a:rPr lang="en-GB" sz="2400" dirty="0" smtClean="0"/>
              <a:t>[6] R4-2111384</a:t>
            </a:r>
            <a:r>
              <a:rPr lang="en-CA" sz="2400" dirty="0" smtClean="0"/>
              <a:t> </a:t>
            </a:r>
            <a:r>
              <a:rPr lang="en-GB" sz="2400" dirty="0"/>
              <a:t>intra-band UL NC CA architecture and </a:t>
            </a:r>
            <a:r>
              <a:rPr lang="en-GB" sz="2400" dirty="0" smtClean="0"/>
              <a:t>MPR, Huawei</a:t>
            </a:r>
            <a:r>
              <a:rPr lang="en-GB" sz="2400" dirty="0"/>
              <a:t>, </a:t>
            </a:r>
            <a:r>
              <a:rPr lang="en-GB" sz="2400" dirty="0" err="1" smtClean="0"/>
              <a:t>HiSilicon</a:t>
            </a:r>
            <a:r>
              <a:rPr lang="en-US" sz="2400" dirty="0"/>
              <a:t>, R4#99-e</a:t>
            </a:r>
            <a:endParaRPr lang="en-CA" sz="2400" dirty="0"/>
          </a:p>
          <a:p>
            <a:pPr marL="0" indent="0">
              <a:buNone/>
            </a:pPr>
            <a:r>
              <a:rPr lang="en-GB" sz="2400" dirty="0" smtClean="0"/>
              <a:t>[7] R4-2111480</a:t>
            </a:r>
            <a:r>
              <a:rPr lang="en-CA" sz="2400" dirty="0" smtClean="0"/>
              <a:t> </a:t>
            </a:r>
            <a:r>
              <a:rPr lang="en-US" sz="2400" dirty="0"/>
              <a:t>Input on exceptions for non-baseline PC2 NC UL CA </a:t>
            </a:r>
            <a:r>
              <a:rPr lang="en-US" sz="2400" dirty="0" smtClean="0"/>
              <a:t>architectures, Skyworks </a:t>
            </a:r>
            <a:r>
              <a:rPr lang="en-US" sz="2400" dirty="0"/>
              <a:t>Solutions, Inc</a:t>
            </a:r>
            <a:r>
              <a:rPr lang="en-US" sz="2400" dirty="0" smtClean="0"/>
              <a:t>.</a:t>
            </a:r>
            <a:r>
              <a:rPr lang="en-US" sz="2400" dirty="0"/>
              <a:t> , R4#99-e</a:t>
            </a:r>
            <a:endParaRPr lang="en-CA" sz="2400" dirty="0"/>
          </a:p>
          <a:p>
            <a:pPr marL="0" indent="0">
              <a:buNone/>
            </a:pPr>
            <a:endParaRPr lang="en-US" sz="2400" dirty="0"/>
          </a:p>
          <a:p>
            <a:pPr marL="0" indent="0" hangingPunct="0">
              <a:buNone/>
            </a:pPr>
            <a:r>
              <a:rPr lang="en-GB" sz="2400" dirty="0"/>
              <a:t>				</a:t>
            </a:r>
            <a:endParaRPr lang="en-US" sz="2400" dirty="0"/>
          </a:p>
          <a:p>
            <a:pPr marL="0" indent="0">
              <a:buNone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908866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2D86B90-44A4-4D14-B93E-0D265AB056AF}">
  <ds:schemaRefs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6f846979-0e6f-42ff-8b87-e1893efeda99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4625</TotalTime>
  <Words>988</Words>
  <Application>Microsoft Office PowerPoint</Application>
  <PresentationFormat>Custom</PresentationFormat>
  <Paragraphs>84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WF on PC2 intra-band UL NC CA architecture options and MPR requirements</vt:lpstr>
      <vt:lpstr>GTW agreements</vt:lpstr>
      <vt:lpstr>Background: architecture cases and attributes</vt:lpstr>
      <vt:lpstr>WF on architectures and MPR</vt:lpstr>
      <vt:lpstr>WF on regulation aspects for exceptions needed for architecture #2 and #3 </vt:lpstr>
      <vt:lpstr>WF on in-gap relaxation for architectures #2 and #3 </vt:lpstr>
      <vt:lpstr>References: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intra-band CA BW classes for NR-U</dc:title>
  <dc:creator>Apple</dc:creator>
  <cp:lastModifiedBy>Skyworks</cp:lastModifiedBy>
  <cp:revision>251</cp:revision>
  <dcterms:created xsi:type="dcterms:W3CDTF">2020-03-02T22:32:10Z</dcterms:created>
  <dcterms:modified xsi:type="dcterms:W3CDTF">2021-05-25T23:10:52Z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