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7" r:id="rId2"/>
    <p:sldId id="267" r:id="rId3"/>
    <p:sldId id="269" r:id="rId4"/>
    <p:sldId id="26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307" autoAdjust="0"/>
  </p:normalViewPr>
  <p:slideViewPr>
    <p:cSldViewPr snapToGrid="0">
      <p:cViewPr>
        <p:scale>
          <a:sx n="77" d="100"/>
          <a:sy n="77" d="100"/>
        </p:scale>
        <p:origin x="-782" y="-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769FE0-246A-4CA5-A08E-B893F7430011}" type="datetimeFigureOut">
              <a:rPr lang="zh-TW" altLang="en-US" smtClean="0"/>
              <a:t>2021/5/26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9C3F7D-F66C-4663-8FE3-AD4306E3F7D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633118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C3F7D-F66C-4663-8FE3-AD4306E3F7DA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62470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578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904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622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514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390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422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54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967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872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1835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862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02D9F3-F335-4350-BAF3-E20119B5F65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760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9C75463-A967-4B38-88A3-02B03CE511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1706" y="1939777"/>
            <a:ext cx="10853225" cy="3211772"/>
          </a:xfrm>
        </p:spPr>
        <p:txBody>
          <a:bodyPr>
            <a:normAutofit/>
          </a:bodyPr>
          <a:lstStyle/>
          <a:p>
            <a:r>
              <a:rPr lang="en-US" altLang="zh-TW" sz="4800" dirty="0">
                <a:latin typeface="Arial" pitchFamily="34" charset="0"/>
                <a:cs typeface="Arial" pitchFamily="34" charset="0"/>
              </a:rPr>
              <a:t>WF on release independent </a:t>
            </a:r>
            <a:r>
              <a:rPr lang="en-US" altLang="zh-TW" sz="4800" dirty="0" smtClean="0">
                <a:latin typeface="Arial" pitchFamily="34" charset="0"/>
                <a:cs typeface="Arial" pitchFamily="34" charset="0"/>
              </a:rPr>
              <a:t>for </a:t>
            </a:r>
            <a:r>
              <a:rPr lang="en-US" altLang="zh-TW" sz="4800" dirty="0">
                <a:latin typeface="Arial" pitchFamily="34" charset="0"/>
                <a:cs typeface="Arial" pitchFamily="34" charset="0"/>
              </a:rPr>
              <a:t>simultaneous </a:t>
            </a:r>
            <a:r>
              <a:rPr lang="en-US" altLang="zh-TW" sz="4800" dirty="0" smtClean="0">
                <a:latin typeface="Arial" pitchFamily="34" charset="0"/>
                <a:cs typeface="Arial" pitchFamily="34" charset="0"/>
              </a:rPr>
              <a:t>Rx/</a:t>
            </a:r>
            <a:r>
              <a:rPr lang="en-US" altLang="zh-TW" sz="4800" dirty="0" err="1" smtClean="0">
                <a:latin typeface="Arial" pitchFamily="34" charset="0"/>
                <a:cs typeface="Arial" pitchFamily="34" charset="0"/>
              </a:rPr>
              <a:t>Tx</a:t>
            </a:r>
            <a:r>
              <a:rPr lang="en-US" altLang="zh-TW" sz="5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altLang="zh-TW" sz="5400" dirty="0" smtClean="0">
                <a:latin typeface="Arial" pitchFamily="34" charset="0"/>
                <a:cs typeface="Arial" pitchFamily="34" charset="0"/>
              </a:rPr>
            </a:br>
            <a:r>
              <a:rPr lang="en-US" altLang="zh-CN" sz="53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altLang="zh-CN" sz="5300" dirty="0" smtClean="0">
                <a:latin typeface="Arial" pitchFamily="34" charset="0"/>
                <a:cs typeface="Arial" pitchFamily="34" charset="0"/>
              </a:rPr>
            </a:br>
            <a:r>
              <a:rPr lang="en-US" altLang="zh-TW" sz="3600" dirty="0" smtClean="0">
                <a:latin typeface="Arial" pitchFamily="34" charset="0"/>
                <a:cs typeface="Arial" pitchFamily="34" charset="0"/>
              </a:rPr>
              <a:t>CHTTL, </a:t>
            </a:r>
            <a:r>
              <a:rPr lang="en-US" altLang="zh-TW" sz="3600" dirty="0" smtClean="0">
                <a:latin typeface="Arial" pitchFamily="34" charset="0"/>
                <a:cs typeface="Arial" pitchFamily="34" charset="0"/>
              </a:rPr>
              <a:t>Huawei</a:t>
            </a:r>
            <a:endParaRPr lang="zh-CN" altLang="en-U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FA8CFE3A-092A-40EF-9FF3-19DE7D40EB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94" y="114658"/>
            <a:ext cx="1200725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latin typeface="Arial" pitchFamily="34" charset="0"/>
                <a:cs typeface="Arial" pitchFamily="34" charset="0"/>
              </a:rPr>
              <a:t>3GPP TSG-RAN WG4 Meeting #</a:t>
            </a:r>
            <a:r>
              <a:rPr lang="en-US" altLang="zh-CN" sz="2400" b="1" dirty="0" smtClean="0">
                <a:latin typeface="Arial" pitchFamily="34" charset="0"/>
                <a:cs typeface="Arial" pitchFamily="34" charset="0"/>
              </a:rPr>
              <a:t>99-e</a:t>
            </a:r>
            <a:r>
              <a:rPr lang="en-GB" altLang="zh-CN" sz="2400" b="1" dirty="0" smtClean="0">
                <a:latin typeface="Arial" pitchFamily="34" charset="0"/>
                <a:cs typeface="Arial" pitchFamily="34" charset="0"/>
              </a:rPr>
              <a:t>                                                           </a:t>
            </a:r>
            <a:r>
              <a:rPr lang="en-GB" altLang="zh-CN" sz="2400" b="1" dirty="0" smtClean="0">
                <a:latin typeface="Arial" pitchFamily="34" charset="0"/>
                <a:cs typeface="Arial" pitchFamily="34" charset="0"/>
              </a:rPr>
              <a:t>R4-2107842</a:t>
            </a:r>
            <a:endParaRPr lang="en-GB" altLang="zh-CN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zh-TW" sz="2400" b="1" dirty="0" smtClean="0">
                <a:latin typeface="Arial" pitchFamily="34" charset="0"/>
                <a:cs typeface="Arial" pitchFamily="34" charset="0"/>
              </a:rPr>
              <a:t>Electronic </a:t>
            </a:r>
            <a:r>
              <a:rPr lang="en-US" altLang="zh-TW" sz="2400" b="1" dirty="0">
                <a:latin typeface="Arial" pitchFamily="34" charset="0"/>
                <a:cs typeface="Arial" pitchFamily="34" charset="0"/>
              </a:rPr>
              <a:t>Meeting, </a:t>
            </a:r>
            <a:r>
              <a:rPr lang="en-US" altLang="zh-TW" sz="2400" b="1" dirty="0" smtClean="0">
                <a:latin typeface="Arial" pitchFamily="34" charset="0"/>
                <a:cs typeface="Arial" pitchFamily="34" charset="0"/>
              </a:rPr>
              <a:t>May.19th </a:t>
            </a:r>
            <a:r>
              <a:rPr lang="en-US" altLang="zh-TW" sz="2400" b="1" dirty="0">
                <a:latin typeface="Arial" pitchFamily="34" charset="0"/>
                <a:cs typeface="Arial" pitchFamily="34" charset="0"/>
              </a:rPr>
              <a:t>– </a:t>
            </a:r>
            <a:r>
              <a:rPr lang="en-US" altLang="zh-TW" sz="2400" b="1" dirty="0" smtClean="0">
                <a:latin typeface="Arial" pitchFamily="34" charset="0"/>
                <a:cs typeface="Arial" pitchFamily="34" charset="0"/>
              </a:rPr>
              <a:t>May.27th 2021</a:t>
            </a:r>
            <a:endParaRPr lang="zh-TW" altLang="zh-TW" sz="24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41559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0775" y="287853"/>
            <a:ext cx="10515600" cy="678064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Arial" pitchFamily="34" charset="0"/>
                <a:cs typeface="Arial" pitchFamily="34" charset="0"/>
              </a:rPr>
              <a:t>Background</a:t>
            </a:r>
            <a:endParaRPr lang="zh-TW" altLang="en-U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56820" y="1017431"/>
            <a:ext cx="11191742" cy="5396247"/>
          </a:xfrm>
        </p:spPr>
        <p:txBody>
          <a:bodyPr>
            <a:noAutofit/>
          </a:bodyPr>
          <a:lstStyle/>
          <a:p>
            <a:r>
              <a:rPr lang="en-US" altLang="zh-TW" sz="2400" dirty="0" smtClean="0">
                <a:latin typeface="Arial" pitchFamily="34" charset="0"/>
                <a:cs typeface="Arial" pitchFamily="34" charset="0"/>
              </a:rPr>
              <a:t>The release independent issue </a:t>
            </a:r>
            <a:r>
              <a:rPr lang="en-US" altLang="zh-TW" sz="2400" dirty="0">
                <a:latin typeface="Arial" pitchFamily="34" charset="0"/>
                <a:cs typeface="Arial" pitchFamily="34" charset="0"/>
              </a:rPr>
              <a:t>for simultaneous Rx/</a:t>
            </a:r>
            <a:r>
              <a:rPr lang="en-US" altLang="zh-TW" sz="2400" dirty="0" err="1">
                <a:latin typeface="Arial" pitchFamily="34" charset="0"/>
                <a:cs typeface="Arial" pitchFamily="34" charset="0"/>
              </a:rPr>
              <a:t>Tx</a:t>
            </a:r>
            <a:r>
              <a:rPr lang="en-US" altLang="zh-TW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zh-TW" sz="2400" dirty="0" smtClean="0">
                <a:latin typeface="Arial" pitchFamily="34" charset="0"/>
                <a:cs typeface="Arial" pitchFamily="34" charset="0"/>
              </a:rPr>
              <a:t>capability was discussed during RAN4#99e email thread #134.</a:t>
            </a:r>
          </a:p>
          <a:p>
            <a:pPr lvl="1"/>
            <a:r>
              <a:rPr lang="en-US" altLang="zh-TW" sz="2000" dirty="0">
                <a:latin typeface="Arial" pitchFamily="34" charset="0"/>
                <a:cs typeface="Arial" pitchFamily="34" charset="0"/>
              </a:rPr>
              <a:t>Issue 1-4-1: Specify/change the simultaneous </a:t>
            </a:r>
            <a:r>
              <a:rPr lang="en-US" altLang="zh-TW" sz="2000" dirty="0" err="1">
                <a:latin typeface="Arial" pitchFamily="34" charset="0"/>
                <a:cs typeface="Arial" pitchFamily="34" charset="0"/>
              </a:rPr>
              <a:t>RxTx</a:t>
            </a:r>
            <a:r>
              <a:rPr lang="en-US" altLang="zh-TW" sz="2000" dirty="0">
                <a:latin typeface="Arial" pitchFamily="34" charset="0"/>
                <a:cs typeface="Arial" pitchFamily="34" charset="0"/>
              </a:rPr>
              <a:t> capability only in the Rel-17 spec in this WI and keep the capability indication unchanged for Rel-15/Rel-16 band combinations to avoid NBC </a:t>
            </a:r>
            <a:r>
              <a:rPr lang="en-US" altLang="zh-TW" sz="2000" dirty="0" smtClean="0">
                <a:latin typeface="Arial" pitchFamily="34" charset="0"/>
                <a:cs typeface="Arial" pitchFamily="34" charset="0"/>
              </a:rPr>
              <a:t>issue</a:t>
            </a:r>
          </a:p>
          <a:p>
            <a:pPr lvl="1"/>
            <a:r>
              <a:rPr lang="en-US" altLang="zh-TW" sz="2000" dirty="0" smtClean="0">
                <a:latin typeface="Arial" pitchFamily="34" charset="0"/>
                <a:cs typeface="Arial" pitchFamily="34" charset="0"/>
              </a:rPr>
              <a:t>Option </a:t>
            </a:r>
            <a:r>
              <a:rPr lang="en-US" altLang="zh-TW" sz="2000" dirty="0">
                <a:latin typeface="Arial" pitchFamily="34" charset="0"/>
                <a:cs typeface="Arial" pitchFamily="34" charset="0"/>
              </a:rPr>
              <a:t>1: Yes. </a:t>
            </a:r>
          </a:p>
          <a:p>
            <a:pPr lvl="1"/>
            <a:r>
              <a:rPr lang="en-US" altLang="zh-TW" sz="2000" dirty="0" smtClean="0">
                <a:latin typeface="Arial" pitchFamily="34" charset="0"/>
                <a:cs typeface="Arial" pitchFamily="34" charset="0"/>
              </a:rPr>
              <a:t>Option </a:t>
            </a:r>
            <a:r>
              <a:rPr lang="en-US" altLang="zh-TW" sz="2000" dirty="0">
                <a:latin typeface="Arial" pitchFamily="34" charset="0"/>
                <a:cs typeface="Arial" pitchFamily="34" charset="0"/>
              </a:rPr>
              <a:t>2: No </a:t>
            </a:r>
            <a:endParaRPr lang="en-US" altLang="zh-TW" sz="2000" dirty="0" smtClean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n-US" altLang="zh-TW" sz="1800" dirty="0">
                <a:latin typeface="Arial" pitchFamily="34" charset="0"/>
                <a:cs typeface="Arial" pitchFamily="34" charset="0"/>
              </a:rPr>
              <a:t>During the first round email discussion</a:t>
            </a:r>
            <a:r>
              <a:rPr lang="en-US" altLang="zh-TW" sz="1800" dirty="0" smtClean="0">
                <a:latin typeface="Arial" pitchFamily="34" charset="0"/>
                <a:cs typeface="Arial" pitchFamily="34" charset="0"/>
              </a:rPr>
              <a:t>, 4 companies supported option 1, meanwhile 4 companies supported option 2, and one company was open to option 2. </a:t>
            </a:r>
            <a:endParaRPr lang="en-US" altLang="zh-TW" sz="1800" dirty="0">
              <a:latin typeface="Arial" pitchFamily="34" charset="0"/>
              <a:cs typeface="Arial" pitchFamily="34" charset="0"/>
            </a:endParaRPr>
          </a:p>
          <a:p>
            <a:pPr lvl="1"/>
            <a:endParaRPr lang="en-US" altLang="zh-TW" sz="20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altLang="zh-TW" sz="2000" dirty="0" smtClean="0">
                <a:latin typeface="Arial" pitchFamily="34" charset="0"/>
                <a:cs typeface="Arial" pitchFamily="34" charset="0"/>
              </a:rPr>
              <a:t>Issue </a:t>
            </a:r>
            <a:r>
              <a:rPr lang="en-US" altLang="zh-TW" sz="2000" dirty="0">
                <a:latin typeface="Arial" pitchFamily="34" charset="0"/>
                <a:cs typeface="Arial" pitchFamily="34" charset="0"/>
              </a:rPr>
              <a:t>1-4-2: Follow the normal release independent manner for a band combination introduced in Rel-17 with indication of the simultaneous Rx/</a:t>
            </a:r>
            <a:r>
              <a:rPr lang="en-US" altLang="zh-TW" sz="2000" dirty="0" err="1">
                <a:latin typeface="Arial" pitchFamily="34" charset="0"/>
                <a:cs typeface="Arial" pitchFamily="34" charset="0"/>
              </a:rPr>
              <a:t>Tx</a:t>
            </a:r>
            <a:r>
              <a:rPr lang="en-US" altLang="zh-TW" sz="2000" dirty="0">
                <a:latin typeface="Arial" pitchFamily="34" charset="0"/>
                <a:cs typeface="Arial" pitchFamily="34" charset="0"/>
              </a:rPr>
              <a:t> capability</a:t>
            </a:r>
          </a:p>
          <a:p>
            <a:pPr lvl="1"/>
            <a:r>
              <a:rPr lang="en-US" altLang="zh-TW" sz="2000" dirty="0">
                <a:latin typeface="Arial" pitchFamily="34" charset="0"/>
                <a:cs typeface="Arial" pitchFamily="34" charset="0"/>
              </a:rPr>
              <a:t>Option 1: Yes. </a:t>
            </a:r>
          </a:p>
          <a:p>
            <a:pPr lvl="1"/>
            <a:r>
              <a:rPr lang="en-US" altLang="zh-TW" sz="2000" dirty="0" smtClean="0">
                <a:latin typeface="Arial" pitchFamily="34" charset="0"/>
                <a:cs typeface="Arial" pitchFamily="34" charset="0"/>
              </a:rPr>
              <a:t>Option </a:t>
            </a:r>
            <a:r>
              <a:rPr lang="en-US" altLang="zh-TW" sz="2000" dirty="0">
                <a:latin typeface="Arial" pitchFamily="34" charset="0"/>
                <a:cs typeface="Arial" pitchFamily="34" charset="0"/>
              </a:rPr>
              <a:t>2: No </a:t>
            </a:r>
            <a:endParaRPr lang="en-US" altLang="zh-TW" sz="2000" dirty="0" smtClean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n-US" altLang="zh-TW" sz="1800" dirty="0" smtClean="0">
                <a:latin typeface="Arial" pitchFamily="34" charset="0"/>
                <a:cs typeface="Arial" pitchFamily="34" charset="0"/>
              </a:rPr>
              <a:t>During the first round email discussion, two companies supported option 1, two companies asked for clarification on </a:t>
            </a:r>
            <a:r>
              <a:rPr lang="en-US" altLang="zh-TW" sz="1800" dirty="0">
                <a:latin typeface="Arial" pitchFamily="34" charset="0"/>
                <a:cs typeface="Arial" pitchFamily="34" charset="0"/>
              </a:rPr>
              <a:t>the “normal release independent manner</a:t>
            </a:r>
            <a:r>
              <a:rPr lang="en-US" altLang="zh-TW" sz="1800" dirty="0" smtClean="0">
                <a:latin typeface="Arial" pitchFamily="34" charset="0"/>
                <a:cs typeface="Arial" pitchFamily="34" charset="0"/>
              </a:rPr>
              <a:t>”, one company commented that there is nothing to do in Rel.17.</a:t>
            </a:r>
          </a:p>
        </p:txBody>
      </p:sp>
    </p:spTree>
    <p:extLst>
      <p:ext uri="{BB962C8B-B14F-4D97-AF65-F5344CB8AC3E}">
        <p14:creationId xmlns:p14="http://schemas.microsoft.com/office/powerpoint/2010/main" val="3314589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611118" cy="1325563"/>
          </a:xfrm>
        </p:spPr>
        <p:txBody>
          <a:bodyPr>
            <a:noAutofit/>
          </a:bodyPr>
          <a:lstStyle/>
          <a:p>
            <a:r>
              <a:rPr lang="en-US" altLang="zh-TW" sz="3600" dirty="0" smtClean="0">
                <a:latin typeface="Arial" pitchFamily="34" charset="0"/>
                <a:cs typeface="Arial" pitchFamily="34" charset="0"/>
              </a:rPr>
              <a:t>WF </a:t>
            </a:r>
            <a:r>
              <a:rPr lang="en-US" altLang="zh-TW" sz="3600" dirty="0">
                <a:latin typeface="Arial" pitchFamily="34" charset="0"/>
                <a:cs typeface="Arial" pitchFamily="34" charset="0"/>
              </a:rPr>
              <a:t>on release independent for simultaneous Rx/</a:t>
            </a:r>
            <a:r>
              <a:rPr lang="en-US" altLang="zh-TW" sz="3600" dirty="0" err="1">
                <a:latin typeface="Arial" pitchFamily="34" charset="0"/>
                <a:cs typeface="Arial" pitchFamily="34" charset="0"/>
              </a:rPr>
              <a:t>Tx</a:t>
            </a:r>
            <a:endParaRPr lang="zh-TW" altLang="en-U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99246" y="1648496"/>
            <a:ext cx="11565228" cy="4464073"/>
          </a:xfrm>
        </p:spPr>
        <p:txBody>
          <a:bodyPr>
            <a:normAutofit/>
          </a:bodyPr>
          <a:lstStyle/>
          <a:p>
            <a:r>
              <a:rPr lang="en-US" altLang="zh-TW" sz="2400" dirty="0">
                <a:latin typeface="Arial" pitchFamily="34" charset="0"/>
                <a:cs typeface="Arial" pitchFamily="34" charset="0"/>
              </a:rPr>
              <a:t>WF for </a:t>
            </a:r>
            <a:r>
              <a:rPr lang="en-US" altLang="zh-TW" sz="2400" dirty="0" smtClean="0">
                <a:latin typeface="Arial" pitchFamily="34" charset="0"/>
                <a:cs typeface="Arial" pitchFamily="34" charset="0"/>
              </a:rPr>
              <a:t>issue 1-4-1: </a:t>
            </a:r>
            <a:endParaRPr lang="en-US" altLang="zh-TW" sz="2400" dirty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altLang="zh-TW" sz="2200" dirty="0" smtClean="0">
                <a:latin typeface="Arial" pitchFamily="34" charset="0"/>
                <a:cs typeface="Arial" pitchFamily="34" charset="0"/>
              </a:rPr>
              <a:t>At least in </a:t>
            </a:r>
            <a:r>
              <a:rPr lang="en-US" altLang="zh-TW" sz="2200" dirty="0">
                <a:latin typeface="Arial" pitchFamily="34" charset="0"/>
                <a:cs typeface="Arial" pitchFamily="34" charset="0"/>
              </a:rPr>
              <a:t>the Rel.15 RAN4 </a:t>
            </a:r>
            <a:r>
              <a:rPr lang="en-US" altLang="zh-TW" sz="2200" dirty="0" smtClean="0">
                <a:latin typeface="Arial" pitchFamily="34" charset="0"/>
                <a:cs typeface="Arial" pitchFamily="34" charset="0"/>
              </a:rPr>
              <a:t>specifications, the indication of mandatory/optional simultaneous Rx/</a:t>
            </a:r>
            <a:r>
              <a:rPr lang="en-US" altLang="zh-TW" sz="2200" dirty="0" err="1" smtClean="0">
                <a:latin typeface="Arial" pitchFamily="34" charset="0"/>
                <a:cs typeface="Arial" pitchFamily="34" charset="0"/>
              </a:rPr>
              <a:t>Tx</a:t>
            </a:r>
            <a:r>
              <a:rPr lang="en-US" altLang="zh-TW" sz="2200" dirty="0" smtClean="0">
                <a:latin typeface="Arial" pitchFamily="34" charset="0"/>
                <a:cs typeface="Arial" pitchFamily="34" charset="0"/>
              </a:rPr>
              <a:t> capability support for each combination should remain unchanged.</a:t>
            </a:r>
          </a:p>
          <a:p>
            <a:pPr marL="457200" lvl="1" indent="0">
              <a:buNone/>
            </a:pPr>
            <a:endParaRPr lang="en-US" altLang="zh-TW" sz="2400" dirty="0" smtClean="0">
              <a:latin typeface="Arial" pitchFamily="34" charset="0"/>
              <a:cs typeface="Arial" pitchFamily="34" charset="0"/>
            </a:endParaRPr>
          </a:p>
          <a:p>
            <a:pPr marL="457200" lvl="1" indent="0">
              <a:buNone/>
            </a:pPr>
            <a:endParaRPr lang="en-US" altLang="zh-TW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zh-TW" sz="2400" dirty="0" smtClean="0">
                <a:latin typeface="Arial" pitchFamily="34" charset="0"/>
                <a:cs typeface="Arial" pitchFamily="34" charset="0"/>
              </a:rPr>
              <a:t>WF </a:t>
            </a:r>
            <a:r>
              <a:rPr lang="en-US" altLang="zh-TW" sz="2400" dirty="0">
                <a:latin typeface="Arial" pitchFamily="34" charset="0"/>
                <a:cs typeface="Arial" pitchFamily="34" charset="0"/>
              </a:rPr>
              <a:t>for </a:t>
            </a:r>
            <a:r>
              <a:rPr lang="en-US" altLang="zh-TW" sz="2400" dirty="0" smtClean="0">
                <a:latin typeface="Arial" pitchFamily="34" charset="0"/>
                <a:cs typeface="Arial" pitchFamily="34" charset="0"/>
              </a:rPr>
              <a:t>issue 1-4-2</a:t>
            </a:r>
            <a:r>
              <a:rPr lang="en-US" altLang="zh-TW" sz="2400" dirty="0">
                <a:latin typeface="Arial" pitchFamily="34" charset="0"/>
                <a:cs typeface="Arial" pitchFamily="34" charset="0"/>
              </a:rPr>
              <a:t>: </a:t>
            </a:r>
            <a:endParaRPr lang="en-US" altLang="zh-TW" sz="24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altLang="zh-TW" sz="2200" dirty="0" smtClean="0">
                <a:latin typeface="Arial" pitchFamily="34" charset="0"/>
                <a:cs typeface="Arial" pitchFamily="34" charset="0"/>
              </a:rPr>
              <a:t>For the FDD-TDD and TDD-TDD band combination introduced in Rel.17 38.101-1, 38.101-2, 38.101-3, </a:t>
            </a:r>
            <a:r>
              <a:rPr lang="en-US" altLang="zh-TW" sz="2200" dirty="0">
                <a:latin typeface="Arial" pitchFamily="34" charset="0"/>
                <a:cs typeface="Arial" pitchFamily="34" charset="0"/>
              </a:rPr>
              <a:t>the simultaneous Rx/</a:t>
            </a:r>
            <a:r>
              <a:rPr lang="en-US" altLang="zh-TW" sz="2200" dirty="0" err="1">
                <a:latin typeface="Arial" pitchFamily="34" charset="0"/>
                <a:cs typeface="Arial" pitchFamily="34" charset="0"/>
              </a:rPr>
              <a:t>Tx</a:t>
            </a:r>
            <a:r>
              <a:rPr lang="en-US" altLang="zh-TW" sz="2200" dirty="0">
                <a:latin typeface="Arial" pitchFamily="34" charset="0"/>
                <a:cs typeface="Arial" pitchFamily="34" charset="0"/>
              </a:rPr>
              <a:t> capability </a:t>
            </a:r>
            <a:r>
              <a:rPr lang="en-US" altLang="zh-TW" sz="2200" dirty="0" smtClean="0">
                <a:latin typeface="Arial" pitchFamily="34" charset="0"/>
                <a:cs typeface="Arial" pitchFamily="34" charset="0"/>
              </a:rPr>
              <a:t>affiliated </a:t>
            </a:r>
            <a:r>
              <a:rPr lang="en-US" altLang="zh-TW" sz="2200" dirty="0">
                <a:latin typeface="Arial" pitchFamily="34" charset="0"/>
                <a:cs typeface="Arial" pitchFamily="34" charset="0"/>
              </a:rPr>
              <a:t>to the band </a:t>
            </a:r>
            <a:r>
              <a:rPr lang="en-US" altLang="zh-TW" sz="2200" dirty="0" smtClean="0">
                <a:latin typeface="Arial" pitchFamily="34" charset="0"/>
                <a:cs typeface="Arial" pitchFamily="34" charset="0"/>
              </a:rPr>
              <a:t>combination is considered as release independent from Rel.15 </a:t>
            </a:r>
            <a:r>
              <a:rPr lang="en-US" altLang="zh-TW" sz="2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if the band combination </a:t>
            </a:r>
            <a:r>
              <a:rPr lang="en-US" altLang="zh-TW" sz="22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is mandatory to </a:t>
            </a:r>
            <a:r>
              <a:rPr lang="en-US" altLang="zh-TW" sz="2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support simultaneous </a:t>
            </a:r>
            <a:r>
              <a:rPr lang="en-US" altLang="zh-TW" sz="2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Rx/</a:t>
            </a:r>
            <a:r>
              <a:rPr lang="en-US" altLang="zh-TW" sz="22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Tx</a:t>
            </a:r>
            <a:r>
              <a:rPr lang="en-US" altLang="zh-TW" sz="2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zh-TW" sz="22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in Rel-17</a:t>
            </a:r>
            <a:r>
              <a:rPr lang="en-US" altLang="zh-TW" sz="2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</a:p>
          <a:p>
            <a:pPr lvl="2"/>
            <a:r>
              <a:rPr lang="en-US" altLang="zh-CN" sz="16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For </a:t>
            </a:r>
            <a:r>
              <a:rPr lang="en-US" altLang="zh-CN" sz="16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example: </a:t>
            </a:r>
            <a:r>
              <a:rPr lang="en-US" altLang="zh-TW" sz="16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 </a:t>
            </a:r>
            <a:r>
              <a:rPr lang="en-US" altLang="zh-TW" sz="16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band combination is specified as mandatory support of simultaneous Rx/</a:t>
            </a:r>
            <a:r>
              <a:rPr lang="en-US" altLang="zh-TW" sz="1600" dirty="0" err="1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Tx</a:t>
            </a:r>
            <a:r>
              <a:rPr lang="en-US" altLang="zh-TW" sz="16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in Rel-17. </a:t>
            </a:r>
            <a:r>
              <a:rPr lang="en-US" altLang="zh-TW" sz="16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If Rel-15 </a:t>
            </a:r>
            <a:r>
              <a:rPr lang="en-US" altLang="zh-TW" sz="16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or Rel-16 UE wants to support this band combination with release independent </a:t>
            </a:r>
            <a:r>
              <a:rPr lang="en-US" altLang="zh-TW" sz="16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manner, it shall support </a:t>
            </a:r>
            <a:r>
              <a:rPr lang="en-US" altLang="zh-TW" sz="16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simultaneous </a:t>
            </a:r>
            <a:r>
              <a:rPr lang="en-US" altLang="zh-TW" sz="16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Rx/</a:t>
            </a:r>
            <a:r>
              <a:rPr lang="en-US" altLang="zh-TW" sz="1600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Tx</a:t>
            </a:r>
            <a:r>
              <a:rPr lang="en-US" altLang="zh-TW" sz="16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altLang="zh-TW" sz="1600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2"/>
            <a:endParaRPr lang="en-US" altLang="zh-TW" sz="16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0833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16700"/>
          </a:xfrm>
        </p:spPr>
        <p:txBody>
          <a:bodyPr>
            <a:normAutofit/>
          </a:bodyPr>
          <a:lstStyle/>
          <a:p>
            <a:r>
              <a:rPr lang="en-US" altLang="zh-TW" sz="3600" dirty="0" smtClean="0">
                <a:latin typeface="Arial" pitchFamily="34" charset="0"/>
                <a:cs typeface="Arial" pitchFamily="34" charset="0"/>
              </a:rPr>
              <a:t>Reference</a:t>
            </a:r>
            <a:endParaRPr lang="zh-TW" altLang="en-U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1210614"/>
            <a:ext cx="10515600" cy="4966349"/>
          </a:xfrm>
        </p:spPr>
        <p:txBody>
          <a:bodyPr>
            <a:normAutofit/>
          </a:bodyPr>
          <a:lstStyle/>
          <a:p>
            <a:r>
              <a:rPr lang="en-US" altLang="zh-TW" sz="2000" dirty="0" smtClean="0">
                <a:latin typeface="Arial" pitchFamily="34" charset="0"/>
                <a:cs typeface="Arial" pitchFamily="34" charset="0"/>
              </a:rPr>
              <a:t>[1</a:t>
            </a:r>
            <a:r>
              <a:rPr lang="en-US" altLang="zh-TW" sz="2000" dirty="0">
                <a:latin typeface="Arial" pitchFamily="34" charset="0"/>
                <a:cs typeface="Arial" pitchFamily="34" charset="0"/>
              </a:rPr>
              <a:t>] R4-2111448, On principles for deciding simultaneous Rx/</a:t>
            </a:r>
            <a:r>
              <a:rPr lang="en-US" altLang="zh-TW" sz="2000" dirty="0" err="1">
                <a:latin typeface="Arial" pitchFamily="34" charset="0"/>
                <a:cs typeface="Arial" pitchFamily="34" charset="0"/>
              </a:rPr>
              <a:t>Tx</a:t>
            </a:r>
            <a:r>
              <a:rPr lang="en-US" altLang="zh-TW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zh-TW" sz="2000" dirty="0" smtClean="0">
                <a:latin typeface="Arial" pitchFamily="34" charset="0"/>
                <a:cs typeface="Arial" pitchFamily="34" charset="0"/>
              </a:rPr>
              <a:t>capability, Huawei, </a:t>
            </a:r>
          </a:p>
          <a:p>
            <a:r>
              <a:rPr lang="en-US" altLang="zh-TW" sz="2000" dirty="0" smtClean="0">
                <a:latin typeface="Arial" pitchFamily="34" charset="0"/>
                <a:cs typeface="Arial" pitchFamily="34" charset="0"/>
              </a:rPr>
              <a:t>[2</a:t>
            </a:r>
            <a:r>
              <a:rPr lang="en-US" altLang="zh-TW" sz="2000" dirty="0">
                <a:latin typeface="Arial" pitchFamily="34" charset="0"/>
                <a:cs typeface="Arial" pitchFamily="34" charset="0"/>
              </a:rPr>
              <a:t>] Email discussion summary for [98-bis-e][134] </a:t>
            </a:r>
            <a:r>
              <a:rPr lang="en-US" altLang="zh-TW" sz="2000" dirty="0" err="1">
                <a:latin typeface="Arial" pitchFamily="34" charset="0"/>
                <a:cs typeface="Arial" pitchFamily="34" charset="0"/>
              </a:rPr>
              <a:t>Simultaneous_RxTx</a:t>
            </a:r>
            <a:endParaRPr lang="zh-TW" altLang="en-US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32783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2819</TotalTime>
  <Words>331</Words>
  <Application>Microsoft Office PowerPoint</Application>
  <PresentationFormat>自訂</PresentationFormat>
  <Paragraphs>26</Paragraphs>
  <Slides>4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5" baseType="lpstr">
      <vt:lpstr>Office 主题​​</vt:lpstr>
      <vt:lpstr>WF on release independent for simultaneous Rx/Tx  CHTTL, Huawei</vt:lpstr>
      <vt:lpstr>Background</vt:lpstr>
      <vt:lpstr>WF on release independent for simultaneous Rx/Tx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High power UE (power class 2) for EN-DC (1 LTE FDD band + 1 NR TDD band) China Unicom</dc:title>
  <dc:creator>Basel</dc:creator>
  <cp:lastModifiedBy>tank</cp:lastModifiedBy>
  <cp:revision>106</cp:revision>
  <dcterms:created xsi:type="dcterms:W3CDTF">2020-03-03T08:56:27Z</dcterms:created>
  <dcterms:modified xsi:type="dcterms:W3CDTF">2021-05-26T12:58:21Z</dcterms:modified>
</cp:coreProperties>
</file>