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75" r:id="rId6"/>
    <p:sldId id="291" r:id="rId7"/>
    <p:sldId id="292" r:id="rId8"/>
    <p:sldId id="293" r:id="rId9"/>
    <p:sldId id="269" r:id="rId10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B41208-8E9F-4CC1-86A4-2D1CC8499B3A}" v="1" dt="2021-05-25T16:53:54.3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02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74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eifali Gupta" userId="d109f7b8-3dbc-40e4-8d6f-266ec4efc113" providerId="ADAL" clId="{3A966E6E-820A-473E-8D0B-16C8018A4F73}"/>
    <pc:docChg chg="undo custSel modSld">
      <pc:chgData name="Sheifali Gupta" userId="d109f7b8-3dbc-40e4-8d6f-266ec4efc113" providerId="ADAL" clId="{3A966E6E-820A-473E-8D0B-16C8018A4F73}" dt="2021-05-25T21:04:57.821" v="229" actId="255"/>
      <pc:docMkLst>
        <pc:docMk/>
      </pc:docMkLst>
      <pc:sldChg chg="modSp mod">
        <pc:chgData name="Sheifali Gupta" userId="d109f7b8-3dbc-40e4-8d6f-266ec4efc113" providerId="ADAL" clId="{3A966E6E-820A-473E-8D0B-16C8018A4F73}" dt="2021-05-25T21:04:57.821" v="229" actId="255"/>
        <pc:sldMkLst>
          <pc:docMk/>
          <pc:sldMk cId="768062114" sldId="293"/>
        </pc:sldMkLst>
        <pc:spChg chg="mod">
          <ac:chgData name="Sheifali Gupta" userId="d109f7b8-3dbc-40e4-8d6f-266ec4efc113" providerId="ADAL" clId="{3A966E6E-820A-473E-8D0B-16C8018A4F73}" dt="2021-05-25T21:04:57.821" v="229" actId="255"/>
          <ac:spMkLst>
            <pc:docMk/>
            <pc:sldMk cId="768062114" sldId="293"/>
            <ac:spMk id="3" creationId="{222A37D9-A92F-2349-B636-2EAFFC9D3601}"/>
          </ac:spMkLst>
        </pc:spChg>
        <pc:spChg chg="mod">
          <ac:chgData name="Sheifali Gupta" userId="d109f7b8-3dbc-40e4-8d6f-266ec4efc113" providerId="ADAL" clId="{3A966E6E-820A-473E-8D0B-16C8018A4F73}" dt="2021-05-25T21:04:18.229" v="227" actId="255"/>
          <ac:spMkLst>
            <pc:docMk/>
            <pc:sldMk cId="768062114" sldId="293"/>
            <ac:spMk id="8" creationId="{B01136FF-1404-4A99-830D-81BB97CA574F}"/>
          </ac:spMkLst>
        </pc:spChg>
        <pc:graphicFrameChg chg="mod">
          <ac:chgData name="Sheifali Gupta" userId="d109f7b8-3dbc-40e4-8d6f-266ec4efc113" providerId="ADAL" clId="{3A966E6E-820A-473E-8D0B-16C8018A4F73}" dt="2021-05-25T20:57:31.149" v="167" actId="1076"/>
          <ac:graphicFrameMkLst>
            <pc:docMk/>
            <pc:sldMk cId="768062114" sldId="293"/>
            <ac:graphicFrameMk id="9" creationId="{3578D4B6-2DBC-404C-B018-B861AE66B205}"/>
          </ac:graphicFrameMkLst>
        </pc:graphicFrameChg>
      </pc:sldChg>
    </pc:docChg>
  </pc:docChgLst>
  <pc:docChgLst>
    <pc:chgData name="Sheifali Gupta" userId="d109f7b8-3dbc-40e4-8d6f-266ec4efc113" providerId="ADAL" clId="{0A12408A-991B-48FA-B834-23E26E1560DE}"/>
    <pc:docChg chg="modSld">
      <pc:chgData name="Sheifali Gupta" userId="d109f7b8-3dbc-40e4-8d6f-266ec4efc113" providerId="ADAL" clId="{0A12408A-991B-48FA-B834-23E26E1560DE}" dt="2021-05-26T00:08:18.901" v="9" actId="20577"/>
      <pc:docMkLst>
        <pc:docMk/>
      </pc:docMkLst>
      <pc:sldChg chg="modSp mod">
        <pc:chgData name="Sheifali Gupta" userId="d109f7b8-3dbc-40e4-8d6f-266ec4efc113" providerId="ADAL" clId="{0A12408A-991B-48FA-B834-23E26E1560DE}" dt="2021-05-26T00:08:18.901" v="9" actId="20577"/>
        <pc:sldMkLst>
          <pc:docMk/>
          <pc:sldMk cId="453914479" sldId="256"/>
        </pc:sldMkLst>
        <pc:spChg chg="mod">
          <ac:chgData name="Sheifali Gupta" userId="d109f7b8-3dbc-40e4-8d6f-266ec4efc113" providerId="ADAL" clId="{0A12408A-991B-48FA-B834-23E26E1560DE}" dt="2021-05-26T00:08:18.901" v="9" actId="20577"/>
          <ac:spMkLst>
            <pc:docMk/>
            <pc:sldMk cId="453914479" sldId="256"/>
            <ac:spMk id="4" creationId="{7EE83764-0A69-4F31-A37F-356A6815C36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25799-38F0-4D5D-B92B-5BAD3521BB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B4A907-D376-4E66-8824-05437F32F7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E0742F-4872-4C7C-99C3-73D633B8F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2021-05-25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216ADA-0B2E-46F8-978A-A02E309F49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93CFB4-2E95-49D2-9121-E443B6D57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13450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457492-AC61-42F7-A740-3D5D8E559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535FC4-D0C1-47A4-98A1-2D57A722B0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21D503-B3CF-4BA9-8454-BBC0056469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2021-05-25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26D209-5ED4-4D1A-91C7-70654DC35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0E3E02-DAE7-4DEC-9CEF-082727156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23369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20D13F1-F3AE-4C59-B249-BCD21F2842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F7CB7F-08E2-4B7E-BD3E-C741E7DCE8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17218B-9AF3-4676-9010-E379F2B628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2021-05-25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583CE4-1EF8-4BF4-B5E0-7B973E2D2E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523ADE-87D3-46F4-B7D0-E59CFB983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88468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8F957C-AE0B-4EA6-860F-9AF248859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277862-E99A-4F63-84AB-D024B61D90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CD797B-6414-4BD1-88E7-21B4BEE65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2021-05-25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F660F4-BA35-4275-96B9-02A616356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DAC75C-FB2A-4F3D-9FAF-1ECAC18F7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58499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69C27-98EF-477B-897C-FC78EEBDE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25CD96-914F-445E-8483-4D61C204D2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F897F-A631-4B68-B17F-C73DB9B7B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2021-05-25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602FE5-11E1-4F61-BE53-B1C28DBB3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3D8EEF-8551-4A72-A6F7-8E98D699E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57921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3AB115-913C-45F0-88BD-E9689D042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8E751B-579F-4EA2-95F9-A3C465075A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C04015-0054-4F11-A3C8-4E4D0AEF88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CF37C7-E954-4B20-A291-01E1F398F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2021-05-25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F29F0A-A1A8-48C0-8444-40F4460D5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91220A-B76F-41AF-B5BE-2C730887C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52859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AA231-F8FE-4456-9DC1-0E7C809AC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76CE15-5CC7-40C5-9934-F8D2779634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EB9415-20D5-4549-8E79-D79C3533BB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0BA6B3A-8B92-4A41-8B04-A147FFC98C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3C610B2-EBBC-4D39-AE5B-D31FBD4084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E68968-DD4A-496A-A2CC-6618A523E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2021-05-25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4073599-2502-4567-B824-9E020C92D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F4938C-D185-4CDA-9C00-85ACBA150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0064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EA4331-C747-4A89-AF8C-D70CF21D1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966670-AE25-40ED-BFBD-E07FBFD4B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2021-05-25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3D2912-0931-4432-B0E4-05FF3C48D9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1E6017-4311-4A10-930D-89169D1EE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56280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BA58D0B-AB19-450C-AA3B-670AE55E4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2021-05-25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FC8D54-CA60-4D0D-96FE-E252800D5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8190CA-7EE6-4DB3-A3F7-973C2A588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33778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663EE-12FC-4209-9EF1-438FA83F96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3915E4-A118-4B0A-BDC2-A7CBCF48AC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50DCBF-2878-401F-8374-35F488521D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A13331-8D1B-4A52-AD30-035EE347C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2021-05-25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628A17-CC11-400B-B349-A54663ADD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8CC8AC-8231-4456-994D-E5C5F5344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03757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37AE61-25FA-40C0-BF1C-19A6922E2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0D80C5E-21F7-4393-9C20-40D63B25B61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78C6E6-FA27-4625-BAFA-D3E18083F5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E89BA1-12D0-4EC4-AA8A-70FD8AE5A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A8632-1673-41B8-A175-B3BBF13535BC}" type="datetimeFigureOut">
              <a:rPr lang="sv-SE" smtClean="0"/>
              <a:t>2021-05-25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7381A3-C975-43B6-A87B-2326B0035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5AF181-8CDA-48F9-AF6F-CE3D528AC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79507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71A8C3F-C1D5-49AD-8413-678A231C5D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2076AF-7BD9-4AFE-B090-85E3C24696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3407A6-D417-4042-BC04-6D47AED6D5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5A8632-1673-41B8-A175-B3BBF13535BC}" type="datetimeFigureOut">
              <a:rPr lang="sv-SE" smtClean="0"/>
              <a:t>2021-05-25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A5B100-A4E0-489E-A90B-EF42ACA951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B03476-DE24-48B6-9222-7631444712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536557-F1F7-489A-AFF6-00F50F04A6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3836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7D2E5F-934B-4B00-A1A5-A40E0BF381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8886" y="1687038"/>
            <a:ext cx="11037057" cy="2049826"/>
          </a:xfrm>
        </p:spPr>
        <p:txBody>
          <a:bodyPr>
            <a:noAutofit/>
          </a:bodyPr>
          <a:lstStyle/>
          <a:p>
            <a:r>
              <a:rPr lang="en-US" i="1" dirty="0"/>
              <a:t>WF on introduction of NR-U intra-band ULCA requirements</a:t>
            </a:r>
            <a:endParaRPr lang="en-CA" i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E252F5-07EB-4886-BC79-94B025EF90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32242"/>
            <a:ext cx="9144000" cy="725557"/>
          </a:xfrm>
        </p:spPr>
        <p:txBody>
          <a:bodyPr/>
          <a:lstStyle/>
          <a:p>
            <a:r>
              <a:rPr lang="en-US" dirty="0"/>
              <a:t>Qualcomm Inc., …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EE83764-0A69-4F31-A37F-356A6815C36B}"/>
              </a:ext>
            </a:extLst>
          </p:cNvPr>
          <p:cNvSpPr txBox="1"/>
          <p:nvPr/>
        </p:nvSpPr>
        <p:spPr>
          <a:xfrm>
            <a:off x="10212747" y="522328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>
                <a:latin typeface="Arial" panose="020B0604020202020204" pitchFamily="34" charset="0"/>
                <a:cs typeface="Arial" panose="020B0604020202020204" pitchFamily="34" charset="0"/>
              </a:rPr>
              <a:t>R4-2107807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2EF8F4B-4669-4017-9B2A-468E3289AE55}"/>
              </a:ext>
            </a:extLst>
          </p:cNvPr>
          <p:cNvSpPr/>
          <p:nvPr/>
        </p:nvSpPr>
        <p:spPr>
          <a:xfrm>
            <a:off x="588886" y="50293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WG4 Meeting #</a:t>
            </a: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99-e</a:t>
            </a:r>
            <a:endParaRPr lang="sv-SE" sz="1200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Electronic meeting, 19 – 27 May 2021</a:t>
            </a:r>
            <a:endParaRPr lang="sv-SE" sz="1200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3914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272"/>
            <a:ext cx="10515600" cy="751576"/>
          </a:xfrm>
        </p:spPr>
        <p:txBody>
          <a:bodyPr/>
          <a:lstStyle/>
          <a:p>
            <a:r>
              <a:rPr lang="en-CA" dirty="0"/>
              <a:t>Background: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299" y="1184436"/>
            <a:ext cx="11377402" cy="448912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/>
              <a:t>In [1], NR-U ULCA transmitter requirements such as SEM, ACLR and General Spurious Emissions were proposed</a:t>
            </a:r>
          </a:p>
          <a:p>
            <a:pPr marL="0" indent="0">
              <a:buNone/>
            </a:pPr>
            <a:r>
              <a:rPr lang="en-US" dirty="0"/>
              <a:t>There were tentative agreements for ACLR and General Spurious Emissions</a:t>
            </a:r>
          </a:p>
          <a:p>
            <a:pPr marL="0" indent="0">
              <a:buNone/>
            </a:pPr>
            <a:r>
              <a:rPr lang="en-US" dirty="0"/>
              <a:t>SEM needs further discussion</a:t>
            </a:r>
          </a:p>
        </p:txBody>
      </p:sp>
    </p:spTree>
    <p:extLst>
      <p:ext uri="{BB962C8B-B14F-4D97-AF65-F5344CB8AC3E}">
        <p14:creationId xmlns:p14="http://schemas.microsoft.com/office/powerpoint/2010/main" val="13174912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272"/>
            <a:ext cx="10515600" cy="751576"/>
          </a:xfrm>
        </p:spPr>
        <p:txBody>
          <a:bodyPr/>
          <a:lstStyle/>
          <a:p>
            <a:r>
              <a:rPr lang="en-CA" dirty="0"/>
              <a:t>WF - ACLR: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299" y="1184436"/>
            <a:ext cx="11377402" cy="68630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>
                <a:highlight>
                  <a:srgbClr val="00FF00"/>
                </a:highlight>
              </a:rPr>
              <a:t>Agreement</a:t>
            </a:r>
            <a:r>
              <a:rPr lang="en-US" dirty="0"/>
              <a:t>: 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86A79A3-02F5-4347-9C58-9C2BA1E8AD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6835271"/>
              </p:ext>
            </p:extLst>
          </p:nvPr>
        </p:nvGraphicFramePr>
        <p:xfrm>
          <a:off x="2510200" y="2658819"/>
          <a:ext cx="8018463" cy="29579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59273">
                  <a:extLst>
                    <a:ext uri="{9D8B030D-6E8A-4147-A177-3AD203B41FA5}">
                      <a16:colId xmlns:a16="http://schemas.microsoft.com/office/drawing/2014/main" val="2209595446"/>
                    </a:ext>
                  </a:extLst>
                </a:gridCol>
                <a:gridCol w="4259190">
                  <a:extLst>
                    <a:ext uri="{9D8B030D-6E8A-4147-A177-3AD203B41FA5}">
                      <a16:colId xmlns:a16="http://schemas.microsoft.com/office/drawing/2014/main" val="1101524814"/>
                    </a:ext>
                  </a:extLst>
                </a:gridCol>
              </a:tblGrid>
              <a:tr h="55052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ACLR / Measurement bandwidth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18678945"/>
                  </a:ext>
                </a:extLst>
              </a:tr>
              <a:tr h="28539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CA ACLR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27 dB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40021517"/>
                  </a:ext>
                </a:extLst>
              </a:tr>
              <a:tr h="47025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CA Measurement bandwidth (NOTE 1)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Nominal channel </a:t>
                      </a:r>
                      <a:r>
                        <a:rPr lang="en-GB" sz="1400" dirty="0" err="1">
                          <a:effectLst/>
                        </a:rPr>
                        <a:t>space+MBW</a:t>
                      </a:r>
                      <a:r>
                        <a:rPr lang="en-GB" sz="1400" baseline="-25000" dirty="0" err="1">
                          <a:effectLst/>
                        </a:rPr>
                        <a:t>ACLR,low</a:t>
                      </a:r>
                      <a:r>
                        <a:rPr lang="en-GB" sz="1400" dirty="0">
                          <a:effectLst/>
                        </a:rPr>
                        <a:t>/2+ </a:t>
                      </a:r>
                      <a:r>
                        <a:rPr lang="en-GB" sz="1400" dirty="0" err="1">
                          <a:effectLst/>
                        </a:rPr>
                        <a:t>MBW</a:t>
                      </a:r>
                      <a:r>
                        <a:rPr lang="en-GB" sz="1400" baseline="-25000" dirty="0" err="1">
                          <a:effectLst/>
                        </a:rPr>
                        <a:t>ACLR,high</a:t>
                      </a:r>
                      <a:r>
                        <a:rPr lang="en-GB" sz="1400" dirty="0">
                          <a:effectLst/>
                        </a:rPr>
                        <a:t>/2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10562565"/>
                  </a:ext>
                </a:extLst>
              </a:tr>
              <a:tr h="47025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Adjacent channel centre frequency offset (in MHz)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+ BW</a:t>
                      </a:r>
                      <a:r>
                        <a:rPr lang="en-GB" sz="1400" baseline="-25000" dirty="0">
                          <a:effectLst/>
                        </a:rPr>
                        <a:t>Channel_CA </a:t>
                      </a:r>
                      <a:r>
                        <a:rPr lang="en-GB" sz="1400" dirty="0">
                          <a:effectLst/>
                        </a:rPr>
                        <a:t>/ - BW</a:t>
                      </a:r>
                      <a:r>
                        <a:rPr lang="en-GB" sz="1400" baseline="-25000" dirty="0">
                          <a:effectLst/>
                        </a:rPr>
                        <a:t>Channel_CA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3754175"/>
                  </a:ext>
                </a:extLst>
              </a:tr>
              <a:tr h="47025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Difference between ACLR MBW center and F</a:t>
                      </a:r>
                      <a:r>
                        <a:rPr lang="en-GB" sz="1400" baseline="-25000">
                          <a:effectLst/>
                        </a:rPr>
                        <a:t>c,low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</a:rPr>
                        <a:t>MBW</a:t>
                      </a:r>
                      <a:r>
                        <a:rPr lang="en-GB" sz="1400" baseline="-25000" dirty="0" err="1">
                          <a:effectLst/>
                        </a:rPr>
                        <a:t>shift</a:t>
                      </a:r>
                      <a:r>
                        <a:rPr lang="en-GB" sz="1400" dirty="0">
                          <a:effectLst/>
                        </a:rPr>
                        <a:t>= (MBW</a:t>
                      </a:r>
                      <a:r>
                        <a:rPr lang="en-GB" sz="1400" baseline="-25000" dirty="0">
                          <a:effectLst/>
                        </a:rPr>
                        <a:t>ACLR_CA</a:t>
                      </a:r>
                      <a:r>
                        <a:rPr lang="en-GB" sz="1400" dirty="0">
                          <a:effectLst/>
                        </a:rPr>
                        <a:t>-</a:t>
                      </a:r>
                      <a:r>
                        <a:rPr lang="en-GB" sz="1400" dirty="0" err="1">
                          <a:effectLst/>
                        </a:rPr>
                        <a:t>MBW</a:t>
                      </a:r>
                      <a:r>
                        <a:rPr lang="en-GB" sz="1400" baseline="-25000" dirty="0" err="1">
                          <a:effectLst/>
                        </a:rPr>
                        <a:t>ACLR,low</a:t>
                      </a:r>
                      <a:r>
                        <a:rPr lang="en-GB" sz="1400" dirty="0">
                          <a:effectLst/>
                        </a:rPr>
                        <a:t>)/2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79594456"/>
                  </a:ext>
                </a:extLst>
              </a:tr>
              <a:tr h="711316">
                <a:tc gridSpan="2">
                  <a:txBody>
                    <a:bodyPr/>
                    <a:lstStyle/>
                    <a:p>
                      <a:pPr marL="540385" marR="0" indent="-54038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NOTE 1:	</a:t>
                      </a:r>
                      <a:r>
                        <a:rPr lang="en-GB" sz="1400" dirty="0" err="1">
                          <a:effectLst/>
                        </a:rPr>
                        <a:t>MBW</a:t>
                      </a:r>
                      <a:r>
                        <a:rPr lang="en-GB" sz="1400" baseline="-25000" dirty="0" err="1">
                          <a:effectLst/>
                        </a:rPr>
                        <a:t>ACLR,low</a:t>
                      </a:r>
                      <a:r>
                        <a:rPr lang="en-GB" sz="1400" dirty="0">
                          <a:effectLst/>
                        </a:rPr>
                        <a:t> and </a:t>
                      </a:r>
                      <a:r>
                        <a:rPr lang="en-GB" sz="1400" dirty="0" err="1">
                          <a:effectLst/>
                        </a:rPr>
                        <a:t>MBW</a:t>
                      </a:r>
                      <a:r>
                        <a:rPr lang="en-GB" sz="1400" baseline="-25000" dirty="0" err="1">
                          <a:effectLst/>
                        </a:rPr>
                        <a:t>ACLR,high</a:t>
                      </a:r>
                      <a:r>
                        <a:rPr lang="en-GB" sz="1400" dirty="0">
                          <a:effectLst/>
                        </a:rPr>
                        <a:t> are the single-channel ACLR measurement bandwidths specified for channel bandwidths </a:t>
                      </a:r>
                      <a:r>
                        <a:rPr lang="en-GB" sz="1400" dirty="0" err="1">
                          <a:effectLst/>
                        </a:rPr>
                        <a:t>BW</a:t>
                      </a:r>
                      <a:r>
                        <a:rPr lang="en-GB" sz="1400" baseline="-25000" dirty="0" err="1">
                          <a:effectLst/>
                        </a:rPr>
                        <a:t>channel</a:t>
                      </a:r>
                      <a:r>
                        <a:rPr lang="en-GB" sz="1400" baseline="-25000" dirty="0">
                          <a:effectLst/>
                        </a:rPr>
                        <a:t>(low)</a:t>
                      </a:r>
                      <a:r>
                        <a:rPr lang="en-GB" sz="1400" dirty="0">
                          <a:effectLst/>
                        </a:rPr>
                        <a:t> and </a:t>
                      </a:r>
                      <a:r>
                        <a:rPr lang="en-GB" sz="1400" dirty="0" err="1">
                          <a:effectLst/>
                        </a:rPr>
                        <a:t>BW</a:t>
                      </a:r>
                      <a:r>
                        <a:rPr lang="en-GB" sz="1400" baseline="-25000" dirty="0" err="1">
                          <a:effectLst/>
                        </a:rPr>
                        <a:t>channel</a:t>
                      </a:r>
                      <a:r>
                        <a:rPr lang="en-GB" sz="1400" baseline="-25000" dirty="0">
                          <a:effectLst/>
                        </a:rPr>
                        <a:t>(high)</a:t>
                      </a:r>
                      <a:r>
                        <a:rPr lang="en-GB" sz="1400" dirty="0">
                          <a:effectLst/>
                        </a:rPr>
                        <a:t> in 6.5.2.4.1-1(see Appendix), respectively.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6695488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7D2A10C8-4990-4199-BE33-D8682443F96E}"/>
              </a:ext>
            </a:extLst>
          </p:cNvPr>
          <p:cNvSpPr/>
          <p:nvPr/>
        </p:nvSpPr>
        <p:spPr>
          <a:xfrm>
            <a:off x="2810258" y="2269826"/>
            <a:ext cx="6432145" cy="3071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Bef>
                <a:spcPts val="300"/>
              </a:spcBef>
            </a:pPr>
            <a:r>
              <a:rPr lang="en-GB" sz="1400" b="1" dirty="0">
                <a:latin typeface="Arial" panose="020B0604020202020204" pitchFamily="34" charset="0"/>
                <a:ea typeface="SimSun" panose="02010600030101010101" pitchFamily="2" charset="-122"/>
              </a:rPr>
              <a:t>Table [2]: General requirements for intra-band contiguous NR-U CA ACLR</a:t>
            </a:r>
            <a:endParaRPr lang="en-US" sz="1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11981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272"/>
            <a:ext cx="10515600" cy="751576"/>
          </a:xfrm>
        </p:spPr>
        <p:txBody>
          <a:bodyPr/>
          <a:lstStyle/>
          <a:p>
            <a:r>
              <a:rPr lang="en-CA" dirty="0"/>
              <a:t>WF – General Spurious Emissions: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10"/>
            <a:ext cx="2481943" cy="45714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>
                <a:highlight>
                  <a:srgbClr val="00FF00"/>
                </a:highlight>
              </a:rPr>
              <a:t>Agreement: 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022C234C-2081-494D-8BED-A88F7E52B0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1689819"/>
              </p:ext>
            </p:extLst>
          </p:nvPr>
        </p:nvGraphicFramePr>
        <p:xfrm>
          <a:off x="3460443" y="2759701"/>
          <a:ext cx="7201988" cy="39876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50389">
                  <a:extLst>
                    <a:ext uri="{9D8B030D-6E8A-4147-A177-3AD203B41FA5}">
                      <a16:colId xmlns:a16="http://schemas.microsoft.com/office/drawing/2014/main" val="3050884573"/>
                    </a:ext>
                  </a:extLst>
                </a:gridCol>
                <a:gridCol w="1235280">
                  <a:extLst>
                    <a:ext uri="{9D8B030D-6E8A-4147-A177-3AD203B41FA5}">
                      <a16:colId xmlns:a16="http://schemas.microsoft.com/office/drawing/2014/main" val="1600715331"/>
                    </a:ext>
                  </a:extLst>
                </a:gridCol>
                <a:gridCol w="1235280">
                  <a:extLst>
                    <a:ext uri="{9D8B030D-6E8A-4147-A177-3AD203B41FA5}">
                      <a16:colId xmlns:a16="http://schemas.microsoft.com/office/drawing/2014/main" val="2308328631"/>
                    </a:ext>
                  </a:extLst>
                </a:gridCol>
                <a:gridCol w="581039">
                  <a:extLst>
                    <a:ext uri="{9D8B030D-6E8A-4147-A177-3AD203B41FA5}">
                      <a16:colId xmlns:a16="http://schemas.microsoft.com/office/drawing/2014/main" val="581272122"/>
                    </a:ext>
                  </a:extLst>
                </a:gridCol>
              </a:tblGrid>
              <a:tr h="43502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Frequency Range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Maximum Level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Measurement bandwidth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NOTE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30461077"/>
                  </a:ext>
                </a:extLst>
              </a:tr>
              <a:tr h="21206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9 kHz ≤ f &lt; 150 kHz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-36 dBm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 kHz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87050904"/>
                  </a:ext>
                </a:extLst>
              </a:tr>
              <a:tr h="21206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150 kHz ≤ f &lt; 30 MHz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-36 dBm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 kHz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98083477"/>
                  </a:ext>
                </a:extLst>
              </a:tr>
              <a:tr h="21206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30 MHz ≤ f &lt; 1000 MHz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-36 dBm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100 kHz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23475709"/>
                  </a:ext>
                </a:extLst>
              </a:tr>
              <a:tr h="212061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 GHz ≤ f &lt; 12.75 GHz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-30 dBm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 MHz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56739887"/>
                  </a:ext>
                </a:extLst>
              </a:tr>
              <a:tr h="21206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-25 dBm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 MHz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29772901"/>
                  </a:ext>
                </a:extLst>
              </a:tr>
              <a:tr h="43502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12.75 GHz ≤ f &lt; 5</a:t>
                      </a:r>
                      <a:r>
                        <a:rPr lang="en-GB" sz="1400" baseline="30000" dirty="0">
                          <a:effectLst/>
                        </a:rPr>
                        <a:t>th</a:t>
                      </a:r>
                      <a:r>
                        <a:rPr lang="en-GB" sz="1400" dirty="0">
                          <a:effectLst/>
                        </a:rPr>
                        <a:t> harmonic of the upper frequency edge of the UL operating band in GHz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-30 dBm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 MHz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0686452"/>
                  </a:ext>
                </a:extLst>
              </a:tr>
              <a:tr h="21206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12.75 GHz &lt; f &lt; 26 GHz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-30 dBm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 MHz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3168693"/>
                  </a:ext>
                </a:extLst>
              </a:tr>
              <a:tr h="1745861">
                <a:tc gridSpan="4">
                  <a:txBody>
                    <a:bodyPr/>
                    <a:lstStyle/>
                    <a:p>
                      <a:pPr marL="540385" marR="0" indent="-54038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NOTE 1:	Applies for Band that the upper frequency edge of the UL Band more than 2.69 GHz</a:t>
                      </a:r>
                      <a:endParaRPr lang="en-US" sz="1400" dirty="0">
                        <a:effectLst/>
                      </a:endParaRPr>
                    </a:p>
                    <a:p>
                      <a:pPr marL="540385" marR="0" indent="-54038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NOTE 2:	Applies for Band that the upper frequency edge of the UL Band more than 5.2 GHz</a:t>
                      </a:r>
                      <a:endParaRPr lang="en-US" sz="1400" dirty="0">
                        <a:effectLst/>
                      </a:endParaRPr>
                    </a:p>
                    <a:p>
                      <a:pPr marL="540385" marR="0" indent="-54038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NOTE 3:	Applies for Band n41, CA configurations including Band n41, and EN-DC configurations that include n41 specified in clause 5.2B of TS 38.101-3 [3] when NS_04 is signalled.</a:t>
                      </a:r>
                      <a:endParaRPr lang="en-US" sz="1400" dirty="0">
                        <a:effectLst/>
                      </a:endParaRPr>
                    </a:p>
                    <a:p>
                      <a:pPr marL="540385" marR="0" indent="-54038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NOTE 4:	Does not apply for Band n41, CA configurations including Band n41, and EN-DC configurations that include n41 specified in clause 5.2B of TS 38.101-3 [3] when NS_04 is signalled.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859607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F62340E-CF53-488F-9618-417A76A8D2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8309226"/>
              </p:ext>
            </p:extLst>
          </p:nvPr>
        </p:nvGraphicFramePr>
        <p:xfrm>
          <a:off x="4822042" y="1336653"/>
          <a:ext cx="4478791" cy="8901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88909">
                  <a:extLst>
                    <a:ext uri="{9D8B030D-6E8A-4147-A177-3AD203B41FA5}">
                      <a16:colId xmlns:a16="http://schemas.microsoft.com/office/drawing/2014/main" val="621136971"/>
                    </a:ext>
                  </a:extLst>
                </a:gridCol>
                <a:gridCol w="3189882">
                  <a:extLst>
                    <a:ext uri="{9D8B030D-6E8A-4147-A177-3AD203B41FA5}">
                      <a16:colId xmlns:a16="http://schemas.microsoft.com/office/drawing/2014/main" val="1107234953"/>
                    </a:ext>
                  </a:extLst>
                </a:gridCol>
              </a:tblGrid>
              <a:tr h="61830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</a:rPr>
                        <a:t>Aggregated Channel bandwidth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</a:rPr>
                        <a:t>OOB boundary F</a:t>
                      </a:r>
                      <a:r>
                        <a:rPr lang="zh-CN" sz="1400" baseline="-25000" dirty="0">
                          <a:effectLst/>
                        </a:rPr>
                        <a:t>OOB</a:t>
                      </a:r>
                      <a:r>
                        <a:rPr lang="zh-CN" sz="1400" dirty="0">
                          <a:effectLst/>
                        </a:rPr>
                        <a:t> (MHz) 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70559598"/>
                  </a:ext>
                </a:extLst>
              </a:tr>
              <a:tr h="1990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BW</a:t>
                      </a:r>
                      <a:r>
                        <a:rPr lang="zh-CN" sz="1400" baseline="-25000">
                          <a:effectLst/>
                        </a:rPr>
                        <a:t>Channel_CA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</a:rPr>
                        <a:t>BW</a:t>
                      </a:r>
                      <a:r>
                        <a:rPr lang="zh-CN" sz="1400" baseline="-25000" dirty="0">
                          <a:effectLst/>
                        </a:rPr>
                        <a:t>Channel_CA </a:t>
                      </a:r>
                      <a:r>
                        <a:rPr lang="zh-CN" sz="1400" dirty="0">
                          <a:effectLst/>
                        </a:rPr>
                        <a:t>+ 5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74437402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A9B7145F-C325-48C4-8F90-E54458D2830F}"/>
              </a:ext>
            </a:extLst>
          </p:cNvPr>
          <p:cNvSpPr/>
          <p:nvPr/>
        </p:nvSpPr>
        <p:spPr>
          <a:xfrm>
            <a:off x="4032068" y="998977"/>
            <a:ext cx="6890397" cy="229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Bef>
                <a:spcPts val="300"/>
              </a:spcBef>
            </a:pPr>
            <a:r>
              <a:rPr lang="en-US" sz="900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Table [3]: Boundary between out of band and spurious emission domain for intra-band contiguous carrier aggregation</a:t>
            </a:r>
            <a:endParaRPr lang="en-US" sz="10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4A48F67-C128-4DE1-882B-84B42E26A957}"/>
              </a:ext>
            </a:extLst>
          </p:cNvPr>
          <p:cNvSpPr/>
          <p:nvPr/>
        </p:nvSpPr>
        <p:spPr>
          <a:xfrm>
            <a:off x="4645392" y="2426770"/>
            <a:ext cx="4655441" cy="2457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Bef>
                <a:spcPts val="300"/>
              </a:spcBef>
            </a:pPr>
            <a:r>
              <a:rPr lang="en-GB" sz="1000" b="1" dirty="0">
                <a:latin typeface="Arial" panose="020B0604020202020204" pitchFamily="34" charset="0"/>
                <a:ea typeface="MS Mincho" panose="02020609040205080304" pitchFamily="49" charset="-128"/>
                <a:cs typeface="v5.0.0"/>
              </a:rPr>
              <a:t>Table [4]: Requirement for general spurious emissions limits for NR-U CA</a:t>
            </a:r>
            <a:endParaRPr lang="en-US" sz="10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8941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33" y="0"/>
            <a:ext cx="10515600" cy="537516"/>
          </a:xfrm>
        </p:spPr>
        <p:txBody>
          <a:bodyPr>
            <a:normAutofit fontScale="90000"/>
          </a:bodyPr>
          <a:lstStyle/>
          <a:p>
            <a:r>
              <a:rPr lang="en-CA" dirty="0"/>
              <a:t>WF – SEM: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299" y="572756"/>
            <a:ext cx="11377402" cy="537516"/>
          </a:xfrm>
        </p:spPr>
        <p:txBody>
          <a:bodyPr>
            <a:noAutofit/>
          </a:bodyPr>
          <a:lstStyle/>
          <a:p>
            <a:r>
              <a:rPr lang="en-US" dirty="0">
                <a:highlight>
                  <a:srgbClr val="00FF00"/>
                </a:highlight>
              </a:rPr>
              <a:t>Agreement</a:t>
            </a:r>
            <a:r>
              <a:rPr lang="en-US" dirty="0"/>
              <a:t> for fully allocated Sub-bands for contiguous CC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Only consider sub-bands being contiguous over 2CCs</a:t>
            </a:r>
            <a:endParaRPr lang="en-GB" sz="2000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marR="0" indent="0" algn="ctr">
              <a:lnSpc>
                <a:spcPct val="107000"/>
              </a:lnSpc>
              <a:spcBef>
                <a:spcPts val="300"/>
              </a:spcBef>
              <a:spcAft>
                <a:spcPts val="0"/>
              </a:spcAft>
              <a:buNone/>
            </a:pPr>
            <a:endParaRPr lang="en-GB" sz="2000" b="1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marR="0" indent="0" algn="ctr">
              <a:lnSpc>
                <a:spcPct val="107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-GB" sz="1400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Table [1]: General NR-U CA spectrum emission mask</a:t>
            </a:r>
            <a:endParaRPr lang="en-US" sz="1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01136FF-1404-4A99-830D-81BB97CA574F}"/>
              </a:ext>
            </a:extLst>
          </p:cNvPr>
          <p:cNvSpPr txBox="1">
            <a:spLocks/>
          </p:cNvSpPr>
          <p:nvPr/>
        </p:nvSpPr>
        <p:spPr>
          <a:xfrm>
            <a:off x="286897" y="3429000"/>
            <a:ext cx="11497804" cy="3429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/>
              <a:t>Study SEM for partially or fully allocated sub-bands for non-contiguous CCs</a:t>
            </a:r>
          </a:p>
          <a:p>
            <a:pPr lvl="2"/>
            <a:r>
              <a:rPr lang="en-US" dirty="0"/>
              <a:t>Only consider contiguous sub-bands in each CC</a:t>
            </a:r>
          </a:p>
          <a:p>
            <a:pPr lvl="2"/>
            <a:r>
              <a:rPr lang="en-US" b="1" dirty="0"/>
              <a:t>Options:</a:t>
            </a:r>
            <a:r>
              <a:rPr lang="en-US" dirty="0"/>
              <a:t> </a:t>
            </a:r>
          </a:p>
          <a:p>
            <a:pPr lvl="3"/>
            <a:r>
              <a:rPr lang="en-US" sz="2000" dirty="0"/>
              <a:t>Consider restricting to contiguous sub-bands across the 2 CCs(No unused sub-band between scheduled sub-bands in each CCs.)</a:t>
            </a:r>
          </a:p>
          <a:p>
            <a:pPr lvl="3"/>
            <a:r>
              <a:rPr lang="en-US" sz="2000" dirty="0"/>
              <a:t>Apply NR-U wideband operation single carrier mask per CC</a:t>
            </a:r>
          </a:p>
          <a:p>
            <a:pPr lvl="3"/>
            <a:r>
              <a:rPr lang="en-US" sz="2000" dirty="0"/>
              <a:t>Apply a composite mask for in-gap emissions between CCs using the least restrictive emission requirement for each CC</a:t>
            </a:r>
          </a:p>
          <a:p>
            <a:pPr lvl="2"/>
            <a:r>
              <a:rPr lang="en-US" dirty="0"/>
              <a:t>Other options not precluded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>
                <a:extLst>
                  <a:ext uri="{FF2B5EF4-FFF2-40B4-BE49-F238E27FC236}">
                    <a16:creationId xmlns:a16="http://schemas.microsoft.com/office/drawing/2014/main" id="{3578D4B6-2DBC-404C-B018-B861AE66B20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76946975"/>
                  </p:ext>
                </p:extLst>
              </p:nvPr>
            </p:nvGraphicFramePr>
            <p:xfrm>
              <a:off x="2821948" y="1535297"/>
              <a:ext cx="5811520" cy="156525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2677160">
                      <a:extLst>
                        <a:ext uri="{9D8B030D-6E8A-4147-A177-3AD203B41FA5}">
                          <a16:colId xmlns:a16="http://schemas.microsoft.com/office/drawing/2014/main" val="1602846044"/>
                        </a:ext>
                      </a:extLst>
                    </a:gridCol>
                    <a:gridCol w="2065655">
                      <a:extLst>
                        <a:ext uri="{9D8B030D-6E8A-4147-A177-3AD203B41FA5}">
                          <a16:colId xmlns:a16="http://schemas.microsoft.com/office/drawing/2014/main" val="1740614678"/>
                        </a:ext>
                      </a:extLst>
                    </a:gridCol>
                    <a:gridCol w="1068705">
                      <a:extLst>
                        <a:ext uri="{9D8B030D-6E8A-4147-A177-3AD203B41FA5}">
                          <a16:colId xmlns:a16="http://schemas.microsoft.com/office/drawing/2014/main" val="1129691096"/>
                        </a:ext>
                      </a:extLst>
                    </a:gridCol>
                  </a:tblGrid>
                  <a:tr h="229235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sz="900">
                              <a:effectLst/>
                            </a:rPr>
                            <a:t>Δf</a:t>
                          </a:r>
                          <a:r>
                            <a:rPr lang="zh-CN" sz="900" baseline="-25000">
                              <a:effectLst/>
                            </a:rPr>
                            <a:t>OOB</a:t>
                          </a:r>
                          <a:endParaRPr lang="en-US" sz="900">
                            <a:effectLst/>
                          </a:endParaRPr>
                        </a:p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sz="900">
                              <a:effectLst/>
                            </a:rPr>
                            <a:t>(MHz)</a:t>
                          </a:r>
                          <a:endParaRPr lang="en-US" sz="900" b="1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sz="900">
                              <a:effectLst/>
                            </a:rPr>
                            <a:t>Spectrum emission limit (dBr)</a:t>
                          </a:r>
                          <a:endParaRPr lang="en-US" sz="900" b="1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sz="900">
                              <a:effectLst/>
                            </a:rPr>
                            <a:t>Measurement bandwidth</a:t>
                          </a:r>
                          <a:endParaRPr lang="en-US" sz="900" b="1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641756522"/>
                      </a:ext>
                    </a:extLst>
                  </a:tr>
                  <a:tr h="167005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sz="900" dirty="0">
                              <a:effectLst/>
                            </a:rPr>
                            <a:t>± 0 - 1 </a:t>
                          </a:r>
                          <a:endParaRPr lang="en-US" sz="9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900">
                                    <a:effectLst/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GB" sz="900">
                                    <a:effectLst/>
                                    <a:latin typeface="Cambria Math" panose="02040503050406030204" pitchFamily="18" charset="0"/>
                                  </a:rPr>
                                  <m:t>𝟐𝟎</m:t>
                                </m:r>
                                <m:r>
                                  <a:rPr lang="en-GB" sz="900">
                                    <a:effectLst/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9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9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sz="9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∆</m:t>
                                        </m:r>
                                        <m:r>
                                          <a:rPr lang="en-GB" sz="9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𝒇</m:t>
                                        </m:r>
                                      </m:e>
                                      <m:sub>
                                        <m:r>
                                          <a:rPr lang="en-GB" sz="9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𝑶𝑶𝑩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en-US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900" dirty="0">
                              <a:effectLst/>
                            </a:rPr>
                            <a:t>[100kHz]</a:t>
                          </a:r>
                          <a:r>
                            <a:rPr lang="en-GB" sz="900" baseline="30000" dirty="0">
                              <a:effectLst/>
                            </a:rPr>
                            <a:t>3</a:t>
                          </a:r>
                          <a:endParaRPr lang="en-US" sz="9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032640545"/>
                      </a:ext>
                    </a:extLst>
                  </a:tr>
                  <a:tr h="225653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sz="900" dirty="0">
                              <a:effectLst/>
                            </a:rPr>
                            <a:t>± 1 - 5 </a:t>
                          </a:r>
                          <a:endParaRPr lang="en-US" sz="9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</a:rPr>
                            <a:t>NOTE 1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sz="900">
                              <a:effectLst/>
                            </a:rPr>
                            <a:t>1 MHz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523321655"/>
                      </a:ext>
                    </a:extLst>
                  </a:tr>
                  <a:tr h="3175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sz="900">
                              <a:effectLst/>
                            </a:rPr>
                            <a:t>± 5 - BW</a:t>
                          </a:r>
                          <a:r>
                            <a:rPr lang="zh-CN" sz="900" baseline="-25000">
                              <a:effectLst/>
                            </a:rPr>
                            <a:t>Channel_CA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</a:rPr>
                            <a:t>NOTE 2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sz="900">
                              <a:effectLst/>
                            </a:rPr>
                            <a:t>1 MHz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743367593"/>
                      </a:ext>
                    </a:extLst>
                  </a:tr>
                  <a:tr h="167005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± BW</a:t>
                          </a:r>
                          <a:r>
                            <a:rPr lang="en-US" sz="900" baseline="-25000">
                              <a:effectLst/>
                            </a:rPr>
                            <a:t>Channel_CA </a:t>
                          </a:r>
                          <a:r>
                            <a:rPr lang="en-US" sz="900">
                              <a:effectLst/>
                            </a:rPr>
                            <a:t>– (BW</a:t>
                          </a:r>
                          <a:r>
                            <a:rPr lang="en-US" sz="900" baseline="-25000">
                              <a:effectLst/>
                            </a:rPr>
                            <a:t>Channel_CA </a:t>
                          </a:r>
                          <a:r>
                            <a:rPr lang="en-US" sz="900">
                              <a:effectLst/>
                            </a:rPr>
                            <a:t>+5)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sz="900">
                              <a:effectLst/>
                            </a:rPr>
                            <a:t>-40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sz="900">
                              <a:effectLst/>
                            </a:rPr>
                            <a:t>1 MHz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944128064"/>
                      </a:ext>
                    </a:extLst>
                  </a:tr>
                  <a:tr h="302895">
                    <a:tc gridSpan="3">
                      <a:txBody>
                        <a:bodyPr/>
                        <a:lstStyle/>
                        <a:p>
                          <a:pPr marL="540385" marR="0" indent="-540385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900" dirty="0">
                              <a:effectLst/>
                            </a:rPr>
                            <a:t>NOTE 1:	Given as: </a:t>
                          </a:r>
                          <a14:m>
                            <m:oMath xmlns:m="http://schemas.openxmlformats.org/officeDocument/2006/math">
                              <m:r>
                                <a:rPr lang="en-GB" sz="800">
                                  <a:effectLst/>
                                  <a:latin typeface="Cambria Math" panose="02040503050406030204" pitchFamily="18" charset="0"/>
                                </a:rPr>
                                <m:t>−20−</m:t>
                              </m:r>
                              <m:d>
                                <m:dPr>
                                  <m:ctrlPr>
                                    <a:rPr lang="en-US" sz="8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type m:val="skw"/>
                                      <m:ctrlPr>
                                        <a:rPr lang="en-US" sz="800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GB" sz="8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8</m:t>
                                      </m:r>
                                    </m:num>
                                    <m:den>
                                      <m:r>
                                        <a:rPr lang="en-GB" sz="8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𝑨</m:t>
                                      </m:r>
                                    </m:den>
                                  </m:f>
                                </m:e>
                              </m:d>
                              <m:r>
                                <a:rPr lang="en-GB" sz="800">
                                  <a:effectLst/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sz="8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800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8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∆</m:t>
                                      </m:r>
                                      <m:r>
                                        <a:rPr lang="en-GB" sz="8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𝒇</m:t>
                                      </m:r>
                                    </m:e>
                                    <m:sub>
                                      <m:r>
                                        <a:rPr lang="en-GB" sz="8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𝑶𝑶𝑩</m:t>
                                      </m:r>
                                    </m:sub>
                                  </m:sSub>
                                  <m:r>
                                    <a:rPr lang="en-GB" sz="800">
                                      <a:effectLst/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</m:d>
                            </m:oMath>
                          </a14:m>
                          <a:r>
                            <a:rPr lang="en-GB" sz="800" dirty="0">
                              <a:effectLst/>
                            </a:rPr>
                            <a:t> where </a:t>
                          </a:r>
                          <a14:m>
                            <m:oMath xmlns:m="http://schemas.openxmlformats.org/officeDocument/2006/math">
                              <m:r>
                                <a:rPr lang="en-GB" sz="800">
                                  <a:effectLst/>
                                  <a:latin typeface="Cambria Math" panose="02040503050406030204" pitchFamily="18" charset="0"/>
                                </a:rPr>
                                <m:t>𝑨</m:t>
                              </m:r>
                              <m:r>
                                <a:rPr lang="en-GB" sz="800">
                                  <a:effectLst/>
                                  <a:latin typeface="Cambria Math" panose="02040503050406030204" pitchFamily="18" charset="0"/>
                                </a:rPr>
                                <m:t>= </m:t>
                              </m:r>
                              <m:d>
                                <m:dPr>
                                  <m:ctrlPr>
                                    <a:rPr lang="en-US" sz="7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type m:val="skw"/>
                                      <m:ctrlPr>
                                        <a:rPr lang="en-US" sz="700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GB" sz="7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𝐵𝑊𝐶h𝑎𝑛𝑛𝑒𝑙</m:t>
                                      </m:r>
                                      <m:r>
                                        <a:rPr lang="en-GB" sz="7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_</m:t>
                                      </m:r>
                                      <m:r>
                                        <a:rPr lang="en-GB" sz="7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𝐶𝐴</m:t>
                                      </m:r>
                                    </m:num>
                                    <m:den>
                                      <m:r>
                                        <a:rPr lang="en-GB" sz="7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</m:e>
                              </m:d>
                              <m:r>
                                <a:rPr lang="en-GB" sz="700">
                                  <a:effectLst/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oMath>
                          </a14:m>
                          <a:endParaRPr lang="en-US" sz="1000" dirty="0">
                            <a:effectLst/>
                          </a:endParaRPr>
                        </a:p>
                        <a:p>
                          <a:pPr marL="540385" marR="0" indent="-540385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900" dirty="0">
                              <a:effectLst/>
                            </a:rPr>
                            <a:t>NOTE 2:	Given as: </a:t>
                          </a:r>
                          <a14:m>
                            <m:oMath xmlns:m="http://schemas.openxmlformats.org/officeDocument/2006/math">
                              <m:r>
                                <a:rPr lang="en-GB" sz="800">
                                  <a:effectLst/>
                                  <a:latin typeface="Cambria Math" panose="02040503050406030204" pitchFamily="18" charset="0"/>
                                </a:rPr>
                                <m:t>−16−</m:t>
                              </m:r>
                              <m:d>
                                <m:dPr>
                                  <m:ctrlPr>
                                    <a:rPr lang="en-US" sz="8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type m:val="skw"/>
                                      <m:ctrlPr>
                                        <a:rPr lang="en-US" sz="800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GB" sz="8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12</m:t>
                                      </m:r>
                                    </m:num>
                                    <m:den>
                                      <m:r>
                                        <a:rPr lang="en-GB" sz="8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𝑩</m:t>
                                      </m:r>
                                    </m:den>
                                  </m:f>
                                </m:e>
                              </m:d>
                              <m:r>
                                <a:rPr lang="en-GB" sz="800">
                                  <a:effectLst/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sz="8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800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8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∆</m:t>
                                      </m:r>
                                      <m:r>
                                        <a:rPr lang="en-GB" sz="8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𝒇</m:t>
                                      </m:r>
                                    </m:e>
                                    <m:sub>
                                      <m:r>
                                        <a:rPr lang="en-GB" sz="8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𝑶𝑶𝑩</m:t>
                                      </m:r>
                                    </m:sub>
                                  </m:sSub>
                                </m:e>
                              </m:d>
                            </m:oMath>
                          </a14:m>
                          <a:r>
                            <a:rPr lang="en-GB" sz="800" dirty="0">
                              <a:effectLst/>
                            </a:rPr>
                            <a:t> where </a:t>
                          </a:r>
                          <a14:m>
                            <m:oMath xmlns:m="http://schemas.openxmlformats.org/officeDocument/2006/math">
                              <m:r>
                                <a:rPr lang="en-GB" sz="900">
                                  <a:effectLst/>
                                  <a:latin typeface="Cambria Math" panose="02040503050406030204" pitchFamily="18" charset="0"/>
                                </a:rPr>
                                <m:t>𝑩</m:t>
                              </m:r>
                              <m:r>
                                <a:rPr lang="en-GB" sz="900">
                                  <a:effectLst/>
                                  <a:latin typeface="Cambria Math" panose="02040503050406030204" pitchFamily="18" charset="0"/>
                                </a:rPr>
                                <m:t>= </m:t>
                              </m:r>
                              <m:d>
                                <m:dPr>
                                  <m:ctrlPr>
                                    <a:rPr lang="en-US" sz="8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type m:val="skw"/>
                                      <m:ctrlPr>
                                        <a:rPr lang="en-US" sz="800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GB" sz="8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𝐵𝑊𝐶h𝑎𝑛𝑛𝑒𝑙</m:t>
                                      </m:r>
                                      <m:r>
                                        <a:rPr lang="en-GB" sz="8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_</m:t>
                                      </m:r>
                                      <m:r>
                                        <a:rPr lang="en-GB" sz="8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𝐶𝐴</m:t>
                                      </m:r>
                                    </m:num>
                                    <m:den>
                                      <m:r>
                                        <a:rPr lang="en-GB" sz="8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</m:e>
                              </m:d>
                            </m:oMath>
                          </a14:m>
                          <a:endParaRPr lang="en-US" sz="1000" dirty="0">
                            <a:effectLst/>
                          </a:endParaRPr>
                        </a:p>
                        <a:p>
                          <a:pPr marL="540385" marR="0" indent="-540385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900" dirty="0">
                              <a:effectLst/>
                            </a:rPr>
                            <a:t>NOTE 3:	The measured value shall be scaled by a factor equal to the ratio of the reference bandwidth (1 MHz) to the measurement bandwidth before the emission limit (</a:t>
                          </a:r>
                          <a:r>
                            <a:rPr lang="en-GB" sz="900" dirty="0" err="1">
                              <a:effectLst/>
                            </a:rPr>
                            <a:t>dBr</a:t>
                          </a:r>
                          <a:r>
                            <a:rPr lang="en-GB" sz="900" dirty="0">
                              <a:effectLst/>
                            </a:rPr>
                            <a:t>) is applied.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0651774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>
                <a:extLst>
                  <a:ext uri="{FF2B5EF4-FFF2-40B4-BE49-F238E27FC236}">
                    <a16:creationId xmlns:a16="http://schemas.microsoft.com/office/drawing/2014/main" id="{3578D4B6-2DBC-404C-B018-B861AE66B20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76946975"/>
                  </p:ext>
                </p:extLst>
              </p:nvPr>
            </p:nvGraphicFramePr>
            <p:xfrm>
              <a:off x="2821948" y="1535297"/>
              <a:ext cx="5811520" cy="156525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2677160">
                      <a:extLst>
                        <a:ext uri="{9D8B030D-6E8A-4147-A177-3AD203B41FA5}">
                          <a16:colId xmlns:a16="http://schemas.microsoft.com/office/drawing/2014/main" val="1602846044"/>
                        </a:ext>
                      </a:extLst>
                    </a:gridCol>
                    <a:gridCol w="2065655">
                      <a:extLst>
                        <a:ext uri="{9D8B030D-6E8A-4147-A177-3AD203B41FA5}">
                          <a16:colId xmlns:a16="http://schemas.microsoft.com/office/drawing/2014/main" val="1740614678"/>
                        </a:ext>
                      </a:extLst>
                    </a:gridCol>
                    <a:gridCol w="1068705">
                      <a:extLst>
                        <a:ext uri="{9D8B030D-6E8A-4147-A177-3AD203B41FA5}">
                          <a16:colId xmlns:a16="http://schemas.microsoft.com/office/drawing/2014/main" val="1129691096"/>
                        </a:ext>
                      </a:extLst>
                    </a:gridCol>
                  </a:tblGrid>
                  <a:tr h="286131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sz="900">
                              <a:effectLst/>
                            </a:rPr>
                            <a:t>Δf</a:t>
                          </a:r>
                          <a:r>
                            <a:rPr lang="zh-CN" sz="900" baseline="-25000">
                              <a:effectLst/>
                            </a:rPr>
                            <a:t>OOB</a:t>
                          </a:r>
                          <a:endParaRPr lang="en-US" sz="900">
                            <a:effectLst/>
                          </a:endParaRPr>
                        </a:p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sz="900">
                              <a:effectLst/>
                            </a:rPr>
                            <a:t>(MHz)</a:t>
                          </a:r>
                          <a:endParaRPr lang="en-US" sz="900" b="1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sz="900">
                              <a:effectLst/>
                            </a:rPr>
                            <a:t>Spectrum emission limit (dBr)</a:t>
                          </a:r>
                          <a:endParaRPr lang="en-US" sz="900" b="1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sz="900">
                              <a:effectLst/>
                            </a:rPr>
                            <a:t>Measurement bandwidth</a:t>
                          </a:r>
                          <a:endParaRPr lang="en-US" sz="900" b="1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641756522"/>
                      </a:ext>
                    </a:extLst>
                  </a:tr>
                  <a:tr h="167005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sz="900" dirty="0">
                              <a:effectLst/>
                            </a:rPr>
                            <a:t>± 0 - 1 </a:t>
                          </a:r>
                          <a:endParaRPr lang="en-US" sz="9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130088" t="-185714" r="-53097" b="-696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900" dirty="0">
                              <a:effectLst/>
                            </a:rPr>
                            <a:t>[100kHz]</a:t>
                          </a:r>
                          <a:r>
                            <a:rPr lang="en-GB" sz="900" baseline="30000" dirty="0">
                              <a:effectLst/>
                            </a:rPr>
                            <a:t>3</a:t>
                          </a:r>
                          <a:endParaRPr lang="en-US" sz="9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032640545"/>
                      </a:ext>
                    </a:extLst>
                  </a:tr>
                  <a:tr h="225653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sz="900" dirty="0">
                              <a:effectLst/>
                            </a:rPr>
                            <a:t>± 1 - 5 </a:t>
                          </a:r>
                          <a:endParaRPr lang="en-US" sz="9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</a:rPr>
                            <a:t>NOTE 1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sz="900">
                              <a:effectLst/>
                            </a:rPr>
                            <a:t>1 MHz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523321655"/>
                      </a:ext>
                    </a:extLst>
                  </a:tr>
                  <a:tr h="139637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sz="900">
                              <a:effectLst/>
                            </a:rPr>
                            <a:t>± 5 - BW</a:t>
                          </a:r>
                          <a:r>
                            <a:rPr lang="zh-CN" sz="900" baseline="-25000">
                              <a:effectLst/>
                            </a:rPr>
                            <a:t>Channel_CA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</a:rPr>
                            <a:t>NOTE 2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sz="900">
                              <a:effectLst/>
                            </a:rPr>
                            <a:t>1 MHz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743367593"/>
                      </a:ext>
                    </a:extLst>
                  </a:tr>
                  <a:tr h="167005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± BW</a:t>
                          </a:r>
                          <a:r>
                            <a:rPr lang="en-US" sz="900" baseline="-25000">
                              <a:effectLst/>
                            </a:rPr>
                            <a:t>Channel_CA </a:t>
                          </a:r>
                          <a:r>
                            <a:rPr lang="en-US" sz="900">
                              <a:effectLst/>
                            </a:rPr>
                            <a:t>– (BW</a:t>
                          </a:r>
                          <a:r>
                            <a:rPr lang="en-US" sz="900" baseline="-25000">
                              <a:effectLst/>
                            </a:rPr>
                            <a:t>Channel_CA </a:t>
                          </a:r>
                          <a:r>
                            <a:rPr lang="en-US" sz="900">
                              <a:effectLst/>
                            </a:rPr>
                            <a:t>+5)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sz="900">
                              <a:effectLst/>
                            </a:rPr>
                            <a:t>-40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sz="900">
                              <a:effectLst/>
                            </a:rPr>
                            <a:t>1 MHz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944128064"/>
                      </a:ext>
                    </a:extLst>
                  </a:tr>
                  <a:tr h="579819"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105" t="-173958" r="-419" b="-1250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06517746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7680621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04395-0370-3046-A683-5796E7453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75852"/>
          </a:xfrm>
        </p:spPr>
        <p:txBody>
          <a:bodyPr>
            <a:normAutofit/>
          </a:bodyPr>
          <a:lstStyle/>
          <a:p>
            <a:r>
              <a:rPr lang="en-US" dirty="0"/>
              <a:t>References:</a:t>
            </a:r>
            <a:endParaRPr lang="en-US" sz="4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2A37D9-A92F-2349-B636-2EAFFC9D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694" y="1254265"/>
            <a:ext cx="11474506" cy="49226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2000" dirty="0"/>
              <a:t>[1] </a:t>
            </a:r>
            <a:r>
              <a:rPr lang="en-US" sz="20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R4-2111253</a:t>
            </a:r>
            <a:r>
              <a:rPr lang="en-CA" sz="2000" dirty="0"/>
              <a:t> </a:t>
            </a:r>
            <a:r>
              <a:rPr lang="en-US" sz="20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Introducing NR-U Intra-band UL CA UE RF requirements </a:t>
            </a:r>
            <a:r>
              <a:rPr lang="en-CA" sz="2000" dirty="0"/>
              <a:t>, Qualcomm Incorporated</a:t>
            </a:r>
            <a:r>
              <a:rPr lang="en-US" sz="2000" dirty="0"/>
              <a:t>, R4#99-e</a:t>
            </a:r>
            <a:endParaRPr lang="en-CA" sz="2000" dirty="0"/>
          </a:p>
          <a:p>
            <a:pPr marL="0" indent="0">
              <a:buNone/>
            </a:pPr>
            <a:r>
              <a:rPr lang="en-CA" sz="2000" dirty="0"/>
              <a:t>[2]</a:t>
            </a:r>
          </a:p>
        </p:txBody>
      </p:sp>
    </p:spTree>
    <p:extLst>
      <p:ext uri="{BB962C8B-B14F-4D97-AF65-F5344CB8AC3E}">
        <p14:creationId xmlns:p14="http://schemas.microsoft.com/office/powerpoint/2010/main" val="9088661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393421504b390e75c13e1df3eeeba9ad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e5c1c0fc1bab5f01085b46c370843bb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DFF7558-FF60-429D-8AA9-D2D16FD4CAE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E96A4C6-9032-4E5E-BE6E-A04CC0260A1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2D86B90-44A4-4D14-B93E-0D265AB056AF}">
  <ds:schemaRefs>
    <ds:schemaRef ds:uri="http://www.w3.org/XML/1998/namespace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http://purl.org/dc/terms/"/>
    <ds:schemaRef ds:uri="http://schemas.microsoft.com/office/2006/documentManagement/types"/>
    <ds:schemaRef ds:uri="6f846979-0e6f-42ff-8b87-e1893efeda99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7065</TotalTime>
  <Words>830</Words>
  <Application>Microsoft Office PowerPoint</Application>
  <PresentationFormat>Widescreen</PresentationFormat>
  <Paragraphs>100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Cambria Math</vt:lpstr>
      <vt:lpstr>Times New Roman</vt:lpstr>
      <vt:lpstr>Office Theme</vt:lpstr>
      <vt:lpstr>WF on introduction of NR-U intra-band ULCA requirements</vt:lpstr>
      <vt:lpstr>Background:</vt:lpstr>
      <vt:lpstr>WF - ACLR:</vt:lpstr>
      <vt:lpstr>WF – General Spurious Emissions:</vt:lpstr>
      <vt:lpstr>WF – SEM:</vt:lpstr>
      <vt:lpstr>References: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new intra-band CA BW classes for NR-U</dc:title>
  <dc:creator>Apple</dc:creator>
  <cp:lastModifiedBy>Sheifali Gupta</cp:lastModifiedBy>
  <cp:revision>252</cp:revision>
  <dcterms:created xsi:type="dcterms:W3CDTF">2020-03-02T22:32:10Z</dcterms:created>
  <dcterms:modified xsi:type="dcterms:W3CDTF">2021-05-26T00:08:21Z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</Properties>
</file>