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91" r:id="rId7"/>
    <p:sldId id="292" r:id="rId8"/>
    <p:sldId id="289" r:id="rId9"/>
    <p:sldId id="288" r:id="rId10"/>
    <p:sldId id="269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02" autoAdjust="0"/>
    <p:restoredTop sz="94660"/>
  </p:normalViewPr>
  <p:slideViewPr>
    <p:cSldViewPr snapToGrid="0">
      <p:cViewPr varScale="1">
        <p:scale>
          <a:sx n="95" d="100"/>
          <a:sy n="95" d="100"/>
        </p:scale>
        <p:origin x="84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7408" y="1773382"/>
            <a:ext cx="11037057" cy="1501664"/>
          </a:xfrm>
        </p:spPr>
        <p:txBody>
          <a:bodyPr>
            <a:noAutofit/>
          </a:bodyPr>
          <a:lstStyle/>
          <a:p>
            <a:r>
              <a:rPr lang="en-US" sz="4400" i="1" dirty="0"/>
              <a:t>WF on MSD due to triple beat of intra-band UL CA UL + FDD UL configurations</a:t>
            </a:r>
            <a:endParaRPr lang="en-CA" sz="4400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/>
              <a:t>Qualcomm Inc., Skyworks Inc.,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R4-2107803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19 – 27 May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528" y="188592"/>
            <a:ext cx="6098309" cy="751576"/>
          </a:xfrm>
        </p:spPr>
        <p:txBody>
          <a:bodyPr/>
          <a:lstStyle/>
          <a:p>
            <a:r>
              <a:rPr lang="en-CA" dirty="0"/>
              <a:t>Background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89" y="1698593"/>
            <a:ext cx="9037784" cy="2845698"/>
          </a:xfrm>
        </p:spPr>
        <p:txBody>
          <a:bodyPr>
            <a:noAutofit/>
          </a:bodyPr>
          <a:lstStyle/>
          <a:p>
            <a:r>
              <a:rPr lang="en-US" dirty="0"/>
              <a:t>Band combinations with 3 ULCCs were analyzed in [1]</a:t>
            </a:r>
          </a:p>
          <a:p>
            <a:r>
              <a:rPr lang="en-US" dirty="0"/>
              <a:t>3 active UL CCs create triple beat distortion and can lead to RX de-sensitization.</a:t>
            </a:r>
          </a:p>
          <a:p>
            <a:r>
              <a:rPr lang="en-US" dirty="0"/>
              <a:t>Suspect band combinations from [1][2] that were detected to create triple beat distortion are highlighted and shown in table on the right -&gt;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44E5F6E-840D-4856-B5BF-E7BC290A5C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324305"/>
              </p:ext>
            </p:extLst>
          </p:nvPr>
        </p:nvGraphicFramePr>
        <p:xfrm>
          <a:off x="10018063" y="356315"/>
          <a:ext cx="1092384" cy="6145370"/>
        </p:xfrm>
        <a:graphic>
          <a:graphicData uri="http://schemas.openxmlformats.org/drawingml/2006/table">
            <a:tbl>
              <a:tblPr/>
              <a:tblGrid>
                <a:gridCol w="1092384">
                  <a:extLst>
                    <a:ext uri="{9D8B030D-6E8A-4147-A177-3AD203B41FA5}">
                      <a16:colId xmlns:a16="http://schemas.microsoft.com/office/drawing/2014/main" val="1206064052"/>
                    </a:ext>
                  </a:extLst>
                </a:gridCol>
              </a:tblGrid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3A_n7B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836764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28A_n7B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791647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1A_n7B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696963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710842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2C_n41A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97800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2C_n71A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441170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2A_n77(2A)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728967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3A_n41C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233515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34591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3C_n5A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611453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105029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3C_n28A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84887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3C_n41A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594777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3A_n77(2A)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122306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3A_n78(2A)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367136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3C_n77A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9953834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987086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3C_n79A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431404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2246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900945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7C_n5A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597315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7C_n28A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347069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047163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8A_n79C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766340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25A_n41C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571515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30_n77(2A)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555017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39C_n41A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408156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391897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368319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41C_n77A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996415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41C_n78A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763886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41C_n79A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761071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42C_n28A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940319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42C_n3A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524271"/>
                  </a:ext>
                </a:extLst>
              </a:tr>
              <a:tr h="17558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66_n77(2A)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941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49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528" y="188592"/>
            <a:ext cx="6098309" cy="751576"/>
          </a:xfrm>
        </p:spPr>
        <p:txBody>
          <a:bodyPr/>
          <a:lstStyle/>
          <a:p>
            <a:r>
              <a:rPr lang="en-CA" dirty="0"/>
              <a:t>Background - detection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935" y="1024339"/>
            <a:ext cx="9037784" cy="2162206"/>
          </a:xfrm>
        </p:spPr>
        <p:txBody>
          <a:bodyPr>
            <a:noAutofit/>
          </a:bodyPr>
          <a:lstStyle/>
          <a:p>
            <a:r>
              <a:rPr lang="en-US" dirty="0"/>
              <a:t>The detection mechanism for the 1</a:t>
            </a:r>
            <a:r>
              <a:rPr lang="en-US" baseline="30000" dirty="0"/>
              <a:t>st</a:t>
            </a:r>
            <a:r>
              <a:rPr lang="en-US" dirty="0"/>
              <a:t> order triple beat is shown below from [2]</a:t>
            </a:r>
          </a:p>
          <a:p>
            <a:pPr lvl="2"/>
            <a:r>
              <a:rPr lang="en-US" dirty="0"/>
              <a:t>Duplex Offset is the duplex offset of the victim FDD band</a:t>
            </a:r>
          </a:p>
          <a:p>
            <a:pPr lvl="2"/>
            <a:r>
              <a:rPr lang="en-US" dirty="0"/>
              <a:t>ULCA</a:t>
            </a:r>
            <a:r>
              <a:rPr lang="en-US" baseline="-25000" dirty="0"/>
              <a:t>MBW</a:t>
            </a:r>
            <a:r>
              <a:rPr lang="en-US" dirty="0"/>
              <a:t> is the non-contiguous 2 tone allocation spacing</a:t>
            </a:r>
          </a:p>
          <a:p>
            <a:pPr lvl="2"/>
            <a:r>
              <a:rPr lang="en-US" dirty="0"/>
              <a:t>TX</a:t>
            </a:r>
            <a:r>
              <a:rPr lang="en-US" baseline="-25000" dirty="0"/>
              <a:t>MBW</a:t>
            </a:r>
            <a:r>
              <a:rPr lang="en-US" dirty="0"/>
              <a:t> and RXBW is the FDD victim band TX transmission measured BW and the RX DL channel BW  respectively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DCFC11-BA32-4CA5-BB2F-1F06D1B52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541" y="3360706"/>
            <a:ext cx="6113526" cy="50596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3D7A90F-F019-4304-AB93-71B5CFCC7E5D}"/>
              </a:ext>
            </a:extLst>
          </p:cNvPr>
          <p:cNvSpPr/>
          <p:nvPr/>
        </p:nvSpPr>
        <p:spPr>
          <a:xfrm>
            <a:off x="714171" y="5612127"/>
            <a:ext cx="1010653" cy="288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C88D010-FF8A-449A-8873-C179ADE0907C}"/>
              </a:ext>
            </a:extLst>
          </p:cNvPr>
          <p:cNvCxnSpPr/>
          <p:nvPr/>
        </p:nvCxnSpPr>
        <p:spPr>
          <a:xfrm flipV="1">
            <a:off x="1240644" y="4962421"/>
            <a:ext cx="0" cy="938464"/>
          </a:xfrm>
          <a:prstGeom prst="straightConnector1">
            <a:avLst/>
          </a:prstGeom>
          <a:ln w="19050">
            <a:headEnd w="lg" len="lg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F99B6B5-8ED7-4C55-BFCA-D695FF0BBFA8}"/>
              </a:ext>
            </a:extLst>
          </p:cNvPr>
          <p:cNvSpPr txBox="1"/>
          <p:nvPr/>
        </p:nvSpPr>
        <p:spPr>
          <a:xfrm>
            <a:off x="714166" y="4287345"/>
            <a:ext cx="1036181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Band X_UL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3DC560-ACB4-4EA0-9101-0F4E155FFA3B}"/>
              </a:ext>
            </a:extLst>
          </p:cNvPr>
          <p:cNvGrpSpPr/>
          <p:nvPr/>
        </p:nvGrpSpPr>
        <p:grpSpPr>
          <a:xfrm>
            <a:off x="4752606" y="4212268"/>
            <a:ext cx="1240936" cy="1616950"/>
            <a:chOff x="9417168" y="1278322"/>
            <a:chExt cx="2084889" cy="204008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F53AF1-270D-417C-8FE1-3BDCFD428D01}"/>
                </a:ext>
              </a:extLst>
            </p:cNvPr>
            <p:cNvSpPr/>
            <p:nvPr/>
          </p:nvSpPr>
          <p:spPr>
            <a:xfrm>
              <a:off x="9417168" y="3022428"/>
              <a:ext cx="1010653" cy="2887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0C07C5-E2B7-44CC-87DA-C45D3CE2C4C2}"/>
                </a:ext>
              </a:extLst>
            </p:cNvPr>
            <p:cNvSpPr/>
            <p:nvPr/>
          </p:nvSpPr>
          <p:spPr>
            <a:xfrm>
              <a:off x="10491404" y="3022428"/>
              <a:ext cx="1010653" cy="2887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6C630D16-0A9D-429B-884E-EA9E0AF45867}"/>
                </a:ext>
              </a:extLst>
            </p:cNvPr>
            <p:cNvCxnSpPr/>
            <p:nvPr/>
          </p:nvCxnSpPr>
          <p:spPr>
            <a:xfrm flipV="1">
              <a:off x="10459612" y="2379942"/>
              <a:ext cx="0" cy="938464"/>
            </a:xfrm>
            <a:prstGeom prst="straightConnector1">
              <a:avLst/>
            </a:prstGeom>
            <a:ln w="19050">
              <a:headEnd w="lg" len="lg"/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AC98D2E-0D1C-4795-93F8-15F9A278D58B}"/>
                </a:ext>
              </a:extLst>
            </p:cNvPr>
            <p:cNvSpPr txBox="1"/>
            <p:nvPr/>
          </p:nvSpPr>
          <p:spPr>
            <a:xfrm>
              <a:off x="9787185" y="1278322"/>
              <a:ext cx="1430055" cy="5281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Band Y UL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E9BB9D8-FEB5-48C8-8176-AAD9240D46F3}"/>
                </a:ext>
              </a:extLst>
            </p:cNvPr>
            <p:cNvSpPr/>
            <p:nvPr/>
          </p:nvSpPr>
          <p:spPr>
            <a:xfrm>
              <a:off x="11357964" y="2075066"/>
              <a:ext cx="78792" cy="1209256"/>
            </a:xfrm>
            <a:prstGeom prst="rect">
              <a:avLst/>
            </a:prstGeom>
            <a:solidFill>
              <a:srgbClr val="E0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rgbClr val="FF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637E3C5-2B1D-4889-9248-E1C953CAF7DE}"/>
                </a:ext>
              </a:extLst>
            </p:cNvPr>
            <p:cNvSpPr/>
            <p:nvPr/>
          </p:nvSpPr>
          <p:spPr>
            <a:xfrm>
              <a:off x="9458669" y="2050848"/>
              <a:ext cx="78793" cy="1245335"/>
            </a:xfrm>
            <a:prstGeom prst="rect">
              <a:avLst/>
            </a:prstGeom>
            <a:solidFill>
              <a:srgbClr val="E0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rgbClr val="FF0000"/>
                </a:solidFill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FFDC6F84-B580-40EF-91E9-367585D47905}"/>
              </a:ext>
            </a:extLst>
          </p:cNvPr>
          <p:cNvSpPr/>
          <p:nvPr/>
        </p:nvSpPr>
        <p:spPr>
          <a:xfrm>
            <a:off x="1514364" y="4885249"/>
            <a:ext cx="219942" cy="987040"/>
          </a:xfrm>
          <a:prstGeom prst="rect">
            <a:avLst/>
          </a:prstGeom>
          <a:solidFill>
            <a:srgbClr val="E0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rgbClr val="FF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3D5B3FC-2C62-452E-9155-4F1A47C687BD}"/>
              </a:ext>
            </a:extLst>
          </p:cNvPr>
          <p:cNvSpPr/>
          <p:nvPr/>
        </p:nvSpPr>
        <p:spPr>
          <a:xfrm>
            <a:off x="2604520" y="5594629"/>
            <a:ext cx="1010653" cy="288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E7E1A09-DBFD-4F6F-AD47-1C09D9D7BEBE}"/>
              </a:ext>
            </a:extLst>
          </p:cNvPr>
          <p:cNvSpPr/>
          <p:nvPr/>
        </p:nvSpPr>
        <p:spPr>
          <a:xfrm>
            <a:off x="2582875" y="5449076"/>
            <a:ext cx="466486" cy="429550"/>
          </a:xfrm>
          <a:custGeom>
            <a:avLst/>
            <a:gdLst>
              <a:gd name="connsiteX0" fmla="*/ 57150 w 466486"/>
              <a:gd name="connsiteY0" fmla="*/ 217170 h 221910"/>
              <a:gd name="connsiteX1" fmla="*/ 457200 w 466486"/>
              <a:gd name="connsiteY1" fmla="*/ 205740 h 221910"/>
              <a:gd name="connsiteX2" fmla="*/ 434340 w 466486"/>
              <a:gd name="connsiteY2" fmla="*/ 137160 h 221910"/>
              <a:gd name="connsiteX3" fmla="*/ 400050 w 466486"/>
              <a:gd name="connsiteY3" fmla="*/ 114300 h 221910"/>
              <a:gd name="connsiteX4" fmla="*/ 377190 w 466486"/>
              <a:gd name="connsiteY4" fmla="*/ 80010 h 221910"/>
              <a:gd name="connsiteX5" fmla="*/ 308610 w 466486"/>
              <a:gd name="connsiteY5" fmla="*/ 34290 h 221910"/>
              <a:gd name="connsiteX6" fmla="*/ 240030 w 466486"/>
              <a:gd name="connsiteY6" fmla="*/ 0 h 221910"/>
              <a:gd name="connsiteX7" fmla="*/ 148590 w 466486"/>
              <a:gd name="connsiteY7" fmla="*/ 11430 h 221910"/>
              <a:gd name="connsiteX8" fmla="*/ 91440 w 466486"/>
              <a:gd name="connsiteY8" fmla="*/ 68580 h 221910"/>
              <a:gd name="connsiteX9" fmla="*/ 57150 w 466486"/>
              <a:gd name="connsiteY9" fmla="*/ 102870 h 221910"/>
              <a:gd name="connsiteX10" fmla="*/ 0 w 466486"/>
              <a:gd name="connsiteY10" fmla="*/ 205740 h 221910"/>
              <a:gd name="connsiteX11" fmla="*/ 57150 w 466486"/>
              <a:gd name="connsiteY11" fmla="*/ 217170 h 22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6486" h="221910">
                <a:moveTo>
                  <a:pt x="57150" y="217170"/>
                </a:moveTo>
                <a:cubicBezTo>
                  <a:pt x="133350" y="217170"/>
                  <a:pt x="326699" y="233422"/>
                  <a:pt x="457200" y="205740"/>
                </a:cubicBezTo>
                <a:cubicBezTo>
                  <a:pt x="480772" y="200740"/>
                  <a:pt x="454390" y="150526"/>
                  <a:pt x="434340" y="137160"/>
                </a:cubicBezTo>
                <a:lnTo>
                  <a:pt x="400050" y="114300"/>
                </a:lnTo>
                <a:cubicBezTo>
                  <a:pt x="392430" y="102870"/>
                  <a:pt x="387528" y="89056"/>
                  <a:pt x="377190" y="80010"/>
                </a:cubicBezTo>
                <a:cubicBezTo>
                  <a:pt x="356513" y="61918"/>
                  <a:pt x="331470" y="49530"/>
                  <a:pt x="308610" y="34290"/>
                </a:cubicBezTo>
                <a:cubicBezTo>
                  <a:pt x="264295" y="4747"/>
                  <a:pt x="287352" y="15774"/>
                  <a:pt x="240030" y="0"/>
                </a:cubicBezTo>
                <a:cubicBezTo>
                  <a:pt x="209550" y="3810"/>
                  <a:pt x="178225" y="3348"/>
                  <a:pt x="148590" y="11430"/>
                </a:cubicBezTo>
                <a:cubicBezTo>
                  <a:pt x="112432" y="21291"/>
                  <a:pt x="112358" y="43479"/>
                  <a:pt x="91440" y="68580"/>
                </a:cubicBezTo>
                <a:cubicBezTo>
                  <a:pt x="81092" y="80998"/>
                  <a:pt x="67074" y="90111"/>
                  <a:pt x="57150" y="102870"/>
                </a:cubicBezTo>
                <a:cubicBezTo>
                  <a:pt x="11297" y="161824"/>
                  <a:pt x="17246" y="154003"/>
                  <a:pt x="0" y="205740"/>
                </a:cubicBezTo>
                <a:cubicBezTo>
                  <a:pt x="37904" y="218375"/>
                  <a:pt x="-19050" y="217170"/>
                  <a:pt x="57150" y="21717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6C06D99-827C-414D-BF9B-6BE16A0379FC}"/>
              </a:ext>
            </a:extLst>
          </p:cNvPr>
          <p:cNvSpPr txBox="1"/>
          <p:nvPr/>
        </p:nvSpPr>
        <p:spPr>
          <a:xfrm>
            <a:off x="2406067" y="4280461"/>
            <a:ext cx="1031373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Band X_DL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6520EE-3A79-41DA-9865-0E48AF916E82}"/>
              </a:ext>
            </a:extLst>
          </p:cNvPr>
          <p:cNvGrpSpPr/>
          <p:nvPr/>
        </p:nvGrpSpPr>
        <p:grpSpPr>
          <a:xfrm>
            <a:off x="4780862" y="6153270"/>
            <a:ext cx="1212680" cy="371032"/>
            <a:chOff x="9839436" y="3811329"/>
            <a:chExt cx="2085689" cy="41857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7061C08-EA37-46F3-9D8C-F8CD9EC04FCF}"/>
                </a:ext>
              </a:extLst>
            </p:cNvPr>
            <p:cNvSpPr txBox="1"/>
            <p:nvPr/>
          </p:nvSpPr>
          <p:spPr>
            <a:xfrm>
              <a:off x="10373006" y="3811329"/>
              <a:ext cx="101854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ULCA</a:t>
              </a:r>
              <a:r>
                <a:rPr lang="en-US" sz="1600" baseline="-25000" dirty="0">
                  <a:solidFill>
                    <a:schemeClr val="tx1"/>
                  </a:solidFill>
                </a:rPr>
                <a:t>MBW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1BDB3F2-3F8B-4B7F-989E-EF42102F78B9}"/>
                </a:ext>
              </a:extLst>
            </p:cNvPr>
            <p:cNvCxnSpPr>
              <a:cxnSpLocks/>
            </p:cNvCxnSpPr>
            <p:nvPr/>
          </p:nvCxnSpPr>
          <p:spPr>
            <a:xfrm>
              <a:off x="11568435" y="3983268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44917FC-CB22-4602-910F-049E271CAB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9436" y="3999886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CFE046-DFE0-4F1D-B855-FE22E3782F4D}"/>
              </a:ext>
            </a:extLst>
          </p:cNvPr>
          <p:cNvGrpSpPr/>
          <p:nvPr/>
        </p:nvGrpSpPr>
        <p:grpSpPr>
          <a:xfrm>
            <a:off x="1624336" y="5829903"/>
            <a:ext cx="1205266" cy="371032"/>
            <a:chOff x="9839436" y="3811329"/>
            <a:chExt cx="2085689" cy="41857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BCE4B90-54BD-4798-8058-39CC390B6427}"/>
                </a:ext>
              </a:extLst>
            </p:cNvPr>
            <p:cNvSpPr txBox="1"/>
            <p:nvPr/>
          </p:nvSpPr>
          <p:spPr>
            <a:xfrm>
              <a:off x="10373006" y="3811329"/>
              <a:ext cx="101854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ULCA</a:t>
              </a:r>
              <a:r>
                <a:rPr lang="en-US" sz="1600" baseline="-25000" dirty="0">
                  <a:solidFill>
                    <a:schemeClr val="tx1"/>
                  </a:solidFill>
                </a:rPr>
                <a:t>MBW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63FD1F7-D9D6-455A-84BA-6C971D0DF40D}"/>
                </a:ext>
              </a:extLst>
            </p:cNvPr>
            <p:cNvCxnSpPr>
              <a:cxnSpLocks/>
            </p:cNvCxnSpPr>
            <p:nvPr/>
          </p:nvCxnSpPr>
          <p:spPr>
            <a:xfrm>
              <a:off x="11568435" y="3983268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0AFC68A-8557-4C4F-B9B5-2617F2F4BB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9436" y="3999886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AB67BD1-8827-4D11-B2BB-7C9911D2114C}"/>
              </a:ext>
            </a:extLst>
          </p:cNvPr>
          <p:cNvGrpSpPr/>
          <p:nvPr/>
        </p:nvGrpSpPr>
        <p:grpSpPr>
          <a:xfrm>
            <a:off x="1249619" y="6186867"/>
            <a:ext cx="1944511" cy="482541"/>
            <a:chOff x="7081515" y="3750097"/>
            <a:chExt cx="1799694" cy="41857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4E12455-C154-47B7-88EF-C68A91996DF0}"/>
                </a:ext>
              </a:extLst>
            </p:cNvPr>
            <p:cNvSpPr txBox="1"/>
            <p:nvPr/>
          </p:nvSpPr>
          <p:spPr>
            <a:xfrm>
              <a:off x="7568215" y="3750097"/>
              <a:ext cx="776495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Duplex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7D02F41-0E3E-4178-BA81-DE5256A5E33D}"/>
                </a:ext>
              </a:extLst>
            </p:cNvPr>
            <p:cNvCxnSpPr>
              <a:cxnSpLocks/>
            </p:cNvCxnSpPr>
            <p:nvPr/>
          </p:nvCxnSpPr>
          <p:spPr>
            <a:xfrm>
              <a:off x="8524519" y="3909740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B4A7E93-BD95-42DF-B180-1F36408FC2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81515" y="3909740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F94B8031-3BC9-4E55-BEBB-F85F19302B31}"/>
              </a:ext>
            </a:extLst>
          </p:cNvPr>
          <p:cNvSpPr txBox="1"/>
          <p:nvPr/>
        </p:nvSpPr>
        <p:spPr>
          <a:xfrm>
            <a:off x="2483075" y="5109711"/>
            <a:ext cx="720390" cy="330860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000" dirty="0" err="1">
                <a:solidFill>
                  <a:schemeClr val="tx1"/>
                </a:solidFill>
              </a:rPr>
              <a:t>TripleBeat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D3A5ED80-EC60-497B-AB4D-BCF88107EC75}"/>
              </a:ext>
            </a:extLst>
          </p:cNvPr>
          <p:cNvSpPr/>
          <p:nvPr/>
        </p:nvSpPr>
        <p:spPr>
          <a:xfrm>
            <a:off x="9052643" y="5120748"/>
            <a:ext cx="115999" cy="692468"/>
          </a:xfrm>
          <a:custGeom>
            <a:avLst/>
            <a:gdLst>
              <a:gd name="connsiteX0" fmla="*/ 57150 w 466486"/>
              <a:gd name="connsiteY0" fmla="*/ 217170 h 221910"/>
              <a:gd name="connsiteX1" fmla="*/ 457200 w 466486"/>
              <a:gd name="connsiteY1" fmla="*/ 205740 h 221910"/>
              <a:gd name="connsiteX2" fmla="*/ 434340 w 466486"/>
              <a:gd name="connsiteY2" fmla="*/ 137160 h 221910"/>
              <a:gd name="connsiteX3" fmla="*/ 400050 w 466486"/>
              <a:gd name="connsiteY3" fmla="*/ 114300 h 221910"/>
              <a:gd name="connsiteX4" fmla="*/ 377190 w 466486"/>
              <a:gd name="connsiteY4" fmla="*/ 80010 h 221910"/>
              <a:gd name="connsiteX5" fmla="*/ 308610 w 466486"/>
              <a:gd name="connsiteY5" fmla="*/ 34290 h 221910"/>
              <a:gd name="connsiteX6" fmla="*/ 240030 w 466486"/>
              <a:gd name="connsiteY6" fmla="*/ 0 h 221910"/>
              <a:gd name="connsiteX7" fmla="*/ 148590 w 466486"/>
              <a:gd name="connsiteY7" fmla="*/ 11430 h 221910"/>
              <a:gd name="connsiteX8" fmla="*/ 91440 w 466486"/>
              <a:gd name="connsiteY8" fmla="*/ 68580 h 221910"/>
              <a:gd name="connsiteX9" fmla="*/ 57150 w 466486"/>
              <a:gd name="connsiteY9" fmla="*/ 102870 h 221910"/>
              <a:gd name="connsiteX10" fmla="*/ 0 w 466486"/>
              <a:gd name="connsiteY10" fmla="*/ 205740 h 221910"/>
              <a:gd name="connsiteX11" fmla="*/ 57150 w 466486"/>
              <a:gd name="connsiteY11" fmla="*/ 217170 h 22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6486" h="221910">
                <a:moveTo>
                  <a:pt x="57150" y="217170"/>
                </a:moveTo>
                <a:cubicBezTo>
                  <a:pt x="133350" y="217170"/>
                  <a:pt x="326699" y="233422"/>
                  <a:pt x="457200" y="205740"/>
                </a:cubicBezTo>
                <a:cubicBezTo>
                  <a:pt x="480772" y="200740"/>
                  <a:pt x="454390" y="150526"/>
                  <a:pt x="434340" y="137160"/>
                </a:cubicBezTo>
                <a:lnTo>
                  <a:pt x="400050" y="114300"/>
                </a:lnTo>
                <a:cubicBezTo>
                  <a:pt x="392430" y="102870"/>
                  <a:pt x="387528" y="89056"/>
                  <a:pt x="377190" y="80010"/>
                </a:cubicBezTo>
                <a:cubicBezTo>
                  <a:pt x="356513" y="61918"/>
                  <a:pt x="331470" y="49530"/>
                  <a:pt x="308610" y="34290"/>
                </a:cubicBezTo>
                <a:cubicBezTo>
                  <a:pt x="264295" y="4747"/>
                  <a:pt x="287352" y="15774"/>
                  <a:pt x="240030" y="0"/>
                </a:cubicBezTo>
                <a:cubicBezTo>
                  <a:pt x="209550" y="3810"/>
                  <a:pt x="178225" y="3348"/>
                  <a:pt x="148590" y="11430"/>
                </a:cubicBezTo>
                <a:cubicBezTo>
                  <a:pt x="112432" y="21291"/>
                  <a:pt x="112358" y="43479"/>
                  <a:pt x="91440" y="68580"/>
                </a:cubicBezTo>
                <a:cubicBezTo>
                  <a:pt x="81092" y="80998"/>
                  <a:pt x="67074" y="90111"/>
                  <a:pt x="57150" y="102870"/>
                </a:cubicBezTo>
                <a:cubicBezTo>
                  <a:pt x="11297" y="161824"/>
                  <a:pt x="17246" y="154003"/>
                  <a:pt x="0" y="205740"/>
                </a:cubicBezTo>
                <a:cubicBezTo>
                  <a:pt x="37904" y="218375"/>
                  <a:pt x="-19050" y="217170"/>
                  <a:pt x="57150" y="21717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D2027E2-4941-4F03-8F6F-AFAF0C98902F}"/>
              </a:ext>
            </a:extLst>
          </p:cNvPr>
          <p:cNvSpPr/>
          <p:nvPr/>
        </p:nvSpPr>
        <p:spPr>
          <a:xfrm>
            <a:off x="10241375" y="5382054"/>
            <a:ext cx="115999" cy="429550"/>
          </a:xfrm>
          <a:custGeom>
            <a:avLst/>
            <a:gdLst>
              <a:gd name="connsiteX0" fmla="*/ 57150 w 466486"/>
              <a:gd name="connsiteY0" fmla="*/ 217170 h 221910"/>
              <a:gd name="connsiteX1" fmla="*/ 457200 w 466486"/>
              <a:gd name="connsiteY1" fmla="*/ 205740 h 221910"/>
              <a:gd name="connsiteX2" fmla="*/ 434340 w 466486"/>
              <a:gd name="connsiteY2" fmla="*/ 137160 h 221910"/>
              <a:gd name="connsiteX3" fmla="*/ 400050 w 466486"/>
              <a:gd name="connsiteY3" fmla="*/ 114300 h 221910"/>
              <a:gd name="connsiteX4" fmla="*/ 377190 w 466486"/>
              <a:gd name="connsiteY4" fmla="*/ 80010 h 221910"/>
              <a:gd name="connsiteX5" fmla="*/ 308610 w 466486"/>
              <a:gd name="connsiteY5" fmla="*/ 34290 h 221910"/>
              <a:gd name="connsiteX6" fmla="*/ 240030 w 466486"/>
              <a:gd name="connsiteY6" fmla="*/ 0 h 221910"/>
              <a:gd name="connsiteX7" fmla="*/ 148590 w 466486"/>
              <a:gd name="connsiteY7" fmla="*/ 11430 h 221910"/>
              <a:gd name="connsiteX8" fmla="*/ 91440 w 466486"/>
              <a:gd name="connsiteY8" fmla="*/ 68580 h 221910"/>
              <a:gd name="connsiteX9" fmla="*/ 57150 w 466486"/>
              <a:gd name="connsiteY9" fmla="*/ 102870 h 221910"/>
              <a:gd name="connsiteX10" fmla="*/ 0 w 466486"/>
              <a:gd name="connsiteY10" fmla="*/ 205740 h 221910"/>
              <a:gd name="connsiteX11" fmla="*/ 57150 w 466486"/>
              <a:gd name="connsiteY11" fmla="*/ 217170 h 22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6486" h="221910">
                <a:moveTo>
                  <a:pt x="57150" y="217170"/>
                </a:moveTo>
                <a:cubicBezTo>
                  <a:pt x="133350" y="217170"/>
                  <a:pt x="326699" y="233422"/>
                  <a:pt x="457200" y="205740"/>
                </a:cubicBezTo>
                <a:cubicBezTo>
                  <a:pt x="480772" y="200740"/>
                  <a:pt x="454390" y="150526"/>
                  <a:pt x="434340" y="137160"/>
                </a:cubicBezTo>
                <a:lnTo>
                  <a:pt x="400050" y="114300"/>
                </a:lnTo>
                <a:cubicBezTo>
                  <a:pt x="392430" y="102870"/>
                  <a:pt x="387528" y="89056"/>
                  <a:pt x="377190" y="80010"/>
                </a:cubicBezTo>
                <a:cubicBezTo>
                  <a:pt x="356513" y="61918"/>
                  <a:pt x="331470" y="49530"/>
                  <a:pt x="308610" y="34290"/>
                </a:cubicBezTo>
                <a:cubicBezTo>
                  <a:pt x="264295" y="4747"/>
                  <a:pt x="287352" y="15774"/>
                  <a:pt x="240030" y="0"/>
                </a:cubicBezTo>
                <a:cubicBezTo>
                  <a:pt x="209550" y="3810"/>
                  <a:pt x="178225" y="3348"/>
                  <a:pt x="148590" y="11430"/>
                </a:cubicBezTo>
                <a:cubicBezTo>
                  <a:pt x="112432" y="21291"/>
                  <a:pt x="112358" y="43479"/>
                  <a:pt x="91440" y="68580"/>
                </a:cubicBezTo>
                <a:cubicBezTo>
                  <a:pt x="81092" y="80998"/>
                  <a:pt x="67074" y="90111"/>
                  <a:pt x="57150" y="102870"/>
                </a:cubicBezTo>
                <a:cubicBezTo>
                  <a:pt x="11297" y="161824"/>
                  <a:pt x="17246" y="154003"/>
                  <a:pt x="0" y="205740"/>
                </a:cubicBezTo>
                <a:cubicBezTo>
                  <a:pt x="37904" y="218375"/>
                  <a:pt x="-19050" y="217170"/>
                  <a:pt x="57150" y="21717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A58FD9B-BFF5-4504-9766-076099EAD6D5}"/>
              </a:ext>
            </a:extLst>
          </p:cNvPr>
          <p:cNvSpPr/>
          <p:nvPr/>
        </p:nvSpPr>
        <p:spPr>
          <a:xfrm>
            <a:off x="11380816" y="5594629"/>
            <a:ext cx="123825" cy="207550"/>
          </a:xfrm>
          <a:custGeom>
            <a:avLst/>
            <a:gdLst>
              <a:gd name="connsiteX0" fmla="*/ 57150 w 466486"/>
              <a:gd name="connsiteY0" fmla="*/ 217170 h 221910"/>
              <a:gd name="connsiteX1" fmla="*/ 457200 w 466486"/>
              <a:gd name="connsiteY1" fmla="*/ 205740 h 221910"/>
              <a:gd name="connsiteX2" fmla="*/ 434340 w 466486"/>
              <a:gd name="connsiteY2" fmla="*/ 137160 h 221910"/>
              <a:gd name="connsiteX3" fmla="*/ 400050 w 466486"/>
              <a:gd name="connsiteY3" fmla="*/ 114300 h 221910"/>
              <a:gd name="connsiteX4" fmla="*/ 377190 w 466486"/>
              <a:gd name="connsiteY4" fmla="*/ 80010 h 221910"/>
              <a:gd name="connsiteX5" fmla="*/ 308610 w 466486"/>
              <a:gd name="connsiteY5" fmla="*/ 34290 h 221910"/>
              <a:gd name="connsiteX6" fmla="*/ 240030 w 466486"/>
              <a:gd name="connsiteY6" fmla="*/ 0 h 221910"/>
              <a:gd name="connsiteX7" fmla="*/ 148590 w 466486"/>
              <a:gd name="connsiteY7" fmla="*/ 11430 h 221910"/>
              <a:gd name="connsiteX8" fmla="*/ 91440 w 466486"/>
              <a:gd name="connsiteY8" fmla="*/ 68580 h 221910"/>
              <a:gd name="connsiteX9" fmla="*/ 57150 w 466486"/>
              <a:gd name="connsiteY9" fmla="*/ 102870 h 221910"/>
              <a:gd name="connsiteX10" fmla="*/ 0 w 466486"/>
              <a:gd name="connsiteY10" fmla="*/ 205740 h 221910"/>
              <a:gd name="connsiteX11" fmla="*/ 57150 w 466486"/>
              <a:gd name="connsiteY11" fmla="*/ 217170 h 22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6486" h="221910">
                <a:moveTo>
                  <a:pt x="57150" y="217170"/>
                </a:moveTo>
                <a:cubicBezTo>
                  <a:pt x="133350" y="217170"/>
                  <a:pt x="326699" y="233422"/>
                  <a:pt x="457200" y="205740"/>
                </a:cubicBezTo>
                <a:cubicBezTo>
                  <a:pt x="480772" y="200740"/>
                  <a:pt x="454390" y="150526"/>
                  <a:pt x="434340" y="137160"/>
                </a:cubicBezTo>
                <a:lnTo>
                  <a:pt x="400050" y="114300"/>
                </a:lnTo>
                <a:cubicBezTo>
                  <a:pt x="392430" y="102870"/>
                  <a:pt x="387528" y="89056"/>
                  <a:pt x="377190" y="80010"/>
                </a:cubicBezTo>
                <a:cubicBezTo>
                  <a:pt x="356513" y="61918"/>
                  <a:pt x="331470" y="49530"/>
                  <a:pt x="308610" y="34290"/>
                </a:cubicBezTo>
                <a:cubicBezTo>
                  <a:pt x="264295" y="4747"/>
                  <a:pt x="287352" y="15774"/>
                  <a:pt x="240030" y="0"/>
                </a:cubicBezTo>
                <a:cubicBezTo>
                  <a:pt x="209550" y="3810"/>
                  <a:pt x="178225" y="3348"/>
                  <a:pt x="148590" y="11430"/>
                </a:cubicBezTo>
                <a:cubicBezTo>
                  <a:pt x="112432" y="21291"/>
                  <a:pt x="112358" y="43479"/>
                  <a:pt x="91440" y="68580"/>
                </a:cubicBezTo>
                <a:cubicBezTo>
                  <a:pt x="81092" y="80998"/>
                  <a:pt x="67074" y="90111"/>
                  <a:pt x="57150" y="102870"/>
                </a:cubicBezTo>
                <a:cubicBezTo>
                  <a:pt x="11297" y="161824"/>
                  <a:pt x="17246" y="154003"/>
                  <a:pt x="0" y="205740"/>
                </a:cubicBezTo>
                <a:cubicBezTo>
                  <a:pt x="37904" y="218375"/>
                  <a:pt x="-19050" y="217170"/>
                  <a:pt x="57150" y="217170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0E7A6F1-DE05-475E-93CA-B0D4F2253C3C}"/>
              </a:ext>
            </a:extLst>
          </p:cNvPr>
          <p:cNvSpPr/>
          <p:nvPr/>
        </p:nvSpPr>
        <p:spPr>
          <a:xfrm>
            <a:off x="7910600" y="4401178"/>
            <a:ext cx="169316" cy="1429621"/>
          </a:xfrm>
          <a:prstGeom prst="rect">
            <a:avLst/>
          </a:prstGeom>
          <a:solidFill>
            <a:srgbClr val="E0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E6A7670-F992-43C7-8F7A-FEC449F72048}"/>
              </a:ext>
            </a:extLst>
          </p:cNvPr>
          <p:cNvSpPr txBox="1"/>
          <p:nvPr/>
        </p:nvSpPr>
        <p:spPr>
          <a:xfrm>
            <a:off x="8563351" y="4699037"/>
            <a:ext cx="1149995" cy="330860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baseline="30000" dirty="0">
                <a:solidFill>
                  <a:schemeClr val="tx1"/>
                </a:solidFill>
              </a:rPr>
              <a:t>st</a:t>
            </a:r>
            <a:r>
              <a:rPr lang="en-US" sz="1000" dirty="0">
                <a:solidFill>
                  <a:schemeClr val="tx1"/>
                </a:solidFill>
              </a:rPr>
              <a:t> order </a:t>
            </a:r>
            <a:r>
              <a:rPr lang="en-US" sz="1000" dirty="0" err="1">
                <a:solidFill>
                  <a:schemeClr val="tx1"/>
                </a:solidFill>
              </a:rPr>
              <a:t>TripleBeat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BFE3B5-8EF9-48C9-8F17-5165B0CFC663}"/>
              </a:ext>
            </a:extLst>
          </p:cNvPr>
          <p:cNvSpPr txBox="1"/>
          <p:nvPr/>
        </p:nvSpPr>
        <p:spPr>
          <a:xfrm>
            <a:off x="9623325" y="5041769"/>
            <a:ext cx="1220527" cy="330860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000" dirty="0"/>
              <a:t>2</a:t>
            </a:r>
            <a:r>
              <a:rPr lang="en-US" sz="1000" baseline="30000" dirty="0"/>
              <a:t>nd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/>
                </a:solidFill>
              </a:rPr>
              <a:t>order </a:t>
            </a:r>
            <a:r>
              <a:rPr lang="en-US" sz="1000" dirty="0" err="1">
                <a:solidFill>
                  <a:schemeClr val="tx1"/>
                </a:solidFill>
              </a:rPr>
              <a:t>TripleBeat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3F6EC7-38F2-4AE1-8528-E16254361624}"/>
              </a:ext>
            </a:extLst>
          </p:cNvPr>
          <p:cNvSpPr txBox="1"/>
          <p:nvPr/>
        </p:nvSpPr>
        <p:spPr>
          <a:xfrm>
            <a:off x="10838225" y="5291879"/>
            <a:ext cx="1161215" cy="330860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000" dirty="0"/>
              <a:t>3</a:t>
            </a:r>
            <a:r>
              <a:rPr lang="en-US" sz="1000" baseline="30000" dirty="0"/>
              <a:t>rd</a:t>
            </a:r>
            <a:r>
              <a:rPr lang="en-US" sz="1000" dirty="0"/>
              <a:t> </a:t>
            </a:r>
            <a:r>
              <a:rPr lang="en-US" sz="1000" dirty="0">
                <a:solidFill>
                  <a:schemeClr val="tx1"/>
                </a:solidFill>
              </a:rPr>
              <a:t>order </a:t>
            </a:r>
            <a:r>
              <a:rPr lang="en-US" sz="1000" dirty="0" err="1">
                <a:solidFill>
                  <a:schemeClr val="tx1"/>
                </a:solidFill>
              </a:rPr>
              <a:t>TripleBeat</a:t>
            </a:r>
            <a:endParaRPr lang="en-US" sz="1000" dirty="0">
              <a:solidFill>
                <a:schemeClr val="tx1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F1CCAE2-12A8-4703-B73F-D8188C6ACE48}"/>
              </a:ext>
            </a:extLst>
          </p:cNvPr>
          <p:cNvGrpSpPr/>
          <p:nvPr/>
        </p:nvGrpSpPr>
        <p:grpSpPr>
          <a:xfrm>
            <a:off x="7933082" y="5896932"/>
            <a:ext cx="1205266" cy="371032"/>
            <a:chOff x="9839436" y="3811329"/>
            <a:chExt cx="2085689" cy="4185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3BD45E1-38DD-4EA2-AFD6-75D8EE13D366}"/>
                </a:ext>
              </a:extLst>
            </p:cNvPr>
            <p:cNvSpPr txBox="1"/>
            <p:nvPr/>
          </p:nvSpPr>
          <p:spPr>
            <a:xfrm>
              <a:off x="10373006" y="3811329"/>
              <a:ext cx="101854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ULCA</a:t>
              </a:r>
              <a:r>
                <a:rPr lang="en-US" sz="1600" baseline="-25000" dirty="0">
                  <a:solidFill>
                    <a:schemeClr val="tx1"/>
                  </a:solidFill>
                </a:rPr>
                <a:t>MBW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57685E1-E8B8-413D-944A-1088AD54638E}"/>
                </a:ext>
              </a:extLst>
            </p:cNvPr>
            <p:cNvCxnSpPr>
              <a:cxnSpLocks/>
            </p:cNvCxnSpPr>
            <p:nvPr/>
          </p:nvCxnSpPr>
          <p:spPr>
            <a:xfrm>
              <a:off x="11568435" y="3983268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D077737-A1E2-4137-9575-1E82B0045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9436" y="3999886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0AB51EE-29E8-4917-95C0-93480F4F3677}"/>
              </a:ext>
            </a:extLst>
          </p:cNvPr>
          <p:cNvGrpSpPr/>
          <p:nvPr/>
        </p:nvGrpSpPr>
        <p:grpSpPr>
          <a:xfrm>
            <a:off x="9128169" y="5872559"/>
            <a:ext cx="1205266" cy="371032"/>
            <a:chOff x="9839436" y="3811329"/>
            <a:chExt cx="2085689" cy="41857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C321D5E-2579-4E6C-8402-046AC4428AA3}"/>
                </a:ext>
              </a:extLst>
            </p:cNvPr>
            <p:cNvSpPr txBox="1"/>
            <p:nvPr/>
          </p:nvSpPr>
          <p:spPr>
            <a:xfrm>
              <a:off x="10373006" y="3811329"/>
              <a:ext cx="101854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ULCA</a:t>
              </a:r>
              <a:r>
                <a:rPr lang="en-US" sz="1600" baseline="-25000" dirty="0">
                  <a:solidFill>
                    <a:schemeClr val="tx1"/>
                  </a:solidFill>
                </a:rPr>
                <a:t>MBW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5677A55-33A1-4A9F-922D-5D1265659866}"/>
                </a:ext>
              </a:extLst>
            </p:cNvPr>
            <p:cNvCxnSpPr>
              <a:cxnSpLocks/>
            </p:cNvCxnSpPr>
            <p:nvPr/>
          </p:nvCxnSpPr>
          <p:spPr>
            <a:xfrm>
              <a:off x="11568435" y="3983268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99AF0A6A-B00B-4DFD-A3CE-CF6DD0D54C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9436" y="3999886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77A1285-29DB-4A31-B39E-EDD7D91BA304}"/>
              </a:ext>
            </a:extLst>
          </p:cNvPr>
          <p:cNvGrpSpPr/>
          <p:nvPr/>
        </p:nvGrpSpPr>
        <p:grpSpPr>
          <a:xfrm>
            <a:off x="10299375" y="5863825"/>
            <a:ext cx="1205266" cy="371032"/>
            <a:chOff x="9839436" y="3811329"/>
            <a:chExt cx="2085689" cy="418576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FFDB4C0-C14D-4D05-8FC1-8DD52429188E}"/>
                </a:ext>
              </a:extLst>
            </p:cNvPr>
            <p:cNvSpPr txBox="1"/>
            <p:nvPr/>
          </p:nvSpPr>
          <p:spPr>
            <a:xfrm>
              <a:off x="10373006" y="3811329"/>
              <a:ext cx="101854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ULCA</a:t>
              </a:r>
              <a:r>
                <a:rPr lang="en-US" sz="1600" baseline="-25000" dirty="0">
                  <a:solidFill>
                    <a:schemeClr val="tx1"/>
                  </a:solidFill>
                </a:rPr>
                <a:t>MBW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DA0BA382-9BAE-43E5-AF81-71384ADA2797}"/>
                </a:ext>
              </a:extLst>
            </p:cNvPr>
            <p:cNvCxnSpPr>
              <a:cxnSpLocks/>
            </p:cNvCxnSpPr>
            <p:nvPr/>
          </p:nvCxnSpPr>
          <p:spPr>
            <a:xfrm>
              <a:off x="11568435" y="3983268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2D26DFCF-CA9C-4603-AF82-91125E48EB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9436" y="3999886"/>
              <a:ext cx="356690" cy="0"/>
            </a:xfrm>
            <a:prstGeom prst="line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3469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924" y="32475"/>
            <a:ext cx="6098309" cy="751576"/>
          </a:xfrm>
        </p:spPr>
        <p:txBody>
          <a:bodyPr/>
          <a:lstStyle/>
          <a:p>
            <a:r>
              <a:rPr lang="en-CA" dirty="0"/>
              <a:t>Background - analysis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330" y="784051"/>
            <a:ext cx="11114452" cy="5903076"/>
          </a:xfrm>
        </p:spPr>
        <p:txBody>
          <a:bodyPr>
            <a:noAutofit/>
          </a:bodyPr>
          <a:lstStyle/>
          <a:p>
            <a:r>
              <a:rPr lang="en-US" sz="2400" dirty="0"/>
              <a:t>Triple beat distortion occurs at RX and TX and is a 3</a:t>
            </a:r>
            <a:r>
              <a:rPr lang="en-US" sz="2400" baseline="30000" dirty="0"/>
              <a:t>rd</a:t>
            </a:r>
            <a:r>
              <a:rPr lang="en-US" sz="2400" dirty="0"/>
              <a:t> order non-linearity that is mainly 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/>
              <a:t>TX</a:t>
            </a:r>
            <a:r>
              <a:rPr lang="en-US" sz="2400" baseline="-25000" dirty="0"/>
              <a:t>2</a:t>
            </a:r>
            <a:r>
              <a:rPr lang="en-US" sz="2400" baseline="30000" dirty="0"/>
              <a:t>2</a:t>
            </a:r>
            <a:r>
              <a:rPr lang="en-US" sz="2400" dirty="0"/>
              <a:t>TX</a:t>
            </a:r>
            <a:r>
              <a:rPr lang="en-US" sz="2400" baseline="-25000" dirty="0"/>
              <a:t>1</a:t>
            </a:r>
            <a:r>
              <a:rPr lang="en-US" sz="2400" dirty="0"/>
              <a:t>) and is more prominent for non-contiguous RB allocations.</a:t>
            </a:r>
          </a:p>
          <a:p>
            <a:r>
              <a:rPr lang="en-US" sz="2400" dirty="0"/>
              <a:t>For TX</a:t>
            </a:r>
          </a:p>
          <a:p>
            <a:pPr lvl="2"/>
            <a:r>
              <a:rPr lang="en-US" sz="1600" dirty="0"/>
              <a:t>Both forward and reverse triple beat products can occur at the transmitter</a:t>
            </a:r>
          </a:p>
          <a:p>
            <a:pPr lvl="2"/>
            <a:r>
              <a:rPr lang="en-US" sz="1600" dirty="0"/>
              <a:t>It was shown that the triple beat distortion at the ULCA transmitter path is dominant for TX due to 2:1 variation with ULCA output power</a:t>
            </a:r>
          </a:p>
          <a:p>
            <a:pPr lvl="2"/>
            <a:r>
              <a:rPr lang="en-US" sz="1600" dirty="0"/>
              <a:t>PCB isolation from FDD band PA  to ULCA band PA will affect forward TX distortion</a:t>
            </a:r>
          </a:p>
          <a:p>
            <a:pPr lvl="2"/>
            <a:r>
              <a:rPr lang="en-US" sz="1600" dirty="0"/>
              <a:t>ULCA Filter rejection and antenna isolation will affect the reverse TX distortion</a:t>
            </a:r>
          </a:p>
          <a:p>
            <a:r>
              <a:rPr lang="en-US" sz="2400" dirty="0"/>
              <a:t>For RX</a:t>
            </a:r>
          </a:p>
          <a:p>
            <a:pPr lvl="2"/>
            <a:r>
              <a:rPr lang="en-US" sz="1600" dirty="0"/>
              <a:t>RX path filter rejection for both TX bands and the 3</a:t>
            </a:r>
            <a:r>
              <a:rPr lang="en-US" sz="1600" baseline="30000" dirty="0"/>
              <a:t>rd</a:t>
            </a:r>
            <a:r>
              <a:rPr lang="en-US" sz="1600" dirty="0"/>
              <a:t> order non-linearity specification determines the RX triple beat distortion</a:t>
            </a:r>
          </a:p>
          <a:p>
            <a:r>
              <a:rPr lang="en-US" sz="2400" dirty="0"/>
              <a:t>Power Back-off</a:t>
            </a:r>
          </a:p>
          <a:p>
            <a:pPr lvl="2"/>
            <a:r>
              <a:rPr lang="en-US" sz="1600" dirty="0"/>
              <a:t>For ULCA band, the power is backed off to meet the general emission requirements or CA_NS_04 requirement.</a:t>
            </a:r>
          </a:p>
          <a:p>
            <a:pPr lvl="3"/>
            <a:r>
              <a:rPr lang="en-US" sz="1400" dirty="0"/>
              <a:t>this can be a function of tone spacing.</a:t>
            </a:r>
          </a:p>
          <a:p>
            <a:pPr lvl="2"/>
            <a:r>
              <a:rPr lang="en-US" sz="1600" dirty="0"/>
              <a:t>For FDD band, the power is backed off to meet the NS_01 requirement</a:t>
            </a:r>
          </a:p>
          <a:p>
            <a:pPr lvl="2"/>
            <a:r>
              <a:rPr lang="en-US" sz="1600" dirty="0"/>
              <a:t>Backed off power must meet the power class requirement</a:t>
            </a:r>
          </a:p>
          <a:p>
            <a:pPr lvl="2"/>
            <a:r>
              <a:rPr lang="en-US" sz="1600" dirty="0"/>
              <a:t>Worst case triple beat will occur with equal power on the 3ULCCs if both power class and emission requirements are met.</a:t>
            </a:r>
          </a:p>
        </p:txBody>
      </p:sp>
    </p:spTree>
    <p:extLst>
      <p:ext uri="{BB962C8B-B14F-4D97-AF65-F5344CB8AC3E}">
        <p14:creationId xmlns:p14="http://schemas.microsoft.com/office/powerpoint/2010/main" val="2433142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859" y="49435"/>
            <a:ext cx="10515599" cy="6513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WF: Example Analysis PC3 capable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774" y="700769"/>
            <a:ext cx="11585749" cy="1570158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Tentatively agree on the following MSD values for the following band combinations for power class 3.</a:t>
            </a:r>
          </a:p>
          <a:p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verify power back off to meet power class and emission requirements </a:t>
            </a:r>
          </a:p>
          <a:p>
            <a:pPr lvl="1"/>
            <a:r>
              <a:rPr lang="en-US" sz="20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</a:t>
            </a: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DC_3A_n77(2A), DC_3A_n78(2A) are at MSD = [0]dB, pending further verification for back-off and RX linearity</a:t>
            </a:r>
          </a:p>
          <a:p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check if triple beat can land in a 3</a:t>
            </a:r>
            <a:r>
              <a:rPr lang="en-US" sz="2400" kern="1200" baseline="30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rd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DL carrier other than duplex offset of FDD carrier</a:t>
            </a:r>
          </a:p>
          <a:p>
            <a:r>
              <a:rPr lang="en-US" sz="2400" dirty="0"/>
              <a:t>Back-off can be applied per carrier as indicated </a:t>
            </a:r>
            <a:r>
              <a:rPr lang="en-US" sz="2400" b="1" u="sng" dirty="0"/>
              <a:t>or</a:t>
            </a:r>
            <a:r>
              <a:rPr lang="en-US" sz="2400" dirty="0"/>
              <a:t> per band.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540FB3-BDDE-4A28-A233-824BAFA67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345" y="2197860"/>
            <a:ext cx="8438055" cy="466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22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725" y="73724"/>
            <a:ext cx="11126549" cy="751576"/>
          </a:xfrm>
        </p:spPr>
        <p:txBody>
          <a:bodyPr>
            <a:normAutofit/>
          </a:bodyPr>
          <a:lstStyle/>
          <a:p>
            <a:r>
              <a:rPr lang="en-CA" sz="3600" dirty="0"/>
              <a:t>WF: Framework for specification</a:t>
            </a:r>
            <a:endParaRPr lang="x-none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22A37D9-A92F-2349-B636-2EAFFC9D360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9648" y="825299"/>
                <a:ext cx="11377402" cy="3527625"/>
              </a:xfrm>
            </p:spPr>
            <p:txBody>
              <a:bodyPr>
                <a:noAutofit/>
              </a:bodyPr>
              <a:lstStyle/>
              <a:p>
                <a:pPr hangingPunct="0"/>
                <a:r>
                  <a:rPr lang="en-US" sz="2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Mainly consider the 1</a:t>
                </a:r>
                <a:r>
                  <a:rPr lang="en-US" sz="2000" baseline="30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st</a:t>
                </a:r>
                <a:r>
                  <a:rPr lang="en-US" sz="2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 order triple beat </a:t>
                </a:r>
                <a:r>
                  <a:rPr lang="el-G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000" dirty="0"/>
                  <a:t>TX</a:t>
                </a:r>
                <a:r>
                  <a:rPr lang="en-US" sz="2000" baseline="-25000" dirty="0"/>
                  <a:t>2</a:t>
                </a:r>
                <a:r>
                  <a:rPr lang="en-US" sz="2000" baseline="30000" dirty="0"/>
                  <a:t>2</a:t>
                </a:r>
                <a:r>
                  <a:rPr lang="en-US" sz="2000" dirty="0"/>
                  <a:t>TX</a:t>
                </a:r>
                <a:r>
                  <a:rPr lang="en-US" sz="2000" baseline="-25000" dirty="0"/>
                  <a:t>1</a:t>
                </a:r>
                <a:r>
                  <a:rPr lang="en-US" sz="2000" dirty="0"/>
                  <a:t>) of 3</a:t>
                </a:r>
                <a:r>
                  <a:rPr lang="en-US" sz="2000" baseline="30000" dirty="0"/>
                  <a:t>rd</a:t>
                </a:r>
                <a:r>
                  <a:rPr lang="en-US" sz="2000" dirty="0"/>
                  <a:t> order non-linearity -&gt; this is shown in the table as triple beat order 1. </a:t>
                </a:r>
                <a:r>
                  <a:rPr lang="en-US" sz="1200" dirty="0">
                    <a:solidFill>
                      <a:srgbClr val="FF0000"/>
                    </a:solidFill>
                  </a:rPr>
                  <a:t>Detection -&gt;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𝐷𝑢𝑝𝑙𝑒𝑥</m:t>
                    </m:r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𝑂𝑓𝑓𝑠𝑒𝑡</m:t>
                    </m:r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𝑈𝐿𝐶𝐴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𝑀𝐵𝑊</m:t>
                        </m:r>
                      </m:sub>
                    </m:sSub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𝑇𝑋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𝑀𝐵𝑊</m:t>
                            </m:r>
                          </m:sub>
                        </m:sSub>
                      </m:num>
                      <m:den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+</m:t>
                    </m:r>
                    <m:f>
                      <m:fPr>
                        <m:ctrlP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𝑅𝑋𝐵𝑊</m:t>
                        </m:r>
                      </m:num>
                      <m:den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1200" dirty="0"/>
              </a:p>
              <a:p>
                <a:pPr hangingPunct="0"/>
                <a:r>
                  <a:rPr lang="en-US" sz="2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Further check the 2</a:t>
                </a:r>
                <a:r>
                  <a:rPr lang="en-US" sz="2000" baseline="30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nd</a:t>
                </a:r>
                <a:r>
                  <a:rPr lang="en-US" sz="2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 order triple beat </a:t>
                </a:r>
                <a:r>
                  <a:rPr lang="el-G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000" dirty="0"/>
                  <a:t>TX</a:t>
                </a:r>
                <a:r>
                  <a:rPr lang="en-US" sz="2000" baseline="-25000" dirty="0"/>
                  <a:t>2</a:t>
                </a:r>
                <a:r>
                  <a:rPr lang="en-US" sz="2000" baseline="30000" dirty="0"/>
                  <a:t>4</a:t>
                </a:r>
                <a:r>
                  <a:rPr lang="en-US" sz="2000" dirty="0"/>
                  <a:t>TX</a:t>
                </a:r>
                <a:r>
                  <a:rPr lang="en-US" sz="2000" baseline="-25000" dirty="0"/>
                  <a:t>1</a:t>
                </a:r>
                <a:r>
                  <a:rPr lang="en-US" sz="2000" dirty="0"/>
                  <a:t>)  of 5</a:t>
                </a:r>
                <a:r>
                  <a:rPr lang="en-US" sz="2000" baseline="30000" dirty="0"/>
                  <a:t>th</a:t>
                </a:r>
                <a:r>
                  <a:rPr lang="en-US" sz="2000" dirty="0"/>
                  <a:t> order non-linearity -&gt; this would be shown in the table as triple beat order 2. </a:t>
                </a:r>
                <a:r>
                  <a:rPr lang="en-US" sz="1200" dirty="0">
                    <a:solidFill>
                      <a:srgbClr val="FF0000"/>
                    </a:solidFill>
                  </a:rPr>
                  <a:t>Detection -&gt;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𝐷𝑢𝑝𝑙𝑒𝑥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𝑂𝑓𝑓𝑠𝑒𝑡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𝑈𝐿𝐶𝐴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𝑀𝐵𝑊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𝑇𝑋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𝑀𝐵𝑊</m:t>
                            </m:r>
                          </m:sub>
                        </m:sSub>
                      </m:num>
                      <m:den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+</m:t>
                    </m:r>
                    <m:f>
                      <m:f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𝑅𝑋𝐵𝑊</m:t>
                        </m:r>
                      </m:num>
                      <m:den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1200" dirty="0"/>
              </a:p>
              <a:p>
                <a:pPr lvl="1" hangingPunct="0"/>
                <a:r>
                  <a:rPr lang="en-US" sz="1600" dirty="0"/>
                  <a:t>This may come into play for higher TX power for power class 2 capable bands</a:t>
                </a:r>
              </a:p>
              <a:p>
                <a:pPr lvl="1" hangingPunct="0"/>
                <a:r>
                  <a:rPr lang="en-US" sz="16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Neglect the 3</a:t>
                </a:r>
                <a:r>
                  <a:rPr lang="en-US" sz="1600" baseline="30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rd</a:t>
                </a:r>
                <a:r>
                  <a:rPr lang="en-US" sz="16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 order triple beat </a:t>
                </a:r>
                <a:r>
                  <a:rPr lang="el-G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1600" dirty="0"/>
                  <a:t>TX</a:t>
                </a:r>
                <a:r>
                  <a:rPr lang="en-US" sz="1600" baseline="-25000" dirty="0"/>
                  <a:t>2</a:t>
                </a:r>
                <a:r>
                  <a:rPr lang="en-US" sz="1600" baseline="30000" dirty="0"/>
                  <a:t>6</a:t>
                </a:r>
                <a:r>
                  <a:rPr lang="en-US" sz="1600" dirty="0"/>
                  <a:t>TX</a:t>
                </a:r>
                <a:r>
                  <a:rPr lang="en-US" sz="1600" baseline="-25000" dirty="0"/>
                  <a:t>1</a:t>
                </a:r>
                <a:r>
                  <a:rPr lang="en-US" sz="1600" dirty="0"/>
                  <a:t>) of 7</a:t>
                </a:r>
                <a:r>
                  <a:rPr lang="en-US" sz="1600" baseline="30000" dirty="0"/>
                  <a:t>th</a:t>
                </a:r>
                <a:r>
                  <a:rPr lang="en-US" sz="1600" dirty="0"/>
                  <a:t> order non-linearity.  </a:t>
                </a:r>
                <a:r>
                  <a:rPr lang="en-US" sz="1200" dirty="0">
                    <a:solidFill>
                      <a:srgbClr val="FF0000"/>
                    </a:solidFill>
                  </a:rPr>
                  <a:t>Detection -&gt;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𝐷𝑢𝑝𝑙𝑒𝑥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𝑂𝑓𝑓𝑠𝑒𝑡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𝑈𝐿𝐶𝐴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𝑀𝐵𝑊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𝑇𝑋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𝑀𝐵𝑊</m:t>
                            </m:r>
                          </m:sub>
                        </m:sSub>
                      </m:num>
                      <m:den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+</m:t>
                    </m:r>
                    <m:f>
                      <m:f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𝑅𝑋𝐵𝑊</m:t>
                        </m:r>
                      </m:num>
                      <m:den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1200" dirty="0"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:pPr hangingPunct="0"/>
                <a:r>
                  <a:rPr lang="en-US" sz="20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Verify MSD test points including RB positions and consider following framework for specification.</a:t>
                </a:r>
              </a:p>
              <a:p>
                <a:pPr lvl="1" hangingPunct="0"/>
                <a:r>
                  <a:rPr lang="en-US" sz="16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If FDD victim TX band allocation is fully allocated, then RB positions in table are chosen so that ULCA tone spacing is at the duplex offset </a:t>
                </a:r>
              </a:p>
              <a:p>
                <a:pPr lvl="1" hangingPunct="0"/>
                <a:r>
                  <a:rPr lang="en-US" sz="16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Tone spacing and RB positions also chosen for least amount of back-off to meet emission requirements</a:t>
                </a:r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22A37D9-A92F-2349-B636-2EAFFC9D360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9648" y="825299"/>
                <a:ext cx="11377402" cy="3527625"/>
              </a:xfrm>
              <a:blipFill>
                <a:blip r:embed="rId2"/>
                <a:stretch>
                  <a:fillRect l="-482" t="-19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3EB67D5-E8C9-49B0-9BF0-25CE883E3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316510"/>
              </p:ext>
            </p:extLst>
          </p:nvPr>
        </p:nvGraphicFramePr>
        <p:xfrm>
          <a:off x="2345030" y="4352924"/>
          <a:ext cx="6566535" cy="1783080"/>
        </p:xfrm>
        <a:graphic>
          <a:graphicData uri="http://schemas.openxmlformats.org/drawingml/2006/table">
            <a:tbl>
              <a:tblPr firstRow="1" firstCol="1" bandRow="1"/>
              <a:tblGrid>
                <a:gridCol w="826217">
                  <a:extLst>
                    <a:ext uri="{9D8B030D-6E8A-4147-A177-3AD203B41FA5}">
                      <a16:colId xmlns:a16="http://schemas.microsoft.com/office/drawing/2014/main" val="1886456920"/>
                    </a:ext>
                  </a:extLst>
                </a:gridCol>
                <a:gridCol w="714950">
                  <a:extLst>
                    <a:ext uri="{9D8B030D-6E8A-4147-A177-3AD203B41FA5}">
                      <a16:colId xmlns:a16="http://schemas.microsoft.com/office/drawing/2014/main" val="2073036156"/>
                    </a:ext>
                  </a:extLst>
                </a:gridCol>
                <a:gridCol w="652215">
                  <a:extLst>
                    <a:ext uri="{9D8B030D-6E8A-4147-A177-3AD203B41FA5}">
                      <a16:colId xmlns:a16="http://schemas.microsoft.com/office/drawing/2014/main" val="943328306"/>
                    </a:ext>
                  </a:extLst>
                </a:gridCol>
                <a:gridCol w="786063">
                  <a:extLst>
                    <a:ext uri="{9D8B030D-6E8A-4147-A177-3AD203B41FA5}">
                      <a16:colId xmlns:a16="http://schemas.microsoft.com/office/drawing/2014/main" val="938636402"/>
                    </a:ext>
                  </a:extLst>
                </a:gridCol>
                <a:gridCol w="1010783">
                  <a:extLst>
                    <a:ext uri="{9D8B030D-6E8A-4147-A177-3AD203B41FA5}">
                      <a16:colId xmlns:a16="http://schemas.microsoft.com/office/drawing/2014/main" val="3151741335"/>
                    </a:ext>
                  </a:extLst>
                </a:gridCol>
                <a:gridCol w="627357">
                  <a:extLst>
                    <a:ext uri="{9D8B030D-6E8A-4147-A177-3AD203B41FA5}">
                      <a16:colId xmlns:a16="http://schemas.microsoft.com/office/drawing/2014/main" val="660334334"/>
                    </a:ext>
                  </a:extLst>
                </a:gridCol>
                <a:gridCol w="599540">
                  <a:extLst>
                    <a:ext uri="{9D8B030D-6E8A-4147-A177-3AD203B41FA5}">
                      <a16:colId xmlns:a16="http://schemas.microsoft.com/office/drawing/2014/main" val="3681586053"/>
                    </a:ext>
                  </a:extLst>
                </a:gridCol>
                <a:gridCol w="674705">
                  <a:extLst>
                    <a:ext uri="{9D8B030D-6E8A-4147-A177-3AD203B41FA5}">
                      <a16:colId xmlns:a16="http://schemas.microsoft.com/office/drawing/2014/main" val="764356182"/>
                    </a:ext>
                  </a:extLst>
                </a:gridCol>
                <a:gridCol w="674705">
                  <a:extLst>
                    <a:ext uri="{9D8B030D-6E8A-4147-A177-3AD203B41FA5}">
                      <a16:colId xmlns:a16="http://schemas.microsoft.com/office/drawing/2014/main" val="21007523"/>
                    </a:ext>
                  </a:extLst>
                </a:gridCol>
              </a:tblGrid>
              <a:tr h="0">
                <a:tc gridSpan="9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or E-UTRA Band / Channel bandwidth / N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 MSD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396719"/>
                  </a:ext>
                </a:extLst>
              </a:tr>
              <a:tr h="368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 or NR band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F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UL/DL 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 (MHz)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CRB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 F</a:t>
                      </a:r>
                      <a:r>
                        <a:rPr lang="en-GB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(MHz)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MSD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Triple beat order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438267"/>
                  </a:ext>
                </a:extLst>
              </a:tr>
              <a:tr h="11874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DC_3A-n41C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1782.5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1877.5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[12.7]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928020"/>
                  </a:ext>
                </a:extLst>
              </a:tr>
              <a:tr h="1187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2555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2635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[80]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[80]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 (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RBstart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=88)]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 (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RBstart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=128)]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2555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2635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268542"/>
                  </a:ext>
                </a:extLst>
              </a:tr>
              <a:tr h="11874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DC_25A-n41C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1912.5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[5.4]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464314"/>
                  </a:ext>
                </a:extLst>
              </a:tr>
              <a:tr h="1187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n41C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(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RBstart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=150)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(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RBstart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=122)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2545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2595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870356"/>
                  </a:ext>
                </a:extLst>
              </a:tr>
              <a:tr h="11874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DC_8A-n79C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912.5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957.5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[0]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426684"/>
                  </a:ext>
                </a:extLst>
              </a:tr>
              <a:tr h="1187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4545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4645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(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RBstart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=212)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(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RBstart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=60)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4545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4645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3936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752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29298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R4-2107627 </a:t>
            </a:r>
            <a:r>
              <a:rPr lang="en-US" sz="2000" dirty="0"/>
              <a:t>Triple beat and 3ULCC MSD</a:t>
            </a:r>
            <a:r>
              <a:rPr lang="en-CA" sz="2000" dirty="0"/>
              <a:t>, Qualcomm Incorporated</a:t>
            </a:r>
            <a:r>
              <a:rPr lang="en-US" sz="2000" dirty="0"/>
              <a:t>, R4#99-e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[2] R4-2111016 </a:t>
            </a:r>
            <a:r>
              <a:rPr lang="en-GB" sz="2000" dirty="0"/>
              <a:t>MSD Due to NR Intra-band ULCA IMD within Inter-band Combinations</a:t>
            </a:r>
            <a:r>
              <a:rPr lang="en-CA" sz="2000" dirty="0"/>
              <a:t>, Skyworks</a:t>
            </a:r>
            <a:r>
              <a:rPr lang="en-US" sz="2000" dirty="0"/>
              <a:t>, R4#99-e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[3] R4-2105335 Way forward </a:t>
            </a:r>
            <a:r>
              <a:rPr lang="en-US" sz="2000" dirty="0"/>
              <a:t>on analysis and framework of triple beat issue of  3CC UL with contiguous intra band UL CA </a:t>
            </a:r>
            <a:r>
              <a:rPr lang="en-CA" sz="2000" dirty="0"/>
              <a:t>, Qualcomm Inc.</a:t>
            </a:r>
            <a:r>
              <a:rPr lang="en-US" sz="2000" dirty="0"/>
              <a:t>, R4#98bis-e</a:t>
            </a:r>
          </a:p>
          <a:p>
            <a:pPr marL="0" indent="0">
              <a:buNone/>
            </a:pPr>
            <a:r>
              <a:rPr lang="en-CA" sz="2000" dirty="0"/>
              <a:t>[4]</a:t>
            </a:r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D86B90-44A4-4D14-B93E-0D265AB056AF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6f846979-0e6f-42ff-8b87-e1893efeda9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6802</TotalTime>
  <Words>1002</Words>
  <Application>Microsoft Office PowerPoint</Application>
  <PresentationFormat>Widescreen</PresentationFormat>
  <Paragraphs>172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Times New Roman</vt:lpstr>
      <vt:lpstr>Office Theme</vt:lpstr>
      <vt:lpstr>WF on MSD due to triple beat of intra-band UL CA UL + FDD UL configurations</vt:lpstr>
      <vt:lpstr>Background</vt:lpstr>
      <vt:lpstr>Background - detection</vt:lpstr>
      <vt:lpstr>Background - analysis</vt:lpstr>
      <vt:lpstr>WF: Example Analysis PC3 capable bands</vt:lpstr>
      <vt:lpstr>WF: Framework for specification</vt:lpstr>
      <vt:lpstr>References: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Qualcomm</cp:lastModifiedBy>
  <cp:revision>274</cp:revision>
  <dcterms:created xsi:type="dcterms:W3CDTF">2020-03-02T22:32:10Z</dcterms:created>
  <dcterms:modified xsi:type="dcterms:W3CDTF">2021-05-25T17:34:38Z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