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14"/>
  </p:notesMasterIdLst>
  <p:sldIdLst>
    <p:sldId id="256" r:id="rId5"/>
    <p:sldId id="321" r:id="rId6"/>
    <p:sldId id="311" r:id="rId7"/>
    <p:sldId id="319" r:id="rId8"/>
    <p:sldId id="324" r:id="rId9"/>
    <p:sldId id="322" r:id="rId10"/>
    <p:sldId id="323" r:id="rId11"/>
    <p:sldId id="326" r:id="rId12"/>
    <p:sldId id="325" r:id="rId13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/>
  <p:cmAuthor id="2" name="Ruixin Wang" initials="RW" lastIdx="4" clrIdx="2"/>
  <p:cmAuthor id="3" name="Thorsten Hertel (KEYS)" initials="TWH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422" autoAdjust="0"/>
  </p:normalViewPr>
  <p:slideViewPr>
    <p:cSldViewPr>
      <p:cViewPr varScale="1">
        <p:scale>
          <a:sx n="71" d="100"/>
          <a:sy n="71" d="100"/>
        </p:scale>
        <p:origin x="10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801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032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5545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790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8763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254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456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809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FR1 TRP TRS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38598" y="374689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#99-e</a:t>
            </a:r>
            <a:r>
              <a:rPr lang="en-GB" altLang="zh-CN" sz="1800" b="1" dirty="0"/>
              <a:t>                                                                      R4-2108620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May 19-27, 2021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9.2.1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G</a:t>
            </a:r>
            <a:r>
              <a:rPr lang="en-US" altLang="zh-CN" dirty="0"/>
              <a:t>eneral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Workplan for FR1 TRP TRS WI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The workplan of FR1 TRP TRS WI is approved in [R4-2108624] </a:t>
            </a:r>
          </a:p>
          <a:p>
            <a:r>
              <a:rPr lang="en-US" altLang="zh-CN" sz="2400" b="1" dirty="0"/>
              <a:t>TR 38.824 for FR1 TRP TRS OTA test methods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TR skeleton is approved in [R4-2108625]</a:t>
            </a:r>
          </a:p>
          <a:p>
            <a:r>
              <a:rPr lang="en-US" altLang="zh-CN" sz="2400" b="1" dirty="0"/>
              <a:t>Coordination with RAN5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LS to RAN5 on MU work is approved in [R4-2108622]</a:t>
            </a:r>
          </a:p>
          <a:p>
            <a:pPr lvl="1" fontAlgn="auto" hangingPunct="1"/>
            <a:r>
              <a:rPr lang="en-US" altLang="zh-CN" sz="2000" dirty="0"/>
              <a:t>How to coordinate with RAN5 is also captured in the LS</a:t>
            </a:r>
          </a:p>
          <a:p>
            <a:r>
              <a:rPr lang="en-US" altLang="zh-CN" sz="2400" b="1" dirty="0"/>
              <a:t>UE type for FR1 TRP TRS testing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Smartphone is selected as 1</a:t>
            </a:r>
            <a:r>
              <a:rPr lang="en-US" altLang="zh-CN" sz="2000" baseline="30000" dirty="0"/>
              <a:t>st</a:t>
            </a:r>
            <a:r>
              <a:rPr lang="en-US" altLang="zh-CN" sz="2000" dirty="0"/>
              <a:t> priority for FR1 TRP TRS WI</a:t>
            </a:r>
          </a:p>
          <a:p>
            <a:r>
              <a:rPr lang="en-US" altLang="zh-CN" sz="2400" b="1" dirty="0"/>
              <a:t>Head and Hand phantoms for FR1 TRP TRS OTA test methods</a:t>
            </a:r>
            <a:endParaRPr lang="zh-CN" altLang="zh-CN" sz="2400" dirty="0"/>
          </a:p>
          <a:p>
            <a:pPr lvl="1" fontAlgn="auto" hangingPunct="1"/>
            <a:r>
              <a:rPr lang="en-US" altLang="zh-CN" sz="2000" dirty="0"/>
              <a:t>LS to CTIA for coordination on phantoms for OTA testing is approved in [R4-2108622]</a:t>
            </a:r>
          </a:p>
          <a:p>
            <a:pPr lvl="1" fontAlgn="auto" hangingPunct="1"/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3590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FR1 OTA test methods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Use scenarios for test methods </a:t>
            </a:r>
            <a:endParaRPr lang="zh-CN" altLang="zh-CN" sz="2400" dirty="0"/>
          </a:p>
          <a:p>
            <a:pPr lvl="1" fontAlgn="auto" hangingPunct="1"/>
            <a:r>
              <a:rPr lang="en-US" sz="2000" dirty="0"/>
              <a:t>Talk mode using head &amp; hand phantom for narrow devices between 56 mm and 72 mm and for wide devices with a width &gt;72 mm and &lt;92 mm.</a:t>
            </a:r>
          </a:p>
          <a:p>
            <a:pPr lvl="1" fontAlgn="auto" hangingPunct="1"/>
            <a:r>
              <a:rPr lang="en-US" sz="2000" dirty="0"/>
              <a:t>Browsing mode using hand phantom for narrow and wide phones</a:t>
            </a:r>
          </a:p>
          <a:p>
            <a:pPr lvl="1" fontAlgn="auto" hangingPunct="1"/>
            <a:r>
              <a:rPr lang="en-US" sz="2000" dirty="0"/>
              <a:t>Free Space for devices not used in talk or browsing mode</a:t>
            </a:r>
          </a:p>
          <a:p>
            <a:r>
              <a:rPr lang="en-GB" altLang="zh-CN" sz="2400" b="1" dirty="0"/>
              <a:t>Measurement distance for FR1 TRP TRS test system</a:t>
            </a:r>
            <a:endParaRPr lang="zh-CN" altLang="zh-CN" sz="2400" dirty="0"/>
          </a:p>
          <a:p>
            <a:pPr lvl="1" fontAlgn="auto" hangingPunct="1"/>
            <a:r>
              <a:rPr lang="en-US" sz="2000" dirty="0"/>
              <a:t>The effective antenna approach defined in TR 38.827 for RTS method should be adopted for FR1 TRP TRS testing, the minimum range length is suggested to be 1.2 m.</a:t>
            </a:r>
          </a:p>
          <a:p>
            <a:r>
              <a:rPr lang="en-GB" altLang="zh-CN" sz="2400" b="1" dirty="0"/>
              <a:t>Large bandwidth impacts</a:t>
            </a:r>
            <a:endParaRPr lang="zh-CN" altLang="zh-CN" sz="2400" dirty="0"/>
          </a:p>
          <a:p>
            <a:pPr lvl="1" fontAlgn="auto" hangingPunct="1"/>
            <a:r>
              <a:rPr lang="en-US" sz="2000" dirty="0"/>
              <a:t>A MU element related to frequency flatness needs to be considered for FR1 TRP TRS test system</a:t>
            </a:r>
          </a:p>
          <a:p>
            <a:pPr fontAlgn="auto" hangingPunct="1"/>
            <a:r>
              <a:rPr lang="en-GB" altLang="zh-CN" sz="2400" b="1" dirty="0"/>
              <a:t>SA test system</a:t>
            </a:r>
            <a:endParaRPr lang="zh-CN" altLang="zh-CN" sz="2400" dirty="0"/>
          </a:p>
          <a:p>
            <a:pPr lvl="1" fontAlgn="auto" hangingPunct="1"/>
            <a:r>
              <a:rPr lang="en-GB" sz="2000" dirty="0"/>
              <a:t>For FR1 SA, the test system and test procedure for LTE can be reused as much as possible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481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Power configuration for EN-DC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 lnSpcReduction="10000"/>
          </a:bodyPr>
          <a:lstStyle/>
          <a:p>
            <a:r>
              <a:rPr lang="en-US" altLang="zh-CN" sz="2400" b="1" dirty="0"/>
              <a:t>Power splitting between LTE and NR</a:t>
            </a:r>
            <a:endParaRPr lang="zh-CN" altLang="zh-CN" sz="2400" dirty="0"/>
          </a:p>
          <a:p>
            <a:pPr lvl="1" fontAlgn="auto" hangingPunct="1"/>
            <a:r>
              <a:rPr lang="en-GB" sz="2000" dirty="0"/>
              <a:t>For EN-DC OTA testing, the fixed-power-splitting approach should be configured, the following options can be considered:</a:t>
            </a:r>
          </a:p>
          <a:p>
            <a:pPr lvl="2" fontAlgn="auto" hangingPunct="1"/>
            <a:r>
              <a:rPr lang="en-GB" sz="1800" dirty="0"/>
              <a:t>Option 1: UE transmit LTE and NR with a 50%-50% equal power splitting under EN-DC mode. </a:t>
            </a:r>
            <a:endParaRPr lang="en-US" sz="1800" dirty="0"/>
          </a:p>
          <a:p>
            <a:pPr lvl="3" fontAlgn="auto" hangingPunct="1"/>
            <a:r>
              <a:rPr lang="en-GB" sz="1600" dirty="0"/>
              <a:t>Option 1a: exact 50%-50% power splitting with fixed 50% power for each RAT, e.g. for PC3, 20 dBm LTE and 20 dBm NR</a:t>
            </a:r>
            <a:endParaRPr lang="en-US" sz="1600" dirty="0"/>
          </a:p>
          <a:p>
            <a:pPr lvl="3" fontAlgn="auto" hangingPunct="1"/>
            <a:r>
              <a:rPr lang="en-GB" sz="1600" dirty="0"/>
              <a:t>Option 1b: rough 50%-50% power splitting with only fixed 50% power for LTE, e.g., for PC3, 20dBm LTE and no upper power limit setting for NR </a:t>
            </a:r>
            <a:endParaRPr lang="en-US" sz="1600" dirty="0"/>
          </a:p>
          <a:p>
            <a:pPr lvl="2" fontAlgn="auto" hangingPunct="1"/>
            <a:r>
              <a:rPr lang="en-GB" sz="1800" dirty="0"/>
              <a:t>Option 2: UE transmit a significant different power for LTE and NR under EN-DC mode</a:t>
            </a:r>
            <a:endParaRPr lang="en-US" sz="1800" dirty="0"/>
          </a:p>
          <a:p>
            <a:pPr lvl="3" fontAlgn="auto" hangingPunct="1"/>
            <a:r>
              <a:rPr lang="en-GB" sz="1600" dirty="0"/>
              <a:t>Option 2a: maximum power for NR and minimized power for LTE (stable LTE connection should be confirmed with, e.g. 10dBm UL power) </a:t>
            </a:r>
            <a:endParaRPr lang="en-US" sz="1600" dirty="0"/>
          </a:p>
          <a:p>
            <a:pPr lvl="3" fontAlgn="auto" hangingPunct="1"/>
            <a:r>
              <a:rPr lang="en-GB" sz="1600" dirty="0"/>
              <a:t>Option 2b: maximum power for LTE and minimized power for NR (stable NR connection should be confirmed with, e.g. 10dBm UL power)</a:t>
            </a:r>
            <a:endParaRPr lang="en-US" sz="1600" dirty="0"/>
          </a:p>
          <a:p>
            <a:pPr lvl="2" fontAlgn="auto" hangingPunct="1"/>
            <a:r>
              <a:rPr lang="en-GB" sz="1800" dirty="0"/>
              <a:t>Option 3: other configuration </a:t>
            </a:r>
            <a:r>
              <a:rPr lang="en-US" altLang="zh-CN" sz="1800" dirty="0"/>
              <a:t>is not precluded</a:t>
            </a:r>
            <a:endParaRPr lang="en-US" sz="1800" dirty="0"/>
          </a:p>
          <a:p>
            <a:r>
              <a:rPr lang="en-US" altLang="zh-CN" sz="2400" b="1" dirty="0"/>
              <a:t>Special OTA test method for DPS function</a:t>
            </a:r>
            <a:endParaRPr lang="zh-CN" altLang="zh-CN" sz="2400" dirty="0"/>
          </a:p>
          <a:p>
            <a:pPr lvl="1" fontAlgn="auto" hangingPunct="1"/>
            <a:r>
              <a:rPr lang="en-GB" sz="2000" dirty="0"/>
              <a:t>RAN4 further discuss whether it is necessary to develop OTA test method to quantify the DPS function of FR1 UEs.</a:t>
            </a:r>
          </a:p>
          <a:p>
            <a:pPr lvl="1" fontAlgn="auto" hangingPunct="1"/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336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Power configuration for EN-DC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US" altLang="zh-CN" sz="2400" b="1" dirty="0"/>
              <a:t>Tx configuration for TRP and TRS</a:t>
            </a:r>
            <a:endParaRPr lang="zh-CN" altLang="zh-CN" sz="2400" dirty="0"/>
          </a:p>
          <a:p>
            <a:pPr lvl="1" fontAlgn="auto" hangingPunct="1"/>
            <a:r>
              <a:rPr lang="en-GB" sz="2000" dirty="0"/>
              <a:t>Given maximum Tx should be configured for both TRP and TRS, RAN4 need to decide whether same Tx configurations should be used for TRP and TRS:</a:t>
            </a:r>
          </a:p>
          <a:p>
            <a:pPr lvl="2" fontAlgn="auto" hangingPunct="1"/>
            <a:r>
              <a:rPr lang="en-GB" sz="1800" dirty="0"/>
              <a:t>Option 1: EN-DC Tx Power splitting for TRP and TRS testing should be the same. </a:t>
            </a:r>
            <a:endParaRPr lang="en-US" sz="1800" dirty="0"/>
          </a:p>
          <a:p>
            <a:pPr lvl="2" fontAlgn="auto" hangingPunct="1"/>
            <a:r>
              <a:rPr lang="en-GB" sz="1800" dirty="0"/>
              <a:t>Option 2: EN-DC Tx power splitting for TRP and TRS should be different.</a:t>
            </a:r>
            <a:endParaRPr lang="en-US" sz="1800" dirty="0"/>
          </a:p>
          <a:p>
            <a:r>
              <a:rPr lang="en-US" altLang="zh-CN" sz="2400" b="1" dirty="0"/>
              <a:t>For EN-DC, whether two RATs need to be measured</a:t>
            </a:r>
            <a:endParaRPr lang="zh-CN" altLang="zh-CN" sz="2400" dirty="0"/>
          </a:p>
          <a:p>
            <a:pPr lvl="1" fontAlgn="auto" hangingPunct="1"/>
            <a:r>
              <a:rPr lang="en-GB" sz="2000" dirty="0"/>
              <a:t>FFS whether both LTE and NR should be measured under EN-DC mode.</a:t>
            </a:r>
          </a:p>
          <a:p>
            <a:pPr lvl="1" fontAlgn="auto" hangingPunct="1"/>
            <a:r>
              <a:rPr lang="en-GB" sz="2000" dirty="0"/>
              <a:t>Clarification from RAN Plenary on whether LTE measurement under EN-DC mode is within the scope of the WID is helpful.</a:t>
            </a:r>
          </a:p>
          <a:p>
            <a:pPr lvl="1" fontAlgn="auto" hangingPunct="1"/>
            <a:r>
              <a:rPr lang="en-GB" sz="2000" dirty="0"/>
              <a:t>This topic is related to the Tx power configuration of EN-DC, suggest to make decision on EN-DC power splitting first</a:t>
            </a:r>
          </a:p>
          <a:p>
            <a:pPr lvl="1" fontAlgn="auto" hangingPunct="1"/>
            <a:endParaRPr lang="en-GB" sz="2400" dirty="0"/>
          </a:p>
          <a:p>
            <a:pPr lvl="1" fontAlgn="auto" hangingPunct="1"/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5815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UE configuration with multi-antenna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Tx antenna switching</a:t>
            </a:r>
            <a:endParaRPr lang="zh-CN" altLang="zh-CN" sz="2400" dirty="0"/>
          </a:p>
          <a:p>
            <a:pPr lvl="1" fontAlgn="auto" hangingPunct="1"/>
            <a:r>
              <a:rPr lang="en-GB" sz="2000" dirty="0"/>
              <a:t>Option1: Function Off. This is traditional way for OTA testing.</a:t>
            </a:r>
          </a:p>
          <a:p>
            <a:pPr lvl="2" fontAlgn="auto" hangingPunct="1"/>
            <a:r>
              <a:rPr lang="en-GB" sz="1600" dirty="0"/>
              <a:t>Potential vendor declaration and test mode FFS</a:t>
            </a:r>
          </a:p>
          <a:p>
            <a:pPr lvl="2" fontAlgn="auto" hangingPunct="1"/>
            <a:r>
              <a:rPr lang="en-GB" sz="1600" dirty="0"/>
              <a:t>Minimum requirement shall be satisfied by the antenna with the best TRP performance</a:t>
            </a:r>
          </a:p>
          <a:p>
            <a:pPr lvl="1" fontAlgn="auto" hangingPunct="1"/>
            <a:r>
              <a:rPr lang="en-GB" sz="2000" dirty="0"/>
              <a:t>Option 2: Function On. How to test the TRP at this condition is FFS.</a:t>
            </a:r>
            <a:endParaRPr lang="en-US" altLang="zh-CN" sz="2000" dirty="0"/>
          </a:p>
          <a:p>
            <a:r>
              <a:rPr lang="en-GB" altLang="zh-CN" sz="2400" b="1" dirty="0"/>
              <a:t>Rx antenna switching</a:t>
            </a:r>
            <a:endParaRPr lang="zh-CN" altLang="zh-CN" sz="2400" dirty="0"/>
          </a:p>
          <a:p>
            <a:pPr lvl="1" fontAlgn="auto" hangingPunct="1"/>
            <a:r>
              <a:rPr lang="en-US" sz="2000" dirty="0"/>
              <a:t>RAN4 further study how to treat the UE with Rx antenna switching.</a:t>
            </a:r>
            <a:endParaRPr lang="en-US" altLang="zh-CN" sz="2000" dirty="0"/>
          </a:p>
          <a:p>
            <a:pPr lvl="1" fontAlgn="auto" hangingPunct="1"/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9084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Test Time Reduction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Reduce EN-DC combinations </a:t>
            </a:r>
            <a:endParaRPr lang="zh-CN" altLang="zh-CN" sz="2400" dirty="0"/>
          </a:p>
          <a:p>
            <a:pPr lvl="1" fontAlgn="auto" hangingPunct="1"/>
            <a:r>
              <a:rPr lang="en-US" sz="2400" dirty="0"/>
              <a:t>RAN4 should define a mechanism on testing time reduction of EN-DC combinations</a:t>
            </a:r>
            <a:r>
              <a:rPr lang="en-GB" sz="2400" dirty="0"/>
              <a:t>.</a:t>
            </a:r>
          </a:p>
          <a:p>
            <a:r>
              <a:rPr lang="en-GB" altLang="zh-CN" sz="2400" b="1" dirty="0"/>
              <a:t>Reduce SA test time </a:t>
            </a:r>
            <a:endParaRPr lang="zh-CN" altLang="zh-CN" sz="2400" dirty="0"/>
          </a:p>
          <a:p>
            <a:pPr lvl="1" fontAlgn="auto" hangingPunct="1"/>
            <a:r>
              <a:rPr lang="en-US" sz="2400" dirty="0"/>
              <a:t>Test time reduction techniques are desired for SA test methods</a:t>
            </a:r>
            <a:r>
              <a:rPr lang="en-GB" sz="2400" dirty="0"/>
              <a:t>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sz="2400" b="1" dirty="0"/>
              <a:t>Companies are encouraged to share views on how to reduce the FR1 OTA testing time</a:t>
            </a:r>
          </a:p>
          <a:p>
            <a:pPr lvl="1" fontAlgn="auto" hangingPunct="1"/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914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6840760" cy="1143000"/>
          </a:xfrm>
        </p:spPr>
        <p:txBody>
          <a:bodyPr/>
          <a:lstStyle/>
          <a:p>
            <a:r>
              <a:rPr lang="en-US" dirty="0"/>
              <a:t>Co-operation between RAN4 and RAN5 on this WI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1772816"/>
            <a:ext cx="8882543" cy="4968552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How to draft Annex B: Measurement Uncertainty for TR 38.834 </a:t>
            </a:r>
            <a:endParaRPr lang="zh-CN" altLang="zh-CN" sz="2400" dirty="0"/>
          </a:p>
          <a:p>
            <a:pPr lvl="1" fontAlgn="auto" hangingPunct="1"/>
            <a:r>
              <a:rPr lang="en-US" sz="2400" dirty="0"/>
              <a:t>RAN5 is responsible for MU assessment of the test methods, and RAN5 can send LS to RAN4 with the endorsed TPs in the attachment for TR 38.834. </a:t>
            </a:r>
          </a:p>
          <a:p>
            <a:pPr lvl="1" fontAlgn="auto" hangingPunct="1"/>
            <a:r>
              <a:rPr lang="en-US" sz="2400" dirty="0"/>
              <a:t>Once RAN4 receives the LS, the Editor can implement the RAN5 endorsed Text Proposals (TPs) directly for this RAN4 TR</a:t>
            </a:r>
            <a:r>
              <a:rPr lang="en-GB" sz="2400" dirty="0"/>
              <a:t>.</a:t>
            </a:r>
          </a:p>
          <a:p>
            <a:pPr lvl="1" fontAlgn="auto" hangingPunct="1"/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06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N</a:t>
            </a:r>
            <a:r>
              <a:rPr lang="en-US" altLang="zh-CN" dirty="0"/>
              <a:t>ext Steps</a:t>
            </a:r>
            <a:r>
              <a:rPr lang="en-US" dirty="0"/>
              <a:t>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pPr lvl="1" fontAlgn="auto" hangingPunct="1"/>
            <a:r>
              <a:rPr lang="en-US" altLang="zh-CN" sz="2400" dirty="0"/>
              <a:t>SA and EN-DC test setup and calibration procedure</a:t>
            </a:r>
          </a:p>
          <a:p>
            <a:pPr lvl="1" fontAlgn="auto" hangingPunct="1"/>
            <a:r>
              <a:rPr lang="en-US" altLang="zh-CN" sz="2400" dirty="0"/>
              <a:t>Ripple test procedure for SA and EN-DC test system</a:t>
            </a:r>
          </a:p>
          <a:p>
            <a:pPr lvl="1" fontAlgn="auto" hangingPunct="1"/>
            <a:r>
              <a:rPr lang="en-US" altLang="zh-CN" sz="2400" dirty="0"/>
              <a:t>Detailed configure power for EN-DC (fixed-power-splitting approach)</a:t>
            </a:r>
          </a:p>
          <a:p>
            <a:pPr lvl="1" fontAlgn="auto" hangingPunct="1"/>
            <a:r>
              <a:rPr lang="en-US" altLang="zh-CN" sz="2400" dirty="0"/>
              <a:t>Methodology on how to reduce TRP TRS testing time</a:t>
            </a:r>
          </a:p>
          <a:p>
            <a:pPr lvl="1" fontAlgn="auto" hangingPunct="1"/>
            <a:r>
              <a:rPr lang="en-US" altLang="zh-CN" sz="2400" dirty="0"/>
              <a:t>How to configure UE with TX/Rx switching</a:t>
            </a:r>
          </a:p>
          <a:p>
            <a:pPr lvl="1" fontAlgn="auto" hangingPunct="1"/>
            <a:r>
              <a:rPr lang="en-US" altLang="zh-CN" sz="2400" dirty="0"/>
              <a:t>How to develop </a:t>
            </a:r>
            <a:r>
              <a:rPr lang="en-US" altLang="zh-CN" sz="2400" dirty="0" err="1"/>
              <a:t>head&amp;hand</a:t>
            </a:r>
            <a:r>
              <a:rPr lang="en-US" altLang="zh-CN" sz="2400" dirty="0"/>
              <a:t> phantoms</a:t>
            </a:r>
          </a:p>
          <a:p>
            <a:pPr lvl="1" fontAlgn="auto" hangingPunct="1"/>
            <a:r>
              <a:rPr lang="en-US" altLang="zh-CN" sz="2400" dirty="0"/>
              <a:t>How to configure the test parameters for each band (e.g. center frequency, bandwidth, RBs..)</a:t>
            </a:r>
          </a:p>
          <a:p>
            <a:pPr lvl="1" fontAlgn="auto" hangingPunct="1"/>
            <a:r>
              <a:rPr lang="en-US" altLang="zh-CN" sz="2400" dirty="0"/>
              <a:t>Test procedures for SA and EN-DC</a:t>
            </a:r>
          </a:p>
          <a:p>
            <a:pPr lvl="1" fontAlgn="auto" hangingPunct="1"/>
            <a:endParaRPr lang="en-US" altLang="zh-CN" sz="2400" dirty="0"/>
          </a:p>
          <a:p>
            <a:pPr marL="457200" lvl="1" indent="0" fontAlgn="auto" hangingPunct="1">
              <a:buNone/>
            </a:pPr>
            <a:endParaRPr lang="en-US" altLang="zh-CN" sz="2400" dirty="0"/>
          </a:p>
          <a:p>
            <a:pPr lvl="1" fontAlgn="auto" hangingPunct="1"/>
            <a:endParaRPr lang="en-US" altLang="zh-CN" sz="2400" dirty="0"/>
          </a:p>
          <a:p>
            <a:pPr lvl="1" fontAlgn="auto" hangingPunct="1"/>
            <a:endParaRPr lang="en-US" altLang="zh-CN" sz="24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09499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F6E5432-22C9-4DE3-B7FA-038EA267B234}">
  <ds:schemaRefs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terms/"/>
    <ds:schemaRef ds:uri="http://schemas.microsoft.com/office/2006/documentManagement/types"/>
    <ds:schemaRef ds:uri="878f5c59-aec9-459c-acf8-8cf941473193"/>
    <ds:schemaRef ds:uri="bdd78157-346c-4767-bfdd-352789a5c5f1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4194</TotalTime>
  <Words>931</Words>
  <Application>Microsoft Office PowerPoint</Application>
  <PresentationFormat>全屏显示(4:3)</PresentationFormat>
  <Paragraphs>89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ＭＳ Ｐゴシック</vt:lpstr>
      <vt:lpstr>宋体</vt:lpstr>
      <vt:lpstr>Arial</vt:lpstr>
      <vt:lpstr>Calibri</vt:lpstr>
      <vt:lpstr>Office 主题</vt:lpstr>
      <vt:lpstr>WF on FR1 TRP TRS</vt:lpstr>
      <vt:lpstr>General </vt:lpstr>
      <vt:lpstr>FR1 OTA test methods</vt:lpstr>
      <vt:lpstr>Power configuration for EN-DC (1)</vt:lpstr>
      <vt:lpstr>Power configuration for EN-DC (2)</vt:lpstr>
      <vt:lpstr>UE configuration with multi-antenna</vt:lpstr>
      <vt:lpstr>Test Time Reduction </vt:lpstr>
      <vt:lpstr>Co-operation between RAN4 and RAN5 on this WI  </vt:lpstr>
      <vt:lpstr>Next Steps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 (vivo)</cp:lastModifiedBy>
  <cp:revision>1287</cp:revision>
  <dcterms:created xsi:type="dcterms:W3CDTF">2016-04-12T20:58:18Z</dcterms:created>
  <dcterms:modified xsi:type="dcterms:W3CDTF">2021-05-26T03:36:58Z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TitusGUID">
    <vt:lpwstr>7ae9abdc-947a-4699-bc5a-913cc8dc90e2</vt:lpwstr>
  </property>
  <property fmtid="{D5CDD505-2E9C-101B-9397-08002B2CF9AE}" pid="6" name="CTP_TimeStamp">
    <vt:lpwstr>2016-11-19 00:27:52Z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CTP_PUBLIC</vt:lpwstr>
  </property>
  <property fmtid="{D5CDD505-2E9C-101B-9397-08002B2CF9AE}" pid="11" name="RS_Classification">
    <vt:lpwstr>UNRESTRICTED</vt:lpwstr>
  </property>
  <property fmtid="{D5CDD505-2E9C-101B-9397-08002B2CF9AE}" pid="12" name="RS_ClassificationID">
    <vt:i4>0</vt:i4>
  </property>
  <property fmtid="{D5CDD505-2E9C-101B-9397-08002B2CF9AE}" pid="13" name="ContentTypeId">
    <vt:lpwstr>0x01010017CD74E91CD4AF408185E1FC416F4AC4</vt:lpwstr>
  </property>
  <property fmtid="{D5CDD505-2E9C-101B-9397-08002B2CF9AE}" pid="14" name="NSCPROP_SA">
    <vt:lpwstr>D:\RAN4 Meeting Doc\RAN4_95e\draft  WF on FR2 MIMO OTA v1.pptx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1621392843</vt:lpwstr>
  </property>
</Properties>
</file>