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347" r:id="rId6"/>
    <p:sldId id="352" r:id="rId7"/>
    <p:sldId id="353" r:id="rId8"/>
    <p:sldId id="354" r:id="rId9"/>
    <p:sldId id="359" r:id="rId10"/>
    <p:sldId id="355" r:id="rId11"/>
    <p:sldId id="356" r:id="rId12"/>
    <p:sldId id="360" r:id="rId13"/>
    <p:sldId id="361" r:id="rId14"/>
    <p:sldId id="350" r:id="rId15"/>
    <p:sldId id="357" r:id="rId16"/>
    <p:sldId id="362" r:id="rId17"/>
    <p:sldId id="358" r:id="rId18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E9519A-53E3-4825-A173-8996F4923380}" v="28" dt="2021-05-25T17:09:38.3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460" y="5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ng, Rui" userId="2b60e985-b2bb-4704-b9fe-58fc6af4a968" providerId="ADAL" clId="{3BE9519A-53E3-4825-A173-8996F4923380}"/>
    <pc:docChg chg="undo custSel modSld">
      <pc:chgData name="Huang, Rui" userId="2b60e985-b2bb-4704-b9fe-58fc6af4a968" providerId="ADAL" clId="{3BE9519A-53E3-4825-A173-8996F4923380}" dt="2021-05-25T17:09:41.615" v="334" actId="13926"/>
      <pc:docMkLst>
        <pc:docMk/>
      </pc:docMkLst>
      <pc:sldChg chg="modSp mod">
        <pc:chgData name="Huang, Rui" userId="2b60e985-b2bb-4704-b9fe-58fc6af4a968" providerId="ADAL" clId="{3BE9519A-53E3-4825-A173-8996F4923380}" dt="2021-05-25T16:25:58.312" v="9" actId="207"/>
        <pc:sldMkLst>
          <pc:docMk/>
          <pc:sldMk cId="2070879220" sldId="352"/>
        </pc:sldMkLst>
        <pc:spChg chg="mod">
          <ac:chgData name="Huang, Rui" userId="2b60e985-b2bb-4704-b9fe-58fc6af4a968" providerId="ADAL" clId="{3BE9519A-53E3-4825-A173-8996F4923380}" dt="2021-05-25T16:25:58.312" v="9" actId="207"/>
          <ac:spMkLst>
            <pc:docMk/>
            <pc:sldMk cId="2070879220" sldId="352"/>
            <ac:spMk id="3" creationId="{00000000-0000-0000-0000-000000000000}"/>
          </ac:spMkLst>
        </pc:spChg>
      </pc:sldChg>
      <pc:sldChg chg="modSp mod">
        <pc:chgData name="Huang, Rui" userId="2b60e985-b2bb-4704-b9fe-58fc6af4a968" providerId="ADAL" clId="{3BE9519A-53E3-4825-A173-8996F4923380}" dt="2021-05-25T16:37:09.412" v="201" actId="13926"/>
        <pc:sldMkLst>
          <pc:docMk/>
          <pc:sldMk cId="1816882349" sldId="354"/>
        </pc:sldMkLst>
        <pc:spChg chg="mod">
          <ac:chgData name="Huang, Rui" userId="2b60e985-b2bb-4704-b9fe-58fc6af4a968" providerId="ADAL" clId="{3BE9519A-53E3-4825-A173-8996F4923380}" dt="2021-05-25T16:37:09.412" v="201" actId="13926"/>
          <ac:spMkLst>
            <pc:docMk/>
            <pc:sldMk cId="1816882349" sldId="354"/>
            <ac:spMk id="3" creationId="{00000000-0000-0000-0000-000000000000}"/>
          </ac:spMkLst>
        </pc:spChg>
      </pc:sldChg>
      <pc:sldChg chg="modSp mod">
        <pc:chgData name="Huang, Rui" userId="2b60e985-b2bb-4704-b9fe-58fc6af4a968" providerId="ADAL" clId="{3BE9519A-53E3-4825-A173-8996F4923380}" dt="2021-05-25T16:37:35.994" v="203" actId="13926"/>
        <pc:sldMkLst>
          <pc:docMk/>
          <pc:sldMk cId="597607811" sldId="355"/>
        </pc:sldMkLst>
        <pc:spChg chg="mod">
          <ac:chgData name="Huang, Rui" userId="2b60e985-b2bb-4704-b9fe-58fc6af4a968" providerId="ADAL" clId="{3BE9519A-53E3-4825-A173-8996F4923380}" dt="2021-05-25T16:37:35.994" v="203" actId="13926"/>
          <ac:spMkLst>
            <pc:docMk/>
            <pc:sldMk cId="597607811" sldId="355"/>
            <ac:spMk id="3" creationId="{00000000-0000-0000-0000-000000000000}"/>
          </ac:spMkLst>
        </pc:spChg>
      </pc:sldChg>
      <pc:sldChg chg="modSp mod">
        <pc:chgData name="Huang, Rui" userId="2b60e985-b2bb-4704-b9fe-58fc6af4a968" providerId="ADAL" clId="{3BE9519A-53E3-4825-A173-8996F4923380}" dt="2021-05-25T16:38:28.076" v="208" actId="207"/>
        <pc:sldMkLst>
          <pc:docMk/>
          <pc:sldMk cId="37293749" sldId="356"/>
        </pc:sldMkLst>
        <pc:spChg chg="mod">
          <ac:chgData name="Huang, Rui" userId="2b60e985-b2bb-4704-b9fe-58fc6af4a968" providerId="ADAL" clId="{3BE9519A-53E3-4825-A173-8996F4923380}" dt="2021-05-25T16:38:28.076" v="208" actId="207"/>
          <ac:spMkLst>
            <pc:docMk/>
            <pc:sldMk cId="37293749" sldId="356"/>
            <ac:spMk id="3" creationId="{00000000-0000-0000-0000-000000000000}"/>
          </ac:spMkLst>
        </pc:spChg>
      </pc:sldChg>
      <pc:sldChg chg="modSp mod">
        <pc:chgData name="Huang, Rui" userId="2b60e985-b2bb-4704-b9fe-58fc6af4a968" providerId="ADAL" clId="{3BE9519A-53E3-4825-A173-8996F4923380}" dt="2021-05-25T17:09:41.615" v="334" actId="13926"/>
        <pc:sldMkLst>
          <pc:docMk/>
          <pc:sldMk cId="2354330982" sldId="357"/>
        </pc:sldMkLst>
        <pc:spChg chg="mod">
          <ac:chgData name="Huang, Rui" userId="2b60e985-b2bb-4704-b9fe-58fc6af4a968" providerId="ADAL" clId="{3BE9519A-53E3-4825-A173-8996F4923380}" dt="2021-05-25T17:09:41.615" v="334" actId="13926"/>
          <ac:spMkLst>
            <pc:docMk/>
            <pc:sldMk cId="2354330982" sldId="357"/>
            <ac:spMk id="3" creationId="{00000000-0000-0000-0000-000000000000}"/>
          </ac:spMkLst>
        </pc:spChg>
      </pc:sldChg>
      <pc:sldChg chg="modSp mod">
        <pc:chgData name="Huang, Rui" userId="2b60e985-b2bb-4704-b9fe-58fc6af4a968" providerId="ADAL" clId="{3BE9519A-53E3-4825-A173-8996F4923380}" dt="2021-05-25T16:46:49.317" v="256" actId="20577"/>
        <pc:sldMkLst>
          <pc:docMk/>
          <pc:sldMk cId="1433989222" sldId="360"/>
        </pc:sldMkLst>
        <pc:graphicFrameChg chg="modGraphic">
          <ac:chgData name="Huang, Rui" userId="2b60e985-b2bb-4704-b9fe-58fc6af4a968" providerId="ADAL" clId="{3BE9519A-53E3-4825-A173-8996F4923380}" dt="2021-05-25T16:46:49.317" v="256" actId="20577"/>
          <ac:graphicFrameMkLst>
            <pc:docMk/>
            <pc:sldMk cId="1433989222" sldId="360"/>
            <ac:graphicFrameMk id="5" creationId="{98294886-8818-4D6E-BE4F-614432F9AE22}"/>
          </ac:graphicFrameMkLst>
        </pc:graphicFrameChg>
      </pc:sldChg>
      <pc:sldChg chg="addSp delSp modSp mod">
        <pc:chgData name="Huang, Rui" userId="2b60e985-b2bb-4704-b9fe-58fc6af4a968" providerId="ADAL" clId="{3BE9519A-53E3-4825-A173-8996F4923380}" dt="2021-05-25T17:09:20.083" v="332" actId="1076"/>
        <pc:sldMkLst>
          <pc:docMk/>
          <pc:sldMk cId="2160329303" sldId="361"/>
        </pc:sldMkLst>
        <pc:spChg chg="mod">
          <ac:chgData name="Huang, Rui" userId="2b60e985-b2bb-4704-b9fe-58fc6af4a968" providerId="ADAL" clId="{3BE9519A-53E3-4825-A173-8996F4923380}" dt="2021-05-25T17:09:00.814" v="327" actId="14100"/>
          <ac:spMkLst>
            <pc:docMk/>
            <pc:sldMk cId="2160329303" sldId="361"/>
            <ac:spMk id="2" creationId="{00000000-0000-0000-0000-000000000000}"/>
          </ac:spMkLst>
        </pc:spChg>
        <pc:spChg chg="mod">
          <ac:chgData name="Huang, Rui" userId="2b60e985-b2bb-4704-b9fe-58fc6af4a968" providerId="ADAL" clId="{3BE9519A-53E3-4825-A173-8996F4923380}" dt="2021-05-25T17:09:11.396" v="330" actId="27636"/>
          <ac:spMkLst>
            <pc:docMk/>
            <pc:sldMk cId="2160329303" sldId="361"/>
            <ac:spMk id="3" creationId="{00000000-0000-0000-0000-000000000000}"/>
          </ac:spMkLst>
        </pc:spChg>
        <pc:spChg chg="mod">
          <ac:chgData name="Huang, Rui" userId="2b60e985-b2bb-4704-b9fe-58fc6af4a968" providerId="ADAL" clId="{3BE9519A-53E3-4825-A173-8996F4923380}" dt="2021-05-25T17:03:02.747" v="301" actId="1076"/>
          <ac:spMkLst>
            <pc:docMk/>
            <pc:sldMk cId="2160329303" sldId="361"/>
            <ac:spMk id="7" creationId="{D0E248B3-EA03-4774-BE4D-A6B2416589F8}"/>
          </ac:spMkLst>
        </pc:spChg>
        <pc:spChg chg="mod">
          <ac:chgData name="Huang, Rui" userId="2b60e985-b2bb-4704-b9fe-58fc6af4a968" providerId="ADAL" clId="{3BE9519A-53E3-4825-A173-8996F4923380}" dt="2021-05-25T17:09:15.090" v="331" actId="1076"/>
          <ac:spMkLst>
            <pc:docMk/>
            <pc:sldMk cId="2160329303" sldId="361"/>
            <ac:spMk id="8" creationId="{153466C2-181F-497D-8CB3-9B2D5906517C}"/>
          </ac:spMkLst>
        </pc:spChg>
        <pc:graphicFrameChg chg="del mod modGraphic">
          <ac:chgData name="Huang, Rui" userId="2b60e985-b2bb-4704-b9fe-58fc6af4a968" providerId="ADAL" clId="{3BE9519A-53E3-4825-A173-8996F4923380}" dt="2021-05-25T17:02:26.601" v="292" actId="478"/>
          <ac:graphicFrameMkLst>
            <pc:docMk/>
            <pc:sldMk cId="2160329303" sldId="361"/>
            <ac:graphicFrameMk id="4" creationId="{D32E1A35-4482-40E7-B702-9365C2754F35}"/>
          </ac:graphicFrameMkLst>
        </pc:graphicFrameChg>
        <pc:graphicFrameChg chg="add mod modGraphic">
          <ac:chgData name="Huang, Rui" userId="2b60e985-b2bb-4704-b9fe-58fc6af4a968" providerId="ADAL" clId="{3BE9519A-53E3-4825-A173-8996F4923380}" dt="2021-05-25T17:08:56.691" v="326" actId="14734"/>
          <ac:graphicFrameMkLst>
            <pc:docMk/>
            <pc:sldMk cId="2160329303" sldId="361"/>
            <ac:graphicFrameMk id="5" creationId="{5596D24A-71B6-4116-9498-B41146F52FEB}"/>
          </ac:graphicFrameMkLst>
        </pc:graphicFrameChg>
        <pc:graphicFrameChg chg="add mod modGraphic">
          <ac:chgData name="Huang, Rui" userId="2b60e985-b2bb-4704-b9fe-58fc6af4a968" providerId="ADAL" clId="{3BE9519A-53E3-4825-A173-8996F4923380}" dt="2021-05-25T17:09:20.083" v="332" actId="1076"/>
          <ac:graphicFrameMkLst>
            <pc:docMk/>
            <pc:sldMk cId="2160329303" sldId="361"/>
            <ac:graphicFrameMk id="6" creationId="{294C36F0-DFDD-4B01-9559-AF5B8A129A94}"/>
          </ac:graphicFrameMkLst>
        </pc:graphicFrameChg>
        <pc:graphicFrameChg chg="del">
          <ac:chgData name="Huang, Rui" userId="2b60e985-b2bb-4704-b9fe-58fc6af4a968" providerId="ADAL" clId="{3BE9519A-53E3-4825-A173-8996F4923380}" dt="2021-05-25T17:07:41.545" v="308" actId="478"/>
          <ac:graphicFrameMkLst>
            <pc:docMk/>
            <pc:sldMk cId="2160329303" sldId="361"/>
            <ac:graphicFrameMk id="9" creationId="{1E5F2137-5921-4E43-9B99-A44C0029D83E}"/>
          </ac:graphicFrameMkLst>
        </pc:graphicFrameChg>
      </pc:sldChg>
      <pc:sldChg chg="modSp mod">
        <pc:chgData name="Huang, Rui" userId="2b60e985-b2bb-4704-b9fe-58fc6af4a968" providerId="ADAL" clId="{3BE9519A-53E3-4825-A173-8996F4923380}" dt="2021-05-25T16:41:35.522" v="251" actId="20577"/>
        <pc:sldMkLst>
          <pc:docMk/>
          <pc:sldMk cId="142892817" sldId="362"/>
        </pc:sldMkLst>
        <pc:spChg chg="mod">
          <ac:chgData name="Huang, Rui" userId="2b60e985-b2bb-4704-b9fe-58fc6af4a968" providerId="ADAL" clId="{3BE9519A-53E3-4825-A173-8996F4923380}" dt="2021-05-25T16:41:35.522" v="251" actId="20577"/>
          <ac:spMkLst>
            <pc:docMk/>
            <pc:sldMk cId="142892817" sldId="362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FC03E-831B-4932-9AA3-AF606939AA7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371A1A-596C-43ED-B82C-079D058F2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076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371A1A-596C-43ED-B82C-079D058F2C0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57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110C47F-6B89-4DF5-8EBB-9C96B35D8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9B2E-3987-4FEE-81E0-C361E4B49EEC}" type="datetimeFigureOut">
              <a:rPr lang="zh-CN" altLang="en-US"/>
              <a:pPr>
                <a:defRPr/>
              </a:pPr>
              <a:t>2021/5/25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E8F973-A40D-4E10-959A-6C3F2DA65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E5CD3E8-B9CB-48D0-B62C-97CB6366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D6D3F-FF66-480D-A3BF-A8C6018B9A3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4746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F88EC4-3500-42F3-A844-36626FA83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1D3F-F635-43B1-81C4-FEB8953885B7}" type="datetimeFigureOut">
              <a:rPr lang="zh-CN" altLang="en-US"/>
              <a:pPr>
                <a:defRPr/>
              </a:pPr>
              <a:t>2021/5/25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03CE3B2-3742-4133-80E3-7DC0EDB47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DE4CE46-C667-4988-B6F7-3212A494D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0634-0294-4019-ADC2-4C61E3641544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413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8BE700-990F-42F3-89F9-184040EFA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7AE4-1CA1-4BD6-A59C-267D2926DB8B}" type="datetimeFigureOut">
              <a:rPr lang="zh-CN" altLang="en-US"/>
              <a:pPr>
                <a:defRPr/>
              </a:pPr>
              <a:t>2021/5/25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BBB8A06-2E51-49FC-975A-3AB0711A3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FB5C3BE-9303-4B29-8F4F-F5EE92436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5D381-9090-4739-BCF9-46313635755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0379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48FF52-939E-4FDE-87E5-385503F5E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1B97-ED81-43E9-ACB5-5664A230F179}" type="datetimeFigureOut">
              <a:rPr lang="zh-CN" altLang="en-US"/>
              <a:pPr>
                <a:defRPr/>
              </a:pPr>
              <a:t>2021/5/25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E5B6FFF-79BC-41BB-9B5E-C8C94A49A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326A589-0B22-49E2-8782-C645123F9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634E1-2BBA-45E4-B419-BF61D4D9820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807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1D4CDA8-2757-48C2-95F0-1D5190EF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62417-7233-43F4-BB20-4D0B60A088B7}" type="datetimeFigureOut">
              <a:rPr lang="zh-CN" altLang="en-US"/>
              <a:pPr>
                <a:defRPr/>
              </a:pPr>
              <a:t>2021/5/25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6A75B80-ECA5-4777-BA5C-69790BBD3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B69A2F5-5FF9-44D8-8E08-3889E92EE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C5DB-2B68-42A7-A2A0-BDE4FDFDDF1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836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55AFB8B6-6228-4341-BDE0-92DEF6B56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7BB0-58C9-40A8-B91F-2FCACC913A05}" type="datetimeFigureOut">
              <a:rPr lang="zh-CN" altLang="en-US"/>
              <a:pPr>
                <a:defRPr/>
              </a:pPr>
              <a:t>2021/5/25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6650B4C7-FA69-4214-B683-DF6ABDC9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6CE33585-FC11-4D5C-9A97-D6B5BFD81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42D0E-0329-4C61-AB61-9F7C652527E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220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>
            <a:extLst>
              <a:ext uri="{FF2B5EF4-FFF2-40B4-BE49-F238E27FC236}">
                <a16:creationId xmlns:a16="http://schemas.microsoft.com/office/drawing/2014/main" id="{1C9E93F1-9619-43E0-9EE8-E55210078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409C-FF29-436B-8BCE-F8235D04BFCA}" type="datetimeFigureOut">
              <a:rPr lang="zh-CN" altLang="en-US"/>
              <a:pPr>
                <a:defRPr/>
              </a:pPr>
              <a:t>2021/5/25</a:t>
            </a:fld>
            <a:endParaRPr lang="zh-CN" altLang="en-US"/>
          </a:p>
        </p:txBody>
      </p:sp>
      <p:sp>
        <p:nvSpPr>
          <p:cNvPr id="8" name="页脚占位符 4">
            <a:extLst>
              <a:ext uri="{FF2B5EF4-FFF2-40B4-BE49-F238E27FC236}">
                <a16:creationId xmlns:a16="http://schemas.microsoft.com/office/drawing/2014/main" id="{EC13D8FA-7E85-488D-B3DA-83DB74252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>
            <a:extLst>
              <a:ext uri="{FF2B5EF4-FFF2-40B4-BE49-F238E27FC236}">
                <a16:creationId xmlns:a16="http://schemas.microsoft.com/office/drawing/2014/main" id="{C3304DE7-FB67-4CD9-B5E2-25561BB1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552FB-1F24-42BB-8002-3231BD2C179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3681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>
            <a:extLst>
              <a:ext uri="{FF2B5EF4-FFF2-40B4-BE49-F238E27FC236}">
                <a16:creationId xmlns:a16="http://schemas.microsoft.com/office/drawing/2014/main" id="{D0626586-46C0-435B-B20D-98DBFA928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2976-D0FA-4980-B07A-53946168ACE7}" type="datetimeFigureOut">
              <a:rPr lang="zh-CN" altLang="en-US"/>
              <a:pPr>
                <a:defRPr/>
              </a:pPr>
              <a:t>2021/5/25</a:t>
            </a:fld>
            <a:endParaRPr lang="zh-CN" altLang="en-US"/>
          </a:p>
        </p:txBody>
      </p:sp>
      <p:sp>
        <p:nvSpPr>
          <p:cNvPr id="4" name="页脚占位符 4">
            <a:extLst>
              <a:ext uri="{FF2B5EF4-FFF2-40B4-BE49-F238E27FC236}">
                <a16:creationId xmlns:a16="http://schemas.microsoft.com/office/drawing/2014/main" id="{7553E3D6-B8B3-4926-A44B-53660BA1A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>
            <a:extLst>
              <a:ext uri="{FF2B5EF4-FFF2-40B4-BE49-F238E27FC236}">
                <a16:creationId xmlns:a16="http://schemas.microsoft.com/office/drawing/2014/main" id="{FAF66CFC-A553-426E-9CBE-D346BF9A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E1D4-373C-4E03-857A-2F630CAF20E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294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>
            <a:extLst>
              <a:ext uri="{FF2B5EF4-FFF2-40B4-BE49-F238E27FC236}">
                <a16:creationId xmlns:a16="http://schemas.microsoft.com/office/drawing/2014/main" id="{6412B74E-AC65-4E7B-A77C-BD3FEEB46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AFDE-743D-4267-9A24-51E5AD85971A}" type="datetimeFigureOut">
              <a:rPr lang="zh-CN" altLang="en-US"/>
              <a:pPr>
                <a:defRPr/>
              </a:pPr>
              <a:t>2021/5/25</a:t>
            </a:fld>
            <a:endParaRPr lang="zh-CN" altLang="en-US"/>
          </a:p>
        </p:txBody>
      </p:sp>
      <p:sp>
        <p:nvSpPr>
          <p:cNvPr id="3" name="页脚占位符 4">
            <a:extLst>
              <a:ext uri="{FF2B5EF4-FFF2-40B4-BE49-F238E27FC236}">
                <a16:creationId xmlns:a16="http://schemas.microsoft.com/office/drawing/2014/main" id="{6E1A172B-B8C2-4CF6-BC3A-0387B0A27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>
            <a:extLst>
              <a:ext uri="{FF2B5EF4-FFF2-40B4-BE49-F238E27FC236}">
                <a16:creationId xmlns:a16="http://schemas.microsoft.com/office/drawing/2014/main" id="{E726501F-26A6-4DFC-9D66-493D37A0D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F9452-ED8B-4FBC-BE5D-AE676536142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850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335B0C30-19E8-4A46-A2B1-DAC1D4CB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DFD58-08B9-4441-A6DC-9A63B079C63A}" type="datetimeFigureOut">
              <a:rPr lang="zh-CN" altLang="en-US"/>
              <a:pPr>
                <a:defRPr/>
              </a:pPr>
              <a:t>2021/5/25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C37BC43F-9A76-4E8F-B72C-230F3DD19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CAECBE87-3337-4369-B99D-ABBCE7CCD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DA415-34A7-4A7B-AB8C-A5631C745CD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2604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4026F3CC-DE42-440B-9438-85661B0E7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08CB-7855-4E9D-9FB7-7D6EA3D916FF}" type="datetimeFigureOut">
              <a:rPr lang="zh-CN" altLang="en-US"/>
              <a:pPr>
                <a:defRPr/>
              </a:pPr>
              <a:t>2021/5/25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FB276A53-61D0-4C42-A886-27AB1244A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2E0B979F-84E2-48CA-94C0-728A7C79A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71615-5787-4E5D-8E4C-FE9B7FE4222F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86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>
            <a:extLst>
              <a:ext uri="{FF2B5EF4-FFF2-40B4-BE49-F238E27FC236}">
                <a16:creationId xmlns:a16="http://schemas.microsoft.com/office/drawing/2014/main" id="{C6067352-EBC0-4314-B2F7-BD78E16AEB4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>
            <a:extLst>
              <a:ext uri="{FF2B5EF4-FFF2-40B4-BE49-F238E27FC236}">
                <a16:creationId xmlns:a16="http://schemas.microsoft.com/office/drawing/2014/main" id="{68E4C134-0C2B-4F63-8C8B-E141694A2C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CB4897F-276A-4AA1-A7E7-F999F71432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5AC724-7819-442F-BD1E-76C4EAD63087}" type="datetimeFigureOut">
              <a:rPr lang="zh-CN" altLang="en-US"/>
              <a:pPr>
                <a:defRPr/>
              </a:pPr>
              <a:t>2021/5/25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D1F7188-AA10-4EB5-B408-0CA61450C2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52AF63E-D503-40C0-AB0B-693F337506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17E9CD2-D266-496F-A23B-65DDCBC48B98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>
            <a:extLst>
              <a:ext uri="{FF2B5EF4-FFF2-40B4-BE49-F238E27FC236}">
                <a16:creationId xmlns:a16="http://schemas.microsoft.com/office/drawing/2014/main" id="{B4E3CC63-70F9-46A6-91D9-ABDCD9CE0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352" y="103990"/>
            <a:ext cx="5616575" cy="868434"/>
          </a:xfrm>
        </p:spPr>
        <p:txBody>
          <a:bodyPr/>
          <a:lstStyle/>
          <a:p>
            <a:pPr algn="l"/>
            <a:r>
              <a:rPr lang="en-US" sz="18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3GPP TSG-RAN WG4 Meeting #99-e	</a:t>
            </a:r>
            <a:br>
              <a:rPr lang="en-US" sz="18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</a:br>
            <a:r>
              <a:rPr lang="en-US" sz="18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Electronic Meeting, 19-27 May, 2021</a:t>
            </a:r>
            <a:br>
              <a:rPr lang="en-US" sz="18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</a:br>
            <a:endParaRPr lang="en-US" sz="1800" b="1" dirty="0"/>
          </a:p>
        </p:txBody>
      </p:sp>
      <p:sp>
        <p:nvSpPr>
          <p:cNvPr id="2051" name="副标题 2">
            <a:extLst>
              <a:ext uri="{FF2B5EF4-FFF2-40B4-BE49-F238E27FC236}">
                <a16:creationId xmlns:a16="http://schemas.microsoft.com/office/drawing/2014/main" id="{732DF2D5-9D9A-4862-9C8A-329725393E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55640" y="4725144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CN" dirty="0">
                <a:solidFill>
                  <a:schemeClr val="tx1"/>
                </a:solidFill>
              </a:rPr>
              <a:t>Intel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052" name="TextBox 3">
            <a:extLst>
              <a:ext uri="{FF2B5EF4-FFF2-40B4-BE49-F238E27FC236}">
                <a16:creationId xmlns:a16="http://schemas.microsoft.com/office/drawing/2014/main" id="{52CDA161-FCDD-40C1-983C-4E86B038B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52" y="2420939"/>
            <a:ext cx="1137639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sz="3600" dirty="0"/>
              <a:t>WF on NR</a:t>
            </a:r>
            <a:r>
              <a:rPr lang="zh-CN" altLang="en-US" sz="3600" dirty="0"/>
              <a:t> </a:t>
            </a:r>
            <a:r>
              <a:rPr lang="en-US" altLang="zh-CN" sz="3600" dirty="0"/>
              <a:t>Positioning</a:t>
            </a:r>
            <a:r>
              <a:rPr lang="zh-CN" altLang="en-US" sz="3600" dirty="0"/>
              <a:t> </a:t>
            </a:r>
            <a:r>
              <a:rPr lang="en-US" altLang="zh-CN" sz="3600" dirty="0"/>
              <a:t>Performance</a:t>
            </a:r>
            <a:r>
              <a:rPr lang="zh-CN" altLang="en-US" sz="3600" dirty="0"/>
              <a:t> </a:t>
            </a:r>
            <a:r>
              <a:rPr lang="en-US" altLang="zh-CN" sz="3600" dirty="0"/>
              <a:t>Requirements</a:t>
            </a:r>
            <a:endParaRPr lang="zh-CN" altLang="en-US" sz="3600" dirty="0">
              <a:latin typeface="Calibri" panose="020F0502020204030204" pitchFamily="34" charset="0"/>
            </a:endParaRPr>
          </a:p>
        </p:txBody>
      </p:sp>
      <p:sp>
        <p:nvSpPr>
          <p:cNvPr id="2053" name="TextBox 4">
            <a:extLst>
              <a:ext uri="{FF2B5EF4-FFF2-40B4-BE49-F238E27FC236}">
                <a16:creationId xmlns:a16="http://schemas.microsoft.com/office/drawing/2014/main" id="{C98DB138-7BC0-49B7-8DBA-0325C5B1A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6440" y="353541"/>
            <a:ext cx="15113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dirty="0"/>
              <a:t>R4-21xxxxx</a:t>
            </a:r>
            <a:endParaRPr lang="zh-CN" altLang="en-US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9336" y="0"/>
            <a:ext cx="12072664" cy="649909"/>
          </a:xfrm>
        </p:spPr>
        <p:txBody>
          <a:bodyPr/>
          <a:lstStyle/>
          <a:p>
            <a:r>
              <a:rPr lang="en-US" altLang="zh-CN" sz="3200" b="1" dirty="0"/>
              <a:t>Measurement Accuracy Requirements for UE Rx-Tx time difference(4)</a:t>
            </a:r>
            <a:endParaRPr lang="zh-CN" altLang="en-US" sz="32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5493" y="764704"/>
            <a:ext cx="6190341" cy="864096"/>
          </a:xfrm>
        </p:spPr>
        <p:txBody>
          <a:bodyPr>
            <a:normAutofit fontScale="77500" lnSpcReduction="20000"/>
          </a:bodyPr>
          <a:lstStyle/>
          <a:p>
            <a:r>
              <a:rPr lang="en-GB" dirty="0">
                <a:solidFill>
                  <a:srgbClr val="00B050"/>
                </a:solidFill>
              </a:rPr>
              <a:t>UE Rx-Tx time difference measurement accuracy requirements for fading channel</a:t>
            </a:r>
            <a:endParaRPr lang="zh-CN" altLang="en-US" sz="2400" dirty="0">
              <a:solidFill>
                <a:srgbClr val="00B05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E248B3-EA03-4774-BE4D-A6B2416589F8}"/>
              </a:ext>
            </a:extLst>
          </p:cNvPr>
          <p:cNvSpPr/>
          <p:nvPr/>
        </p:nvSpPr>
        <p:spPr>
          <a:xfrm>
            <a:off x="5951984" y="882435"/>
            <a:ext cx="5769849" cy="3687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300"/>
              </a:spcAft>
            </a:pPr>
            <a:r>
              <a:rPr lang="en-GB" b="1" dirty="0">
                <a:latin typeface="Times New Roman" panose="02020603050405020304" pitchFamily="18" charset="0"/>
                <a:ea typeface="SimSun" panose="02010600030101010101" pitchFamily="2" charset="-122"/>
              </a:rPr>
              <a:t>Table 2-1: UE Rx-Tx accuracy for fading channel in FR1</a:t>
            </a:r>
            <a:endParaRPr lang="en-US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3466C2-181F-497D-8CB3-9B2D5906517C}"/>
              </a:ext>
            </a:extLst>
          </p:cNvPr>
          <p:cNvSpPr/>
          <p:nvPr/>
        </p:nvSpPr>
        <p:spPr>
          <a:xfrm>
            <a:off x="95826" y="1651731"/>
            <a:ext cx="5712141" cy="3687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300"/>
              </a:spcAft>
            </a:pPr>
            <a:r>
              <a:rPr lang="en-GB" b="1" dirty="0">
                <a:latin typeface="Times New Roman" panose="02020603050405020304" pitchFamily="18" charset="0"/>
                <a:ea typeface="SimSun" panose="02010600030101010101" pitchFamily="2" charset="-122"/>
              </a:rPr>
              <a:t>Table 2-2: UE Rx-Tx accuracy for fading channel FR2</a:t>
            </a:r>
            <a:endParaRPr lang="en-US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5596D24A-71B6-4116-9498-B41146F52FE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88790763"/>
                  </p:ext>
                </p:extLst>
              </p:nvPr>
            </p:nvGraphicFramePr>
            <p:xfrm>
              <a:off x="5951984" y="1349483"/>
              <a:ext cx="6120679" cy="542772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75242">
                      <a:extLst>
                        <a:ext uri="{9D8B030D-6E8A-4147-A177-3AD203B41FA5}">
                          <a16:colId xmlns:a16="http://schemas.microsoft.com/office/drawing/2014/main" val="4277215670"/>
                        </a:ext>
                      </a:extLst>
                    </a:gridCol>
                    <a:gridCol w="865892">
                      <a:extLst>
                        <a:ext uri="{9D8B030D-6E8A-4147-A177-3AD203B41FA5}">
                          <a16:colId xmlns:a16="http://schemas.microsoft.com/office/drawing/2014/main" val="2094944319"/>
                        </a:ext>
                      </a:extLst>
                    </a:gridCol>
                    <a:gridCol w="994076">
                      <a:extLst>
                        <a:ext uri="{9D8B030D-6E8A-4147-A177-3AD203B41FA5}">
                          <a16:colId xmlns:a16="http://schemas.microsoft.com/office/drawing/2014/main" val="1701611449"/>
                        </a:ext>
                      </a:extLst>
                    </a:gridCol>
                    <a:gridCol w="741197">
                      <a:extLst>
                        <a:ext uri="{9D8B030D-6E8A-4147-A177-3AD203B41FA5}">
                          <a16:colId xmlns:a16="http://schemas.microsoft.com/office/drawing/2014/main" val="1417180004"/>
                        </a:ext>
                      </a:extLst>
                    </a:gridCol>
                    <a:gridCol w="1844272">
                      <a:extLst>
                        <a:ext uri="{9D8B030D-6E8A-4147-A177-3AD203B41FA5}">
                          <a16:colId xmlns:a16="http://schemas.microsoft.com/office/drawing/2014/main" val="3268637643"/>
                        </a:ext>
                      </a:extLst>
                    </a:gridCol>
                  </a:tblGrid>
                  <a:tr h="4233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Accuracy, 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Tc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Es/</a:t>
                          </a:r>
                          <a:r>
                            <a:rPr lang="en-GB" sz="11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Iot</a:t>
                          </a: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, 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dB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PRS BW, 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PRB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PRS SCS,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kHz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Repetition factor  (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1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rep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1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sSub>
                                <m:sSubPr>
                                  <m:ctrlPr>
                                    <a:rPr lang="en-US" sz="11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b>
                              </m:sSub>
                              <m:r>
                                <a:rPr lang="en-GB" sz="11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sSubSup>
                                <m:sSubSupPr>
                                  <m:ctrlPr>
                                    <a:rPr lang="en-US" sz="11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𝑲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comb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1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867262393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[137+margin]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9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-3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4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841852052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[96+margin]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≥[52]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99098222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[62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&gt;[104]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954347880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[TBD+margin]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30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4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041066616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[68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≥[48]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2019546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[44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54071057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[59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4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49961182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[42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58425120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[36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60813153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[180+margin]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9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-13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081116537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[98+margin]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≥[52]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23761933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[68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&gt;[104]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252699259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[TBD+margin]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30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282402468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[85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≥[48]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35259307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[44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82991780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[139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965952052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[46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65500221"/>
                      </a:ext>
                    </a:extLst>
                  </a:tr>
                  <a:tr h="18441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[30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90041303"/>
                      </a:ext>
                    </a:extLst>
                  </a:tr>
                  <a:tr h="936856">
                    <a:tc gridSpan="5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Note 1:  Margin value is FFS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Note 2: The requirements above are based on the simulation results under the TDL-A [TS38.101-4]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014883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5596D24A-71B6-4116-9498-B41146F52FE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88790763"/>
                  </p:ext>
                </p:extLst>
              </p:nvPr>
            </p:nvGraphicFramePr>
            <p:xfrm>
              <a:off x="5951984" y="1349483"/>
              <a:ext cx="6120679" cy="542772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75242">
                      <a:extLst>
                        <a:ext uri="{9D8B030D-6E8A-4147-A177-3AD203B41FA5}">
                          <a16:colId xmlns:a16="http://schemas.microsoft.com/office/drawing/2014/main" val="4277215670"/>
                        </a:ext>
                      </a:extLst>
                    </a:gridCol>
                    <a:gridCol w="865892">
                      <a:extLst>
                        <a:ext uri="{9D8B030D-6E8A-4147-A177-3AD203B41FA5}">
                          <a16:colId xmlns:a16="http://schemas.microsoft.com/office/drawing/2014/main" val="2094944319"/>
                        </a:ext>
                      </a:extLst>
                    </a:gridCol>
                    <a:gridCol w="994076">
                      <a:extLst>
                        <a:ext uri="{9D8B030D-6E8A-4147-A177-3AD203B41FA5}">
                          <a16:colId xmlns:a16="http://schemas.microsoft.com/office/drawing/2014/main" val="1701611449"/>
                        </a:ext>
                      </a:extLst>
                    </a:gridCol>
                    <a:gridCol w="741197">
                      <a:extLst>
                        <a:ext uri="{9D8B030D-6E8A-4147-A177-3AD203B41FA5}">
                          <a16:colId xmlns:a16="http://schemas.microsoft.com/office/drawing/2014/main" val="1417180004"/>
                        </a:ext>
                      </a:extLst>
                    </a:gridCol>
                    <a:gridCol w="1844272">
                      <a:extLst>
                        <a:ext uri="{9D8B030D-6E8A-4147-A177-3AD203B41FA5}">
                          <a16:colId xmlns:a16="http://schemas.microsoft.com/office/drawing/2014/main" val="3268637643"/>
                        </a:ext>
                      </a:extLst>
                    </a:gridCol>
                  </a:tblGrid>
                  <a:tr h="4794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Accuracy, 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Tc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Es/</a:t>
                          </a:r>
                          <a:r>
                            <a:rPr lang="en-GB" sz="11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Iot</a:t>
                          </a: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, 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dB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PRS BW, 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solidFill>
                                <a:schemeClr val="tx1"/>
                              </a:solidFill>
                              <a:effectLst/>
                            </a:rPr>
                            <a:t>PRB</a:t>
                          </a:r>
                          <a:endParaRPr lang="en-US" sz="11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PRS SCS,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kHz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32013" t="-8861" r="-1320" b="-103038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67262393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[137+margin]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9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-3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4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841852052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[96+margin]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≥[52]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99098222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[62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&gt;[104]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954347880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[TBD+margin]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30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4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041066616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[68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≥[48]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2019546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[44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54071057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[59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4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49961182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[42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58425120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[36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60813153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[180+margin]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9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-13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081116537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[98+margin]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≥[52]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23761933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[68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&gt;[104]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252699259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[TBD+margin]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30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282402468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[85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≥[48]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35259307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[44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82991780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[139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965952052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[46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65500221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kern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[30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90041303"/>
                      </a:ext>
                    </a:extLst>
                  </a:tr>
                  <a:tr h="1041527">
                    <a:tc gridSpan="5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Note 1:  Margin value is FFS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Note 2: The requirements above are based on the simulation results under the TDL-A [TS38.101-4]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014883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294C36F0-DFDD-4B01-9559-AF5B8A129A9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54940298"/>
                  </p:ext>
                </p:extLst>
              </p:nvPr>
            </p:nvGraphicFramePr>
            <p:xfrm>
              <a:off x="295992" y="2028396"/>
              <a:ext cx="5400600" cy="482250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307627">
                      <a:extLst>
                        <a:ext uri="{9D8B030D-6E8A-4147-A177-3AD203B41FA5}">
                          <a16:colId xmlns:a16="http://schemas.microsoft.com/office/drawing/2014/main" val="3107134211"/>
                        </a:ext>
                      </a:extLst>
                    </a:gridCol>
                    <a:gridCol w="632648">
                      <a:extLst>
                        <a:ext uri="{9D8B030D-6E8A-4147-A177-3AD203B41FA5}">
                          <a16:colId xmlns:a16="http://schemas.microsoft.com/office/drawing/2014/main" val="2016430555"/>
                        </a:ext>
                      </a:extLst>
                    </a:gridCol>
                    <a:gridCol w="916647">
                      <a:extLst>
                        <a:ext uri="{9D8B030D-6E8A-4147-A177-3AD203B41FA5}">
                          <a16:colId xmlns:a16="http://schemas.microsoft.com/office/drawing/2014/main" val="2793535587"/>
                        </a:ext>
                      </a:extLst>
                    </a:gridCol>
                    <a:gridCol w="716540">
                      <a:extLst>
                        <a:ext uri="{9D8B030D-6E8A-4147-A177-3AD203B41FA5}">
                          <a16:colId xmlns:a16="http://schemas.microsoft.com/office/drawing/2014/main" val="2963112126"/>
                        </a:ext>
                      </a:extLst>
                    </a:gridCol>
                    <a:gridCol w="1827138">
                      <a:extLst>
                        <a:ext uri="{9D8B030D-6E8A-4147-A177-3AD203B41FA5}">
                          <a16:colId xmlns:a16="http://schemas.microsoft.com/office/drawing/2014/main" val="814739849"/>
                        </a:ext>
                      </a:extLst>
                    </a:gridCol>
                  </a:tblGrid>
                  <a:tr h="37383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Accuracy, 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Tc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Es/</a:t>
                          </a:r>
                          <a:r>
                            <a:rPr lang="en-GB" sz="14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Iot</a:t>
                          </a: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, 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dB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PRS BW, 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PRB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PRS SCS,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kHz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Repetition factor  (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4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4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rep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4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4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sSub>
                                <m:sSubPr>
                                  <m:ctrlPr>
                                    <a:rPr lang="en-US" sz="14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4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4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b>
                              </m:sSub>
                              <m:r>
                                <a:rPr lang="en-GB" sz="14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sSubSup>
                                <m:sSubSupPr>
                                  <m:ctrlPr>
                                    <a:rPr lang="en-US" sz="14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4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𝑲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4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comb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4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4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50825418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[75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6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-3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606985595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[72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281342021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[57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86203940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[61+margin]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≥[32]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120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079307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[64+margin]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14544941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[55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≥[128]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18552295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[92+margin]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6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-13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333113089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[70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063207224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[57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69401941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[60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≥[32]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120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75995252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[66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74251411"/>
                      </a:ext>
                    </a:extLst>
                  </a:tr>
                  <a:tr h="1785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[62+margin]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≥[128]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46950707"/>
                      </a:ext>
                    </a:extLst>
                  </a:tr>
                  <a:tr h="907220">
                    <a:tc gridSpan="5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Note 1:  Margin value is FFS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Note 2: The requirements above are based on the simulation results under the TDL-C [TS38.101-4]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0330509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294C36F0-DFDD-4B01-9559-AF5B8A129A9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54940298"/>
                  </p:ext>
                </p:extLst>
              </p:nvPr>
            </p:nvGraphicFramePr>
            <p:xfrm>
              <a:off x="295992" y="2028396"/>
              <a:ext cx="5400600" cy="482250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307627">
                      <a:extLst>
                        <a:ext uri="{9D8B030D-6E8A-4147-A177-3AD203B41FA5}">
                          <a16:colId xmlns:a16="http://schemas.microsoft.com/office/drawing/2014/main" val="3107134211"/>
                        </a:ext>
                      </a:extLst>
                    </a:gridCol>
                    <a:gridCol w="632648">
                      <a:extLst>
                        <a:ext uri="{9D8B030D-6E8A-4147-A177-3AD203B41FA5}">
                          <a16:colId xmlns:a16="http://schemas.microsoft.com/office/drawing/2014/main" val="2016430555"/>
                        </a:ext>
                      </a:extLst>
                    </a:gridCol>
                    <a:gridCol w="916647">
                      <a:extLst>
                        <a:ext uri="{9D8B030D-6E8A-4147-A177-3AD203B41FA5}">
                          <a16:colId xmlns:a16="http://schemas.microsoft.com/office/drawing/2014/main" val="2793535587"/>
                        </a:ext>
                      </a:extLst>
                    </a:gridCol>
                    <a:gridCol w="716540">
                      <a:extLst>
                        <a:ext uri="{9D8B030D-6E8A-4147-A177-3AD203B41FA5}">
                          <a16:colId xmlns:a16="http://schemas.microsoft.com/office/drawing/2014/main" val="2963112126"/>
                        </a:ext>
                      </a:extLst>
                    </a:gridCol>
                    <a:gridCol w="1827138">
                      <a:extLst>
                        <a:ext uri="{9D8B030D-6E8A-4147-A177-3AD203B41FA5}">
                          <a16:colId xmlns:a16="http://schemas.microsoft.com/office/drawing/2014/main" val="814739849"/>
                        </a:ext>
                      </a:extLst>
                    </a:gridCol>
                  </a:tblGrid>
                  <a:tr h="117646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Accuracy, 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Tc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Es/</a:t>
                          </a:r>
                          <a:r>
                            <a:rPr lang="en-GB" sz="14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Iot</a:t>
                          </a: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, 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dB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PRS BW, 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PRB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PRS SCS,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kHz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96000" t="-4145" r="-1333" b="-31139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50825418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[75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6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-3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606985595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[72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281342021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[57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86203940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[61+margin]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≥[32]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120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079307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[64+margin]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14544941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[55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≥[128]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18552295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[92+margin]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6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-13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333113089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[70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063207224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[57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69401941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[60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≥[32]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120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≥4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75995252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[66 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74251411"/>
                      </a:ext>
                    </a:extLst>
                  </a:tr>
                  <a:tr h="21704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[62+margin]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>
                              <a:solidFill>
                                <a:schemeClr val="tx1"/>
                              </a:solidFill>
                              <a:effectLst/>
                            </a:rPr>
                            <a:t>≥[128]</a:t>
                          </a:r>
                          <a:endParaRPr lang="en-US" sz="14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46950707"/>
                      </a:ext>
                    </a:extLst>
                  </a:tr>
                  <a:tr h="1041527">
                    <a:tc gridSpan="5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Note 1:  Margin value is FFS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Note 2: The requirements above are based on the simulation results under the TDL-C [TS38.101-4]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4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0330509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160329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64624"/>
            <a:ext cx="10972800" cy="562074"/>
          </a:xfrm>
        </p:spPr>
        <p:txBody>
          <a:bodyPr/>
          <a:lstStyle/>
          <a:p>
            <a:r>
              <a:rPr lang="en-US" altLang="zh-CN" sz="3600" b="1" dirty="0"/>
              <a:t>Test case design principles(1)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3352" y="692696"/>
            <a:ext cx="11593288" cy="6120680"/>
          </a:xfrm>
        </p:spPr>
        <p:txBody>
          <a:bodyPr>
            <a:normAutofit fontScale="92500"/>
          </a:bodyPr>
          <a:lstStyle/>
          <a:p>
            <a:pPr fontAlgn="auto" hangingPunct="1"/>
            <a:r>
              <a:rPr lang="en-GB" dirty="0">
                <a:solidFill>
                  <a:srgbClr val="00B050"/>
                </a:solidFill>
              </a:rPr>
              <a:t>Test cases for PRS-RSTD, PRS-RSRP and UE Rx-Tx accuracy requirements </a:t>
            </a:r>
            <a:endParaRPr lang="en-US" dirty="0">
              <a:solidFill>
                <a:srgbClr val="00B050"/>
              </a:solidFill>
            </a:endParaRPr>
          </a:p>
          <a:p>
            <a:pPr lvl="1" fontAlgn="auto" hangingPunct="1"/>
            <a:r>
              <a:rPr lang="en-GB" dirty="0">
                <a:solidFill>
                  <a:srgbClr val="00B050"/>
                </a:solidFill>
              </a:rPr>
              <a:t>Test cases are defined for AWGN conditions</a:t>
            </a:r>
            <a:endParaRPr lang="en-US" dirty="0">
              <a:solidFill>
                <a:srgbClr val="00B050"/>
              </a:solidFill>
            </a:endParaRPr>
          </a:p>
          <a:p>
            <a:pPr lvl="1" fontAlgn="auto" hangingPunct="1"/>
            <a:r>
              <a:rPr lang="en-GB" dirty="0">
                <a:solidFill>
                  <a:srgbClr val="00B050"/>
                </a:solidFill>
              </a:rPr>
              <a:t>AWGN accuracy requirements are used for the accuracy test cases for PRS-RSTD and UE Rx-Tx.</a:t>
            </a:r>
            <a:endParaRPr lang="en-US" dirty="0">
              <a:solidFill>
                <a:srgbClr val="00B050"/>
              </a:solidFill>
            </a:endParaRPr>
          </a:p>
          <a:p>
            <a:pPr fontAlgn="auto" hangingPunct="1"/>
            <a:r>
              <a:rPr lang="en-GB" dirty="0">
                <a:solidFill>
                  <a:srgbClr val="00B050"/>
                </a:solidFill>
              </a:rPr>
              <a:t>Test cases for measurement delay requirements</a:t>
            </a:r>
            <a:endParaRPr lang="en-US" dirty="0">
              <a:solidFill>
                <a:srgbClr val="00B050"/>
              </a:solidFill>
            </a:endParaRPr>
          </a:p>
          <a:p>
            <a:pPr lvl="1" fontAlgn="auto" hangingPunct="1"/>
            <a:r>
              <a:rPr lang="en-GB" dirty="0">
                <a:solidFill>
                  <a:srgbClr val="00B050"/>
                </a:solidFill>
                <a:highlight>
                  <a:srgbClr val="FFFF00"/>
                </a:highlight>
              </a:rPr>
              <a:t>FFS if fading conditions can be used for FR1 measurement delay tests cases</a:t>
            </a:r>
            <a:r>
              <a:rPr lang="en-GB" dirty="0">
                <a:solidFill>
                  <a:srgbClr val="00B050"/>
                </a:solidFill>
              </a:rPr>
              <a:t>. </a:t>
            </a:r>
            <a:endParaRPr lang="en-US" dirty="0">
              <a:solidFill>
                <a:srgbClr val="00B050"/>
              </a:solidFill>
            </a:endParaRPr>
          </a:p>
          <a:p>
            <a:pPr lvl="1" fontAlgn="auto" hangingPunct="1"/>
            <a:r>
              <a:rPr lang="en-GB" dirty="0">
                <a:solidFill>
                  <a:srgbClr val="00B050"/>
                </a:solidFill>
              </a:rPr>
              <a:t>AWGN conditions will be used for FR2 measurement delay test cases.</a:t>
            </a:r>
          </a:p>
          <a:p>
            <a:pPr fontAlgn="auto" hangingPunct="1"/>
            <a:r>
              <a:rPr lang="en-US" dirty="0">
                <a:solidFill>
                  <a:srgbClr val="00B050"/>
                </a:solidFill>
              </a:rPr>
              <a:t>In the test one cell is serving and other cell(s) as non-serving cell</a:t>
            </a:r>
          </a:p>
          <a:p>
            <a:r>
              <a:rPr lang="en-US" dirty="0">
                <a:solidFill>
                  <a:srgbClr val="00B050"/>
                </a:solidFill>
              </a:rPr>
              <a:t>For PRS-RSRP measurement accuracy testing, define test cases with two PRS resources per TRP (in the same DL-PRS Resource Set) and configure the UE to report two measurements per TRP so that differential reporting is used to report one of the measurements</a:t>
            </a:r>
          </a:p>
          <a:p>
            <a:pPr lvl="1"/>
            <a:endParaRPr lang="en-US" dirty="0"/>
          </a:p>
          <a:p>
            <a:pPr lvl="1"/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030701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64624"/>
            <a:ext cx="10972800" cy="562074"/>
          </a:xfrm>
        </p:spPr>
        <p:txBody>
          <a:bodyPr/>
          <a:lstStyle/>
          <a:p>
            <a:r>
              <a:rPr lang="en-US" altLang="zh-CN" sz="3600" b="1" dirty="0"/>
              <a:t>Test case design principles(2)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3352" y="692696"/>
            <a:ext cx="11737304" cy="18002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General PRS configuration for NR Positioning test case (e.g. PRS periodicity, </a:t>
            </a:r>
            <a:r>
              <a:rPr lang="en-US" b="1" dirty="0" err="1">
                <a:solidFill>
                  <a:srgbClr val="00B050"/>
                </a:solidFill>
              </a:rPr>
              <a:t>combsize</a:t>
            </a:r>
            <a:r>
              <a:rPr lang="en-US" b="1" dirty="0">
                <a:solidFill>
                  <a:srgbClr val="00B050"/>
                </a:solidFill>
              </a:rPr>
              <a:t> ,</a:t>
            </a:r>
            <a:r>
              <a:rPr lang="en-US" b="1" dirty="0" err="1">
                <a:solidFill>
                  <a:srgbClr val="00B050"/>
                </a:solidFill>
              </a:rPr>
              <a:t>e.t.c</a:t>
            </a:r>
            <a:r>
              <a:rPr lang="en-US" b="1" dirty="0">
                <a:solidFill>
                  <a:srgbClr val="00B050"/>
                </a:solidFill>
              </a:rPr>
              <a:t>)</a:t>
            </a:r>
            <a:r>
              <a:rPr lang="en-US" dirty="0">
                <a:solidFill>
                  <a:srgbClr val="00B050"/>
                </a:solidFill>
              </a:rPr>
              <a:t> 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The basic PRS configuration patterns shall include two sub patterns for each SCS: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PRSx.1: PRS BW = lowest PRS BW defined in the accuracy requirements (e.g. 24 PRBs for SCS 15kHz), repetition = 4 (e.g. </a:t>
            </a:r>
            <a:r>
              <a:rPr lang="en-US" dirty="0" err="1">
                <a:solidFill>
                  <a:srgbClr val="00B050"/>
                </a:solidFill>
              </a:rPr>
              <a:t>symb</a:t>
            </a:r>
            <a:r>
              <a:rPr lang="en-US" dirty="0">
                <a:solidFill>
                  <a:srgbClr val="00B050"/>
                </a:solidFill>
              </a:rPr>
              <a:t> =4, comb=2, rep=2 , which can avoid the cross-slot combination issue)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PRSx.2: PRS BW = highest PRS BW defined in the accuracy requirements (e.g. 104 PRBs for SCS 15kHz), repetition = 1 (e.g. </a:t>
            </a:r>
            <a:r>
              <a:rPr lang="en-US" dirty="0" err="1">
                <a:solidFill>
                  <a:srgbClr val="00B050"/>
                </a:solidFill>
              </a:rPr>
              <a:t>symb</a:t>
            </a:r>
            <a:r>
              <a:rPr lang="en-US" dirty="0">
                <a:solidFill>
                  <a:srgbClr val="00B050"/>
                </a:solidFill>
              </a:rPr>
              <a:t> =4, comb=4, rep=1)</a:t>
            </a:r>
          </a:p>
          <a:p>
            <a:pPr marL="914400" lvl="2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lvl="1"/>
            <a:endParaRPr lang="en-US" sz="2000" dirty="0">
              <a:solidFill>
                <a:srgbClr val="00B050"/>
              </a:solidFill>
            </a:endParaRPr>
          </a:p>
          <a:p>
            <a:pPr lvl="1"/>
            <a:endParaRPr lang="en-US" b="1" dirty="0">
              <a:solidFill>
                <a:srgbClr val="00B0F0"/>
              </a:solidFill>
            </a:endParaRPr>
          </a:p>
          <a:p>
            <a:pPr lvl="1"/>
            <a:endParaRPr lang="zh-CN" altLang="en-US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B07D34-9E13-4933-B374-1123CFEFA26A}"/>
              </a:ext>
            </a:extLst>
          </p:cNvPr>
          <p:cNvSpPr/>
          <p:nvPr/>
        </p:nvSpPr>
        <p:spPr>
          <a:xfrm>
            <a:off x="335360" y="2262033"/>
            <a:ext cx="648072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SRS configuration can be define based on the principle below.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50"/>
                </a:solidFill>
              </a:rPr>
              <a:t>BW: to define the SRS BW corresponding to the channel BW, i.e. 10MHz for 15kHz SCS, 40MHz for 30kHz SCS and 100MHz for 120kHz SCS.</a:t>
            </a:r>
            <a:endParaRPr lang="en-US" sz="2000" dirty="0">
              <a:solidFill>
                <a:srgbClr val="00B05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50"/>
                </a:solidFill>
              </a:rPr>
              <a:t>comb size 4 with 4 OFDM symbols. </a:t>
            </a:r>
            <a:endParaRPr lang="en-US" sz="2000" dirty="0">
              <a:solidFill>
                <a:srgbClr val="00B05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50"/>
                </a:solidFill>
              </a:rPr>
              <a:t>160ms, and the offset is 20ms (the separation between PRS and SRS is 10ms)</a:t>
            </a:r>
            <a:endParaRPr lang="en-US" sz="2000" dirty="0">
              <a:solidFill>
                <a:srgbClr val="00B05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50"/>
                </a:solidFill>
              </a:rPr>
              <a:t>frequency hopping: no</a:t>
            </a:r>
            <a:endParaRPr lang="en-US" sz="2000" dirty="0">
              <a:solidFill>
                <a:srgbClr val="00B05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50"/>
                </a:solidFill>
              </a:rPr>
              <a:t>group or sequence hopping: no</a:t>
            </a:r>
            <a:endParaRPr lang="en-US" sz="2000" dirty="0">
              <a:solidFill>
                <a:srgbClr val="00B05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50"/>
                </a:solidFill>
              </a:rPr>
              <a:t>Number of antenna ports: 1</a:t>
            </a:r>
            <a:endParaRPr lang="en-US" sz="2000" dirty="0">
              <a:solidFill>
                <a:srgbClr val="00B05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50"/>
                </a:solidFill>
              </a:rPr>
              <a:t>Resource type: periodic</a:t>
            </a:r>
            <a:endParaRPr lang="en-US" sz="2000" dirty="0">
              <a:solidFill>
                <a:srgbClr val="00B05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50"/>
                </a:solidFill>
              </a:rPr>
              <a:t>SCS: same as for SSB</a:t>
            </a:r>
            <a:endParaRPr lang="en-US" sz="2000" dirty="0">
              <a:solidFill>
                <a:srgbClr val="00B05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B050"/>
                </a:solidFill>
              </a:rPr>
              <a:t>Match SRS periodicity to PRS periodicity, i.e. 160 </a:t>
            </a:r>
            <a:r>
              <a:rPr lang="en-GB" dirty="0" err="1">
                <a:solidFill>
                  <a:srgbClr val="00B050"/>
                </a:solidFill>
              </a:rPr>
              <a:t>ms</a:t>
            </a:r>
            <a:endParaRPr lang="en-GB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General SRS configuration can be define as the table right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175A83D-8481-442F-82F7-E1C1AF8863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87298"/>
              </p:ext>
            </p:extLst>
          </p:nvPr>
        </p:nvGraphicFramePr>
        <p:xfrm>
          <a:off x="7176121" y="2492896"/>
          <a:ext cx="4752527" cy="40318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5883">
                  <a:extLst>
                    <a:ext uri="{9D8B030D-6E8A-4147-A177-3AD203B41FA5}">
                      <a16:colId xmlns:a16="http://schemas.microsoft.com/office/drawing/2014/main" val="2481280707"/>
                    </a:ext>
                  </a:extLst>
                </a:gridCol>
                <a:gridCol w="1983159">
                  <a:extLst>
                    <a:ext uri="{9D8B030D-6E8A-4147-A177-3AD203B41FA5}">
                      <a16:colId xmlns:a16="http://schemas.microsoft.com/office/drawing/2014/main" val="3964861557"/>
                    </a:ext>
                  </a:extLst>
                </a:gridCol>
                <a:gridCol w="1423485">
                  <a:extLst>
                    <a:ext uri="{9D8B030D-6E8A-4147-A177-3AD203B41FA5}">
                      <a16:colId xmlns:a16="http://schemas.microsoft.com/office/drawing/2014/main" val="2968108295"/>
                    </a:ext>
                  </a:extLst>
                </a:gridCol>
              </a:tblGrid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SRS-Resource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SRS-ResourceId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9479551"/>
                  </a:ext>
                </a:extLst>
              </a:tr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nrofSRS-Ports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Port1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103581"/>
                  </a:ext>
                </a:extLst>
              </a:tr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 dirty="0" err="1">
                          <a:effectLst/>
                          <a:highlight>
                            <a:srgbClr val="00FF00"/>
                          </a:highlight>
                        </a:rPr>
                        <a:t>transmissionComb</a:t>
                      </a:r>
                      <a:r>
                        <a:rPr lang="en-GB" sz="1200" dirty="0">
                          <a:effectLst/>
                          <a:highlight>
                            <a:srgbClr val="00FF00"/>
                          </a:highlight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n4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8628164"/>
                  </a:ext>
                </a:extLst>
              </a:tr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combOffset-n4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0254484"/>
                  </a:ext>
                </a:extLst>
              </a:tr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cyclicShift-n4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9782241"/>
                  </a:ext>
                </a:extLst>
              </a:tr>
              <a:tr h="4799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resourceMapping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startPosition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2399590"/>
                  </a:ext>
                </a:extLst>
              </a:tr>
              <a:tr h="4799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resourceMapping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nrofSymbols	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n4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8683722"/>
                  </a:ext>
                </a:extLst>
              </a:tr>
              <a:tr h="4799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resourceMapping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repetitionFactor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n1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5172126"/>
                  </a:ext>
                </a:extLst>
              </a:tr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freqDomainPosition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2241688"/>
                  </a:ext>
                </a:extLst>
              </a:tr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freqDomainShift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0849981"/>
                  </a:ext>
                </a:extLst>
              </a:tr>
              <a:tr h="4799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freqHopping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c-SRS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Matches N</a:t>
                      </a:r>
                      <a:r>
                        <a:rPr lang="en-GB" sz="1200" baseline="-25000">
                          <a:effectLst/>
                          <a:highlight>
                            <a:srgbClr val="00FF00"/>
                          </a:highlight>
                        </a:rPr>
                        <a:t>RB,c</a:t>
                      </a: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9774923"/>
                  </a:ext>
                </a:extLst>
              </a:tr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groupOrSequenceHopping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Neither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6142511"/>
                  </a:ext>
                </a:extLst>
              </a:tr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resourceType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Periodic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903355"/>
                  </a:ext>
                </a:extLst>
              </a:tr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periodicityAndOffset-p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160*2^u, 20*2^u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0455459"/>
                  </a:ext>
                </a:extLst>
              </a:tr>
              <a:tr h="167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00FF00"/>
                          </a:highlight>
                        </a:rPr>
                        <a:t>sequenceId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highlight>
                            <a:srgbClr val="00FF00"/>
                          </a:highlight>
                        </a:rPr>
                        <a:t>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5154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4330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64624"/>
            <a:ext cx="10972800" cy="562074"/>
          </a:xfrm>
        </p:spPr>
        <p:txBody>
          <a:bodyPr/>
          <a:lstStyle/>
          <a:p>
            <a:r>
              <a:rPr lang="en-US" altLang="zh-CN" sz="3600" b="1" dirty="0"/>
              <a:t>Test case design principles(3)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3352" y="692696"/>
            <a:ext cx="11593288" cy="612068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Number of positioning frequency layers</a:t>
            </a:r>
            <a:r>
              <a:rPr lang="en-US" dirty="0">
                <a:solidFill>
                  <a:srgbClr val="00B050"/>
                </a:solidFill>
              </a:rPr>
              <a:t> : 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single PFL tests and dual PFL tests in separate test cases (sections)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00B050"/>
                </a:solidFill>
              </a:rPr>
              <a:t>The synchronous cells will be tested for the measurement delay requirements test</a:t>
            </a:r>
          </a:p>
          <a:p>
            <a:r>
              <a:rPr lang="en-US" b="1" dirty="0">
                <a:solidFill>
                  <a:srgbClr val="00B050"/>
                </a:solidFill>
              </a:rPr>
              <a:t>Muting pattern :</a:t>
            </a:r>
            <a:endParaRPr lang="en-US" dirty="0">
              <a:solidFill>
                <a:srgbClr val="00B050"/>
              </a:solidFill>
            </a:endParaRPr>
          </a:p>
          <a:p>
            <a:pPr lvl="2"/>
            <a:r>
              <a:rPr lang="en-US" dirty="0">
                <a:solidFill>
                  <a:srgbClr val="00B050"/>
                </a:solidFill>
              </a:rPr>
              <a:t>Cell 1: ‘10’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Cell 2: ‘01’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Cell 3: ‘10’ 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Cell 1 and Cell 3 will be configured with different Comb patterns or resource offsets</a:t>
            </a:r>
          </a:p>
          <a:p>
            <a:r>
              <a:rPr lang="en-US" b="1" dirty="0">
                <a:highlight>
                  <a:srgbClr val="FFFF00"/>
                </a:highlight>
              </a:rPr>
              <a:t>Reporting configuration</a:t>
            </a:r>
            <a:r>
              <a:rPr lang="en-US" i="1" dirty="0">
                <a:highlight>
                  <a:srgbClr val="FFFF00"/>
                </a:highlight>
              </a:rPr>
              <a:t> :</a:t>
            </a:r>
            <a:r>
              <a:rPr lang="en-US" dirty="0"/>
              <a:t>No need limit </a:t>
            </a:r>
            <a:r>
              <a:rPr lang="en-GB" dirty="0"/>
              <a:t>the reporting granularity</a:t>
            </a:r>
            <a:endParaRPr lang="en-US" dirty="0"/>
          </a:p>
          <a:p>
            <a:r>
              <a:rPr lang="en-US" dirty="0">
                <a:solidFill>
                  <a:srgbClr val="00B050"/>
                </a:solidFill>
              </a:rPr>
              <a:t>Gap pattern: use MGP #24 if supported by UE otherwise #0 can be used.</a:t>
            </a:r>
          </a:p>
          <a:p>
            <a:r>
              <a:rPr lang="en-US" b="1" dirty="0">
                <a:solidFill>
                  <a:srgbClr val="00B050"/>
                </a:solidFill>
              </a:rPr>
              <a:t>Testing procedure: </a:t>
            </a:r>
            <a:endParaRPr lang="en-US" dirty="0">
              <a:solidFill>
                <a:srgbClr val="00B050"/>
              </a:solidFill>
            </a:endParaRPr>
          </a:p>
          <a:p>
            <a:pPr lvl="1"/>
            <a:r>
              <a:rPr lang="en-US" dirty="0">
                <a:solidFill>
                  <a:srgbClr val="00B050"/>
                </a:solidFill>
              </a:rPr>
              <a:t>The testing procedure for LTE </a:t>
            </a:r>
            <a:r>
              <a:rPr lang="en-US" dirty="0" err="1">
                <a:solidFill>
                  <a:srgbClr val="00B050"/>
                </a:solidFill>
              </a:rPr>
              <a:t>OTDoA</a:t>
            </a:r>
            <a:r>
              <a:rPr lang="en-US" dirty="0">
                <a:solidFill>
                  <a:srgbClr val="00B050"/>
                </a:solidFill>
              </a:rPr>
              <a:t> can be taken as the baseline for NR RSTD and UE Rx-Tx time difference measurement tests.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The further simplified procedure can be FFS</a:t>
            </a:r>
          </a:p>
          <a:p>
            <a:r>
              <a:rPr lang="en-US" dirty="0">
                <a:solidFill>
                  <a:srgbClr val="00B050"/>
                </a:solidFill>
              </a:rPr>
              <a:t>The setup of </a:t>
            </a:r>
            <a:r>
              <a:rPr lang="en-US" dirty="0" err="1">
                <a:solidFill>
                  <a:srgbClr val="00B050"/>
                </a:solidFill>
              </a:rPr>
              <a:t>AoA</a:t>
            </a:r>
            <a:r>
              <a:rPr lang="en-US" dirty="0">
                <a:solidFill>
                  <a:srgbClr val="00B050"/>
                </a:solidFill>
              </a:rPr>
              <a:t> for RSTD testing in FR2 can be based on </a:t>
            </a:r>
            <a:r>
              <a:rPr lang="en-US" dirty="0" err="1">
                <a:solidFill>
                  <a:srgbClr val="00B050"/>
                </a:solidFill>
              </a:rPr>
              <a:t>AoA</a:t>
            </a:r>
            <a:r>
              <a:rPr lang="en-US" dirty="0">
                <a:solidFill>
                  <a:srgbClr val="00B050"/>
                </a:solidFill>
              </a:rPr>
              <a:t> setup 1 for all cells/TRPs.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pPr lvl="1"/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2892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64624"/>
            <a:ext cx="10972800" cy="562074"/>
          </a:xfrm>
        </p:spPr>
        <p:txBody>
          <a:bodyPr/>
          <a:lstStyle/>
          <a:p>
            <a:r>
              <a:rPr lang="en-US" altLang="zh-CN" sz="3600" b="1" dirty="0"/>
              <a:t>Test case design principles(4)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3352" y="692696"/>
            <a:ext cx="11737304" cy="108012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Supported test configurations in FR1 and FR2</a:t>
            </a:r>
            <a:endParaRPr lang="en-US" dirty="0">
              <a:solidFill>
                <a:srgbClr val="00B050"/>
              </a:solidFill>
            </a:endParaRPr>
          </a:p>
          <a:p>
            <a:pPr lvl="1"/>
            <a:r>
              <a:rPr lang="en-US" dirty="0">
                <a:solidFill>
                  <a:srgbClr val="00B050"/>
                </a:solidFill>
              </a:rPr>
              <a:t>Support the proposed reference test configurations below under the assumption that they correspond to the </a:t>
            </a:r>
            <a:r>
              <a:rPr lang="en-US" dirty="0" err="1">
                <a:solidFill>
                  <a:srgbClr val="00B050"/>
                </a:solidFill>
              </a:rPr>
              <a:t>Pcell</a:t>
            </a:r>
            <a:r>
              <a:rPr lang="en-US" dirty="0">
                <a:solidFill>
                  <a:srgbClr val="00B050"/>
                </a:solidFill>
              </a:rPr>
              <a:t> configuration and do not constrain the PRS bandwidth and SCS to be tested in each test case</a:t>
            </a:r>
            <a:r>
              <a:rPr lang="en-US" dirty="0"/>
              <a:t>. </a:t>
            </a:r>
            <a:endParaRPr lang="en-US" b="1" dirty="0">
              <a:solidFill>
                <a:srgbClr val="00B050"/>
              </a:solidFill>
            </a:endParaRPr>
          </a:p>
          <a:p>
            <a:endParaRPr lang="en-US" dirty="0">
              <a:solidFill>
                <a:srgbClr val="00B050"/>
              </a:solidFill>
            </a:endParaRP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zh-CN" altLang="en-US" sz="20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A956203-AE2D-4173-8C47-D0D6351399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66246"/>
              </p:ext>
            </p:extLst>
          </p:nvPr>
        </p:nvGraphicFramePr>
        <p:xfrm>
          <a:off x="695400" y="1916832"/>
          <a:ext cx="8208912" cy="21602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0427">
                  <a:extLst>
                    <a:ext uri="{9D8B030D-6E8A-4147-A177-3AD203B41FA5}">
                      <a16:colId xmlns:a16="http://schemas.microsoft.com/office/drawing/2014/main" val="4079656621"/>
                    </a:ext>
                  </a:extLst>
                </a:gridCol>
                <a:gridCol w="6178485">
                  <a:extLst>
                    <a:ext uri="{9D8B030D-6E8A-4147-A177-3AD203B41FA5}">
                      <a16:colId xmlns:a16="http://schemas.microsoft.com/office/drawing/2014/main" val="474727005"/>
                    </a:ext>
                  </a:extLst>
                </a:gridCol>
              </a:tblGrid>
              <a:tr h="374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zh-CN" sz="1800" dirty="0">
                          <a:effectLst/>
                        </a:rPr>
                        <a:t>Configuration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zh-CN" sz="1800" dirty="0">
                          <a:effectLst/>
                        </a:rPr>
                        <a:t>Description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5043899"/>
                  </a:ext>
                </a:extLst>
              </a:tr>
              <a:tr h="353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zh-CN" sz="1800" dirty="0">
                          <a:effectLst/>
                        </a:rPr>
                        <a:t>1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US" sz="1800" dirty="0">
                          <a:effectLst/>
                        </a:rPr>
                        <a:t>15 kHz SSB SCS, 10 MHz bandwidth, FDD duplex mode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0848985"/>
                  </a:ext>
                </a:extLst>
              </a:tr>
              <a:tr h="374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zh-CN" sz="18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US" sz="1800" dirty="0">
                          <a:effectLst/>
                        </a:rPr>
                        <a:t>15 kHz SSB SCS, 10 MHz bandwidth, TDD duplex mode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685723"/>
                  </a:ext>
                </a:extLst>
              </a:tr>
              <a:tr h="374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zh-CN" sz="18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US" sz="1800" dirty="0">
                          <a:effectLst/>
                        </a:rPr>
                        <a:t>30 kHz SSB SCS, 40 MHz bandwidth, TDD duplex mode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8425635"/>
                  </a:ext>
                </a:extLst>
              </a:tr>
              <a:tr h="683749">
                <a:tc gridSpan="2">
                  <a:txBody>
                    <a:bodyPr/>
                    <a:lstStyle/>
                    <a:p>
                      <a:pPr marL="540385" indent="-540385">
                        <a:lnSpc>
                          <a:spcPct val="107000"/>
                        </a:lnSpc>
                      </a:pPr>
                      <a:r>
                        <a:rPr lang="en-US" sz="1800" dirty="0">
                          <a:effectLst/>
                        </a:rPr>
                        <a:t>NOTE:	The UE is only required to be tested in one of the supported test configurations.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52681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CDEC63D-1B4F-4090-A946-E754A11913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282674"/>
              </p:ext>
            </p:extLst>
          </p:nvPr>
        </p:nvGraphicFramePr>
        <p:xfrm>
          <a:off x="695400" y="4581128"/>
          <a:ext cx="8208912" cy="11521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2988">
                  <a:extLst>
                    <a:ext uri="{9D8B030D-6E8A-4147-A177-3AD203B41FA5}">
                      <a16:colId xmlns:a16="http://schemas.microsoft.com/office/drawing/2014/main" val="2648572622"/>
                    </a:ext>
                  </a:extLst>
                </a:gridCol>
                <a:gridCol w="6465924">
                  <a:extLst>
                    <a:ext uri="{9D8B030D-6E8A-4147-A177-3AD203B41FA5}">
                      <a16:colId xmlns:a16="http://schemas.microsoft.com/office/drawing/2014/main" val="3016420744"/>
                    </a:ext>
                  </a:extLst>
                </a:gridCol>
              </a:tblGrid>
              <a:tr h="6374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zh-CN" sz="1800">
                          <a:effectLst/>
                        </a:rPr>
                        <a:t>Configuration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zh-CN" sz="1800">
                          <a:effectLst/>
                        </a:rPr>
                        <a:t>Description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8795162"/>
                  </a:ext>
                </a:extLst>
              </a:tr>
              <a:tr h="514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zh-CN" sz="18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US" sz="1800" dirty="0">
                          <a:effectLst/>
                        </a:rPr>
                        <a:t>120 kHz SSB SCS, 100 MHz bandwidth, TDD duplex mode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8785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852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E4D6F-3261-416A-816D-8F5A869D5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626" y="1023730"/>
            <a:ext cx="11449878" cy="56156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v-SE" sz="5000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sv-SE" sz="5000" dirty="0">
                <a:solidFill>
                  <a:srgbClr val="00B050"/>
                </a:solidFill>
              </a:rPr>
              <a:t>Agreements in the 1st round/GTW</a:t>
            </a:r>
          </a:p>
          <a:p>
            <a:pPr marL="0" indent="0" algn="ctr">
              <a:buNone/>
            </a:pPr>
            <a:r>
              <a:rPr lang="sv-SE" sz="5000" dirty="0">
                <a:highlight>
                  <a:srgbClr val="FFFF00"/>
                </a:highlight>
              </a:rPr>
              <a:t>open for 2nd round discussion </a:t>
            </a:r>
          </a:p>
          <a:p>
            <a:pPr marL="0" indent="0" algn="ctr">
              <a:buNone/>
            </a:pPr>
            <a:r>
              <a:rPr lang="sv-SE" sz="5000" dirty="0"/>
              <a:t>Still open after 1st round discussion</a:t>
            </a:r>
          </a:p>
          <a:p>
            <a:pPr marL="0" indent="0" algn="ctr">
              <a:buNone/>
            </a:pPr>
            <a:r>
              <a:rPr lang="sv-SE" sz="5000" dirty="0">
                <a:solidFill>
                  <a:srgbClr val="00B0F0"/>
                </a:solidFill>
              </a:rPr>
              <a:t>Agreements in the 2nd round</a:t>
            </a:r>
          </a:p>
          <a:p>
            <a:pPr marL="0" indent="0" algn="ctr">
              <a:buNone/>
            </a:pPr>
            <a:endParaRPr lang="sv-SE" sz="5000" dirty="0">
              <a:solidFill>
                <a:srgbClr val="00B0F0"/>
              </a:solidFill>
            </a:endParaRPr>
          </a:p>
          <a:p>
            <a:pPr marL="0" indent="0" algn="ctr">
              <a:buNone/>
            </a:pPr>
            <a:endParaRPr lang="sv-SE" sz="5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sv-SE" sz="5000" dirty="0"/>
          </a:p>
        </p:txBody>
      </p:sp>
    </p:spTree>
    <p:extLst>
      <p:ext uri="{BB962C8B-B14F-4D97-AF65-F5344CB8AC3E}">
        <p14:creationId xmlns:p14="http://schemas.microsoft.com/office/powerpoint/2010/main" val="1271365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n-US" altLang="zh-CN" sz="3600" b="1" dirty="0"/>
              <a:t>Measurement Accuracy Requirements for RSTD(1)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1160" y="980728"/>
            <a:ext cx="11161240" cy="5976664"/>
          </a:xfrm>
        </p:spPr>
        <p:txBody>
          <a:bodyPr>
            <a:normAutofit fontScale="92500" lnSpcReduction="10000"/>
          </a:bodyPr>
          <a:lstStyle/>
          <a:p>
            <a:pPr fontAlgn="auto" hangingPunct="1"/>
            <a:r>
              <a:rPr lang="en-GB" dirty="0">
                <a:solidFill>
                  <a:srgbClr val="00B050"/>
                </a:solidFill>
              </a:rPr>
              <a:t>PRS-RSTD and UE Rx-Tx measurement accuracy requirements</a:t>
            </a:r>
            <a:endParaRPr lang="en-US" dirty="0">
              <a:solidFill>
                <a:srgbClr val="00B050"/>
              </a:solidFill>
            </a:endParaRPr>
          </a:p>
          <a:p>
            <a:pPr lvl="1" fontAlgn="auto" hangingPunct="1"/>
            <a:r>
              <a:rPr lang="en-GB" dirty="0">
                <a:solidFill>
                  <a:srgbClr val="00B050"/>
                </a:solidFill>
              </a:rPr>
              <a:t>Define an additional set of accuracy requirements for AWGN </a:t>
            </a:r>
            <a:endParaRPr lang="en-US" dirty="0">
              <a:solidFill>
                <a:srgbClr val="00B050"/>
              </a:solidFill>
            </a:endParaRPr>
          </a:p>
          <a:p>
            <a:pPr lvl="1" fontAlgn="auto" hangingPunct="1"/>
            <a:r>
              <a:rPr lang="en-GB" dirty="0">
                <a:solidFill>
                  <a:srgbClr val="00B050"/>
                </a:solidFill>
              </a:rPr>
              <a:t>Capture in the specification the propagation channel models based on which the accuracy requirements are derived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When UE measures RSTD on PRS resources belonging to different PFLs, then the RSTD accuracy is defined as the accuracy corresponding to the largest accuracy value among different PFLs.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Note: margins for measurements on different PFLs shall be considered in the group delay margin</a:t>
            </a:r>
          </a:p>
          <a:p>
            <a:pPr lvl="0"/>
            <a:r>
              <a:rPr lang="en-US" dirty="0">
                <a:solidFill>
                  <a:srgbClr val="00B050"/>
                </a:solidFill>
              </a:rPr>
              <a:t>RAN4 will add a non-zero group delay calibration margin to the RSTD accuracy requirements in FR1 and FR2. 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FFS the exact values of the margins for FR1 and FR2 in the maintenance </a:t>
            </a:r>
            <a:r>
              <a:rPr lang="en-US" dirty="0" err="1">
                <a:solidFill>
                  <a:srgbClr val="00B050"/>
                </a:solidFill>
              </a:rPr>
              <a:t>stage</a:t>
            </a:r>
            <a:r>
              <a:rPr lang="en-US" sz="2200" dirty="0" err="1">
                <a:solidFill>
                  <a:srgbClr val="00B050"/>
                </a:solidFill>
              </a:rPr>
              <a:t>FFS</a:t>
            </a:r>
            <a:r>
              <a:rPr lang="en-US" sz="2200" dirty="0">
                <a:solidFill>
                  <a:srgbClr val="00B050"/>
                </a:solidFill>
              </a:rPr>
              <a:t> on frequency drift margin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879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00707"/>
          </a:xfrm>
        </p:spPr>
        <p:txBody>
          <a:bodyPr/>
          <a:lstStyle/>
          <a:p>
            <a:r>
              <a:rPr lang="en-US" altLang="zh-CN" sz="3600" b="1" dirty="0"/>
              <a:t>Measurement Accuracy Requirements for RSTD(2)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2478" y="548680"/>
            <a:ext cx="11680185" cy="5256585"/>
          </a:xfrm>
        </p:spPr>
        <p:txBody>
          <a:bodyPr>
            <a:normAutofit/>
          </a:bodyPr>
          <a:lstStyle/>
          <a:p>
            <a:pPr fontAlgn="auto" hangingPunct="1"/>
            <a:r>
              <a:rPr lang="en-GB" sz="2400" dirty="0">
                <a:solidFill>
                  <a:srgbClr val="00B050"/>
                </a:solidFill>
              </a:rPr>
              <a:t>Reference point of ideal RX time for RSTD accuracy requirements is the absolute arrival time of the first path of the receive signal</a:t>
            </a:r>
            <a:endParaRPr lang="en-US" sz="2400" dirty="0">
              <a:solidFill>
                <a:srgbClr val="00B050"/>
              </a:solidFill>
            </a:endParaRPr>
          </a:p>
          <a:p>
            <a:pPr lvl="1"/>
            <a:endParaRPr lang="en-US" dirty="0"/>
          </a:p>
          <a:p>
            <a:pPr marL="0" indent="0" eaLnBrk="1" fontAlgn="t" hangingPunct="1">
              <a:buNone/>
            </a:pPr>
            <a:r>
              <a:rPr lang="en-GB" b="1" dirty="0"/>
              <a:t>	</a:t>
            </a:r>
            <a:r>
              <a:rPr lang="en-GB" dirty="0">
                <a:highlight>
                  <a:srgbClr val="00FFFF"/>
                </a:highlight>
              </a:rPr>
              <a:t>	</a:t>
            </a:r>
            <a:endParaRPr lang="en-US" dirty="0">
              <a:highlight>
                <a:srgbClr val="00FFFF"/>
              </a:highligh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B7C9FA53-ADC4-4507-8B56-F1DCCD85FD3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7786544"/>
                  </p:ext>
                </p:extLst>
              </p:nvPr>
            </p:nvGraphicFramePr>
            <p:xfrm>
              <a:off x="219343" y="1641774"/>
              <a:ext cx="4162671" cy="267226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70107">
                      <a:extLst>
                        <a:ext uri="{9D8B030D-6E8A-4147-A177-3AD203B41FA5}">
                          <a16:colId xmlns:a16="http://schemas.microsoft.com/office/drawing/2014/main" val="3044688297"/>
                        </a:ext>
                      </a:extLst>
                    </a:gridCol>
                    <a:gridCol w="789378">
                      <a:extLst>
                        <a:ext uri="{9D8B030D-6E8A-4147-A177-3AD203B41FA5}">
                          <a16:colId xmlns:a16="http://schemas.microsoft.com/office/drawing/2014/main" val="3102486069"/>
                        </a:ext>
                      </a:extLst>
                    </a:gridCol>
                    <a:gridCol w="605007">
                      <a:extLst>
                        <a:ext uri="{9D8B030D-6E8A-4147-A177-3AD203B41FA5}">
                          <a16:colId xmlns:a16="http://schemas.microsoft.com/office/drawing/2014/main" val="816234795"/>
                        </a:ext>
                      </a:extLst>
                    </a:gridCol>
                    <a:gridCol w="1498179">
                      <a:extLst>
                        <a:ext uri="{9D8B030D-6E8A-4147-A177-3AD203B41FA5}">
                          <a16:colId xmlns:a16="http://schemas.microsoft.com/office/drawing/2014/main" val="3061408761"/>
                        </a:ext>
                      </a:extLst>
                    </a:gridCol>
                  </a:tblGrid>
                  <a:tr h="72818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Accuracy, 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Tc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PRS BW, 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PRB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PRS SCS,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kHz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Repetition factor  (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100">
                                      <a:effectLst/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rep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100">
                                  <a:effectLst/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sSub>
                                <m:sSubPr>
                                  <m:ctrlPr>
                                    <a:rPr lang="en-US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100">
                                      <a:effectLst/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PRS</m:t>
                                  </m:r>
                                </m:sub>
                              </m:sSub>
                              <m:r>
                                <a:rPr lang="en-GB" sz="1100">
                                  <a:effectLst/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sSubSup>
                                <m:sSubSupPr>
                                  <m:ctrlPr>
                                    <a:rPr lang="en-US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100">
                                      <a:effectLst/>
                                      <a:latin typeface="Cambria Math" panose="02040503050406030204" pitchFamily="18" charset="0"/>
                                    </a:rPr>
                                    <m:t>𝑲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comb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100"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33044263"/>
                      </a:ext>
                    </a:extLst>
                  </a:tr>
                  <a:tr h="17183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[132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[24]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15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≥</a:t>
                          </a:r>
                          <a:r>
                            <a:rPr lang="en-GB" sz="1100">
                              <a:effectLst/>
                            </a:rPr>
                            <a:t>4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375988348"/>
                      </a:ext>
                    </a:extLst>
                  </a:tr>
                  <a:tr h="17183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[98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[52]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73567999"/>
                      </a:ext>
                    </a:extLst>
                  </a:tr>
                  <a:tr h="17183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[42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[104]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6081184"/>
                      </a:ext>
                    </a:extLst>
                  </a:tr>
                  <a:tr h="17183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[TBD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[24]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30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≥</a:t>
                          </a:r>
                          <a:r>
                            <a:rPr lang="en-GB" sz="1100">
                              <a:effectLst/>
                            </a:rPr>
                            <a:t>4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398141642"/>
                      </a:ext>
                    </a:extLst>
                  </a:tr>
                  <a:tr h="17183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[48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[48]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46627497"/>
                      </a:ext>
                    </a:extLst>
                  </a:tr>
                  <a:tr h="17183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[24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[132]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38479790"/>
                      </a:ext>
                    </a:extLst>
                  </a:tr>
                  <a:tr h="17183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[50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[24]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60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≥</a:t>
                          </a:r>
                          <a:r>
                            <a:rPr lang="en-GB" sz="1100">
                              <a:effectLst/>
                            </a:rPr>
                            <a:t>4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51126141"/>
                      </a:ext>
                    </a:extLst>
                  </a:tr>
                  <a:tr h="3074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[24+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[64]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064093173"/>
                      </a:ext>
                    </a:extLst>
                  </a:tr>
                  <a:tr h="433715">
                    <a:tc gridSpan="4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Note 1:  Margin value is FFS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 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7460577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B7C9FA53-ADC4-4507-8B56-F1DCCD85FD3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7786544"/>
                  </p:ext>
                </p:extLst>
              </p:nvPr>
            </p:nvGraphicFramePr>
            <p:xfrm>
              <a:off x="219343" y="1641774"/>
              <a:ext cx="4162671" cy="267226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70107">
                      <a:extLst>
                        <a:ext uri="{9D8B030D-6E8A-4147-A177-3AD203B41FA5}">
                          <a16:colId xmlns:a16="http://schemas.microsoft.com/office/drawing/2014/main" val="3044688297"/>
                        </a:ext>
                      </a:extLst>
                    </a:gridCol>
                    <a:gridCol w="789378">
                      <a:extLst>
                        <a:ext uri="{9D8B030D-6E8A-4147-A177-3AD203B41FA5}">
                          <a16:colId xmlns:a16="http://schemas.microsoft.com/office/drawing/2014/main" val="3102486069"/>
                        </a:ext>
                      </a:extLst>
                    </a:gridCol>
                    <a:gridCol w="605007">
                      <a:extLst>
                        <a:ext uri="{9D8B030D-6E8A-4147-A177-3AD203B41FA5}">
                          <a16:colId xmlns:a16="http://schemas.microsoft.com/office/drawing/2014/main" val="816234795"/>
                        </a:ext>
                      </a:extLst>
                    </a:gridCol>
                    <a:gridCol w="1498179">
                      <a:extLst>
                        <a:ext uri="{9D8B030D-6E8A-4147-A177-3AD203B41FA5}">
                          <a16:colId xmlns:a16="http://schemas.microsoft.com/office/drawing/2014/main" val="3061408761"/>
                        </a:ext>
                      </a:extLst>
                    </a:gridCol>
                  </a:tblGrid>
                  <a:tr h="72818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Accuracy, 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Tc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PRS BW, 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PRB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PRS SCS,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kHz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78455" t="-5833" r="-2033" b="-267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33044263"/>
                      </a:ext>
                    </a:extLst>
                  </a:tr>
                  <a:tr h="17183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[132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[24]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15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≥</a:t>
                          </a:r>
                          <a:r>
                            <a:rPr lang="en-GB" sz="1100">
                              <a:effectLst/>
                            </a:rPr>
                            <a:t>4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375988348"/>
                      </a:ext>
                    </a:extLst>
                  </a:tr>
                  <a:tr h="17183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[98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[52]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73567999"/>
                      </a:ext>
                    </a:extLst>
                  </a:tr>
                  <a:tr h="17183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[42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[104]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6081184"/>
                      </a:ext>
                    </a:extLst>
                  </a:tr>
                  <a:tr h="17183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[TBD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[24]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30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≥</a:t>
                          </a:r>
                          <a:r>
                            <a:rPr lang="en-GB" sz="1100">
                              <a:effectLst/>
                            </a:rPr>
                            <a:t>4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398141642"/>
                      </a:ext>
                    </a:extLst>
                  </a:tr>
                  <a:tr h="17183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[48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[48]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46627497"/>
                      </a:ext>
                    </a:extLst>
                  </a:tr>
                  <a:tr h="17183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[24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[132]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38479790"/>
                      </a:ext>
                    </a:extLst>
                  </a:tr>
                  <a:tr h="17183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[50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[24]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60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≥</a:t>
                          </a:r>
                          <a:r>
                            <a:rPr lang="en-GB" sz="1100">
                              <a:effectLst/>
                            </a:rPr>
                            <a:t>4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51126141"/>
                      </a:ext>
                    </a:extLst>
                  </a:tr>
                  <a:tr h="3074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[24+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[64]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064093173"/>
                      </a:ext>
                    </a:extLst>
                  </a:tr>
                  <a:tr h="433715">
                    <a:tc gridSpan="4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Note 1:  Margin value is FFS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 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7460577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Rectangle 1">
            <a:extLst>
              <a:ext uri="{FF2B5EF4-FFF2-40B4-BE49-F238E27FC236}">
                <a16:creationId xmlns:a16="http://schemas.microsoft.com/office/drawing/2014/main" id="{B085BFA4-B805-4D99-9F23-044DFE7F9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567" y="1349387"/>
            <a:ext cx="43924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Table 1-1: RSTD accuracy for AWGN in FR1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>
                <a:extLst>
                  <a:ext uri="{FF2B5EF4-FFF2-40B4-BE49-F238E27FC236}">
                    <a16:creationId xmlns:a16="http://schemas.microsoft.com/office/drawing/2014/main" id="{304A67EA-B256-48F2-A5C3-550E8110FA2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75449567"/>
                  </p:ext>
                </p:extLst>
              </p:nvPr>
            </p:nvGraphicFramePr>
            <p:xfrm>
              <a:off x="422255" y="4622661"/>
              <a:ext cx="3686175" cy="215728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076589">
                      <a:extLst>
                        <a:ext uri="{9D8B030D-6E8A-4147-A177-3AD203B41FA5}">
                          <a16:colId xmlns:a16="http://schemas.microsoft.com/office/drawing/2014/main" val="1296140026"/>
                        </a:ext>
                      </a:extLst>
                    </a:gridCol>
                    <a:gridCol w="630338">
                      <a:extLst>
                        <a:ext uri="{9D8B030D-6E8A-4147-A177-3AD203B41FA5}">
                          <a16:colId xmlns:a16="http://schemas.microsoft.com/office/drawing/2014/main" val="228504341"/>
                        </a:ext>
                      </a:extLst>
                    </a:gridCol>
                    <a:gridCol w="433556">
                      <a:extLst>
                        <a:ext uri="{9D8B030D-6E8A-4147-A177-3AD203B41FA5}">
                          <a16:colId xmlns:a16="http://schemas.microsoft.com/office/drawing/2014/main" val="1932257971"/>
                        </a:ext>
                      </a:extLst>
                    </a:gridCol>
                    <a:gridCol w="1545692">
                      <a:extLst>
                        <a:ext uri="{9D8B030D-6E8A-4147-A177-3AD203B41FA5}">
                          <a16:colId xmlns:a16="http://schemas.microsoft.com/office/drawing/2014/main" val="3506716010"/>
                        </a:ext>
                      </a:extLst>
                    </a:gridCol>
                  </a:tblGrid>
                  <a:tr h="4813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Accuracy, 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Tc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PRS BW, 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PRB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PRS SCS,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kHz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Repetition factor  (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100">
                                      <a:effectLst/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rep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100">
                                  <a:effectLst/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sSub>
                                <m:sSubPr>
                                  <m:ctrlPr>
                                    <a:rPr lang="en-US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100">
                                      <a:effectLst/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PRS</m:t>
                                  </m:r>
                                </m:sub>
                              </m:sSub>
                              <m:r>
                                <a:rPr lang="en-GB" sz="1100">
                                  <a:effectLst/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sSubSup>
                                <m:sSubSupPr>
                                  <m:ctrlPr>
                                    <a:rPr lang="en-US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100">
                                      <a:effectLst/>
                                      <a:latin typeface="Cambria Math" panose="02040503050406030204" pitchFamily="18" charset="0"/>
                                    </a:rPr>
                                    <m:t>𝑲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comb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100"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 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9732414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[35+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[24]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60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97592443"/>
                      </a:ext>
                    </a:extLst>
                  </a:tr>
                  <a:tr h="12763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[24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[64]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730577561"/>
                      </a:ext>
                    </a:extLst>
                  </a:tr>
                  <a:tr h="12763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[11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[132]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795407610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[24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[32]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120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226360877"/>
                      </a:ext>
                    </a:extLst>
                  </a:tr>
                  <a:tr h="12763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[13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[64]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58171229"/>
                      </a:ext>
                    </a:extLst>
                  </a:tr>
                  <a:tr h="12763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[6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[128]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73492751"/>
                      </a:ext>
                    </a:extLst>
                  </a:tr>
                  <a:tr h="127635">
                    <a:tc gridSpan="4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Note 1:  Margin value is FFS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 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5667652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>
                <a:extLst>
                  <a:ext uri="{FF2B5EF4-FFF2-40B4-BE49-F238E27FC236}">
                    <a16:creationId xmlns:a16="http://schemas.microsoft.com/office/drawing/2014/main" id="{304A67EA-B256-48F2-A5C3-550E8110FA2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75449567"/>
                  </p:ext>
                </p:extLst>
              </p:nvPr>
            </p:nvGraphicFramePr>
            <p:xfrm>
              <a:off x="422255" y="4622661"/>
              <a:ext cx="3686175" cy="215728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076589">
                      <a:extLst>
                        <a:ext uri="{9D8B030D-6E8A-4147-A177-3AD203B41FA5}">
                          <a16:colId xmlns:a16="http://schemas.microsoft.com/office/drawing/2014/main" val="1296140026"/>
                        </a:ext>
                      </a:extLst>
                    </a:gridCol>
                    <a:gridCol w="630338">
                      <a:extLst>
                        <a:ext uri="{9D8B030D-6E8A-4147-A177-3AD203B41FA5}">
                          <a16:colId xmlns:a16="http://schemas.microsoft.com/office/drawing/2014/main" val="228504341"/>
                        </a:ext>
                      </a:extLst>
                    </a:gridCol>
                    <a:gridCol w="433556">
                      <a:extLst>
                        <a:ext uri="{9D8B030D-6E8A-4147-A177-3AD203B41FA5}">
                          <a16:colId xmlns:a16="http://schemas.microsoft.com/office/drawing/2014/main" val="1932257971"/>
                        </a:ext>
                      </a:extLst>
                    </a:gridCol>
                    <a:gridCol w="1545692">
                      <a:extLst>
                        <a:ext uri="{9D8B030D-6E8A-4147-A177-3AD203B41FA5}">
                          <a16:colId xmlns:a16="http://schemas.microsoft.com/office/drawing/2014/main" val="3506716010"/>
                        </a:ext>
                      </a:extLst>
                    </a:gridCol>
                  </a:tblGrid>
                  <a:tr h="71113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Accuracy, 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Tc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PRS BW, 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PRB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PRS SCS,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kHz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4"/>
                          <a:stretch>
                            <a:fillRect l="-138583" t="-5983" r="-1969" b="-20512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9732414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[35+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[24]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60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97592443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[24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[64]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730577561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[11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[132]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795407610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[24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[32]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120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226360877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[13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[64]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58171229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[6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[128]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73492751"/>
                      </a:ext>
                    </a:extLst>
                  </a:tr>
                  <a:tr h="422783">
                    <a:tc gridSpan="4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Note 1:  Margin value is FFS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 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5667652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3" name="Rectangle 2">
            <a:extLst>
              <a:ext uri="{FF2B5EF4-FFF2-40B4-BE49-F238E27FC236}">
                <a16:creationId xmlns:a16="http://schemas.microsoft.com/office/drawing/2014/main" id="{975AAC13-43B7-4783-8A68-CEAB52FF4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790" y="4274025"/>
            <a:ext cx="40324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Table 1-2: RSTD accuracy for AWGN in FR2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4" name="Table 13">
                <a:extLst>
                  <a:ext uri="{FF2B5EF4-FFF2-40B4-BE49-F238E27FC236}">
                    <a16:creationId xmlns:a16="http://schemas.microsoft.com/office/drawing/2014/main" id="{2EA33EDE-22B0-400E-A241-425B5ACADF4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68697981"/>
                  </p:ext>
                </p:extLst>
              </p:nvPr>
            </p:nvGraphicFramePr>
            <p:xfrm>
              <a:off x="6443288" y="1281843"/>
              <a:ext cx="5096008" cy="286804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554885">
                      <a:extLst>
                        <a:ext uri="{9D8B030D-6E8A-4147-A177-3AD203B41FA5}">
                          <a16:colId xmlns:a16="http://schemas.microsoft.com/office/drawing/2014/main" val="2803503441"/>
                        </a:ext>
                      </a:extLst>
                    </a:gridCol>
                    <a:gridCol w="966369">
                      <a:extLst>
                        <a:ext uri="{9D8B030D-6E8A-4147-A177-3AD203B41FA5}">
                          <a16:colId xmlns:a16="http://schemas.microsoft.com/office/drawing/2014/main" val="100199364"/>
                        </a:ext>
                      </a:extLst>
                    </a:gridCol>
                    <a:gridCol w="740659">
                      <a:extLst>
                        <a:ext uri="{9D8B030D-6E8A-4147-A177-3AD203B41FA5}">
                          <a16:colId xmlns:a16="http://schemas.microsoft.com/office/drawing/2014/main" val="4118480938"/>
                        </a:ext>
                      </a:extLst>
                    </a:gridCol>
                    <a:gridCol w="1834095">
                      <a:extLst>
                        <a:ext uri="{9D8B030D-6E8A-4147-A177-3AD203B41FA5}">
                          <a16:colId xmlns:a16="http://schemas.microsoft.com/office/drawing/2014/main" val="2753067695"/>
                        </a:ext>
                      </a:extLst>
                    </a:gridCol>
                  </a:tblGrid>
                  <a:tr h="70641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Accuracy, 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Tc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PRS BW, 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PRB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PRS SCS,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kHz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Repetition factor  (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100">
                                      <a:effectLst/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rep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100">
                                  <a:effectLst/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sSub>
                                <m:sSubPr>
                                  <m:ctrlPr>
                                    <a:rPr lang="en-US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100">
                                      <a:effectLst/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PRS</m:t>
                                  </m:r>
                                </m:sub>
                              </m:sSub>
                              <m:r>
                                <a:rPr lang="en-GB" sz="1100">
                                  <a:effectLst/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sSubSup>
                                <m:sSubSupPr>
                                  <m:ctrlPr>
                                    <a:rPr lang="en-US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100">
                                      <a:effectLst/>
                                      <a:latin typeface="Cambria Math" panose="02040503050406030204" pitchFamily="18" charset="0"/>
                                    </a:rPr>
                                    <m:t>𝑲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comb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100"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917997926"/>
                      </a:ext>
                    </a:extLst>
                  </a:tr>
                  <a:tr h="15659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[247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[24]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15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≥</a:t>
                          </a:r>
                          <a:r>
                            <a:rPr lang="en-GB" sz="1100">
                              <a:effectLst/>
                            </a:rPr>
                            <a:t>4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0317044"/>
                      </a:ext>
                    </a:extLst>
                  </a:tr>
                  <a:tr h="15659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[140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[52]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26261671"/>
                      </a:ext>
                    </a:extLst>
                  </a:tr>
                  <a:tr h="15659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[86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[104]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46254209"/>
                      </a:ext>
                    </a:extLst>
                  </a:tr>
                  <a:tr h="15659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[TBD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[24]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30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≥</a:t>
                          </a:r>
                          <a:r>
                            <a:rPr lang="en-GB" sz="1100">
                              <a:effectLst/>
                            </a:rPr>
                            <a:t>4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39668553"/>
                      </a:ext>
                    </a:extLst>
                  </a:tr>
                  <a:tr h="15659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[109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[48]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888674273"/>
                      </a:ext>
                    </a:extLst>
                  </a:tr>
                  <a:tr h="15659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[28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[132]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34166038"/>
                      </a:ext>
                    </a:extLst>
                  </a:tr>
                  <a:tr h="15659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[147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[24]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60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≥</a:t>
                          </a:r>
                          <a:r>
                            <a:rPr lang="en-GB" sz="1100">
                              <a:effectLst/>
                            </a:rPr>
                            <a:t>4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56015254"/>
                      </a:ext>
                    </a:extLst>
                  </a:tr>
                  <a:tr h="26963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[27+ margin]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≥ [64]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318250"/>
                      </a:ext>
                    </a:extLst>
                  </a:tr>
                  <a:tr h="560955">
                    <a:tc gridSpan="4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900" dirty="0">
                              <a:effectLst/>
                            </a:rPr>
                            <a:t>Note 1:  Margin value is FFS</a:t>
                          </a:r>
                          <a:endParaRPr lang="en-US" sz="900" dirty="0">
                            <a:effectLst/>
                          </a:endParaRPr>
                        </a:p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9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Note 2: The requirements above are based on the simulation results under the TDL-A [TS38.101-4</a:t>
                          </a:r>
                          <a:r>
                            <a:rPr lang="en-GB" sz="900" dirty="0">
                              <a:effectLst/>
                              <a:highlight>
                                <a:srgbClr val="FFFF00"/>
                              </a:highlight>
                            </a:rPr>
                            <a:t>]</a:t>
                          </a:r>
                          <a:endParaRPr lang="en-US" sz="900" dirty="0"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 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148443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4" name="Table 13">
                <a:extLst>
                  <a:ext uri="{FF2B5EF4-FFF2-40B4-BE49-F238E27FC236}">
                    <a16:creationId xmlns:a16="http://schemas.microsoft.com/office/drawing/2014/main" id="{2EA33EDE-22B0-400E-A241-425B5ACADF4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68697981"/>
                  </p:ext>
                </p:extLst>
              </p:nvPr>
            </p:nvGraphicFramePr>
            <p:xfrm>
              <a:off x="6443288" y="1281843"/>
              <a:ext cx="5096008" cy="286804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554885">
                      <a:extLst>
                        <a:ext uri="{9D8B030D-6E8A-4147-A177-3AD203B41FA5}">
                          <a16:colId xmlns:a16="http://schemas.microsoft.com/office/drawing/2014/main" val="2803503441"/>
                        </a:ext>
                      </a:extLst>
                    </a:gridCol>
                    <a:gridCol w="966369">
                      <a:extLst>
                        <a:ext uri="{9D8B030D-6E8A-4147-A177-3AD203B41FA5}">
                          <a16:colId xmlns:a16="http://schemas.microsoft.com/office/drawing/2014/main" val="100199364"/>
                        </a:ext>
                      </a:extLst>
                    </a:gridCol>
                    <a:gridCol w="740659">
                      <a:extLst>
                        <a:ext uri="{9D8B030D-6E8A-4147-A177-3AD203B41FA5}">
                          <a16:colId xmlns:a16="http://schemas.microsoft.com/office/drawing/2014/main" val="4118480938"/>
                        </a:ext>
                      </a:extLst>
                    </a:gridCol>
                    <a:gridCol w="1834095">
                      <a:extLst>
                        <a:ext uri="{9D8B030D-6E8A-4147-A177-3AD203B41FA5}">
                          <a16:colId xmlns:a16="http://schemas.microsoft.com/office/drawing/2014/main" val="2753067695"/>
                        </a:ext>
                      </a:extLst>
                    </a:gridCol>
                  </a:tblGrid>
                  <a:tr h="7694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Accuracy, 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Tc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PRS BW, 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PRB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PRS SCS,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kHz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5"/>
                          <a:stretch>
                            <a:fillRect l="-178405" t="-5556" r="-1661" b="-27539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17997926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[247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[24]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15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≥</a:t>
                          </a:r>
                          <a:r>
                            <a:rPr lang="en-GB" sz="1100">
                              <a:effectLst/>
                            </a:rPr>
                            <a:t>4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0317044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[140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[52]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26261671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[86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[104]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46254209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[TBD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[24]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30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≥</a:t>
                          </a:r>
                          <a:r>
                            <a:rPr lang="en-GB" sz="1100">
                              <a:effectLst/>
                            </a:rPr>
                            <a:t>4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39668553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[109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[48]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888674273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[28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[132]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34166038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[147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[24]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60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≥</a:t>
                          </a:r>
                          <a:r>
                            <a:rPr lang="en-GB" sz="1100">
                              <a:effectLst/>
                            </a:rPr>
                            <a:t>4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56015254"/>
                      </a:ext>
                    </a:extLst>
                  </a:tr>
                  <a:tr h="29368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[27+ margin]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≥ [64]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318250"/>
                      </a:ext>
                    </a:extLst>
                  </a:tr>
                  <a:tr h="610997">
                    <a:tc gridSpan="4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900" dirty="0">
                              <a:effectLst/>
                            </a:rPr>
                            <a:t>Note 1:  Margin value is FFS</a:t>
                          </a:r>
                          <a:endParaRPr lang="en-US" sz="900" dirty="0">
                            <a:effectLst/>
                          </a:endParaRPr>
                        </a:p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9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Note 2: The requirements above are based on the simulation results under the TDL-A [TS38.101-4</a:t>
                          </a:r>
                          <a:r>
                            <a:rPr lang="en-GB" sz="900" dirty="0">
                              <a:effectLst/>
                              <a:highlight>
                                <a:srgbClr val="FFFF00"/>
                              </a:highlight>
                            </a:rPr>
                            <a:t>]</a:t>
                          </a:r>
                          <a:endParaRPr lang="en-US" sz="900" dirty="0"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 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148443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6" name="Rectangle 1">
            <a:extLst>
              <a:ext uri="{FF2B5EF4-FFF2-40B4-BE49-F238E27FC236}">
                <a16:creationId xmlns:a16="http://schemas.microsoft.com/office/drawing/2014/main" id="{2857DBA2-85E4-4323-A0BC-C7B851AC15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9399" y="1028265"/>
            <a:ext cx="51388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Table 2-1: RSTD accuracy for fading channels in FR1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EB5FA0D5-815E-4307-9BDC-B1B2E6C50F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3535" y="4062593"/>
            <a:ext cx="51388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Table 2-2 RSTD accuracy for fading channels in FR2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8" name="Table 17">
                <a:extLst>
                  <a:ext uri="{FF2B5EF4-FFF2-40B4-BE49-F238E27FC236}">
                    <a16:creationId xmlns:a16="http://schemas.microsoft.com/office/drawing/2014/main" id="{FFB6EA81-0DC0-4F78-A426-9480869681A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97337099"/>
                  </p:ext>
                </p:extLst>
              </p:nvPr>
            </p:nvGraphicFramePr>
            <p:xfrm>
              <a:off x="6414372" y="4403463"/>
              <a:ext cx="5096008" cy="264058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488347">
                      <a:extLst>
                        <a:ext uri="{9D8B030D-6E8A-4147-A177-3AD203B41FA5}">
                          <a16:colId xmlns:a16="http://schemas.microsoft.com/office/drawing/2014/main" val="2855112651"/>
                        </a:ext>
                      </a:extLst>
                    </a:gridCol>
                    <a:gridCol w="871420">
                      <a:extLst>
                        <a:ext uri="{9D8B030D-6E8A-4147-A177-3AD203B41FA5}">
                          <a16:colId xmlns:a16="http://schemas.microsoft.com/office/drawing/2014/main" val="1551429577"/>
                        </a:ext>
                      </a:extLst>
                    </a:gridCol>
                    <a:gridCol w="599376">
                      <a:extLst>
                        <a:ext uri="{9D8B030D-6E8A-4147-A177-3AD203B41FA5}">
                          <a16:colId xmlns:a16="http://schemas.microsoft.com/office/drawing/2014/main" val="4112729771"/>
                        </a:ext>
                      </a:extLst>
                    </a:gridCol>
                    <a:gridCol w="2136865">
                      <a:extLst>
                        <a:ext uri="{9D8B030D-6E8A-4147-A177-3AD203B41FA5}">
                          <a16:colId xmlns:a16="http://schemas.microsoft.com/office/drawing/2014/main" val="3526815774"/>
                        </a:ext>
                      </a:extLst>
                    </a:gridCol>
                  </a:tblGrid>
                  <a:tr h="4813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Accuracy, 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Tc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PRS BW, 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PRB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PRS SCS,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kHz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Repetition factor  (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100">
                                      <a:effectLst/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rep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100">
                                  <a:effectLst/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sSub>
                                <m:sSubPr>
                                  <m:ctrlPr>
                                    <a:rPr lang="en-US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100">
                                      <a:effectLst/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PRS</m:t>
                                  </m:r>
                                </m:sub>
                              </m:sSub>
                              <m:r>
                                <a:rPr lang="en-GB" sz="1100">
                                  <a:effectLst/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sSubSup>
                                <m:sSubSupPr>
                                  <m:ctrlPr>
                                    <a:rPr lang="en-US" sz="11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100">
                                      <a:effectLst/>
                                      <a:latin typeface="Cambria Math" panose="02040503050406030204" pitchFamily="18" charset="0"/>
                                    </a:rPr>
                                    <m:t>𝑲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comb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100"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100"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 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5809899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[83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≥ [24]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60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≥</a:t>
                          </a:r>
                          <a:r>
                            <a:rPr lang="en-GB" sz="1100">
                              <a:effectLst/>
                            </a:rPr>
                            <a:t>4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848574024"/>
                      </a:ext>
                    </a:extLst>
                  </a:tr>
                  <a:tr h="12763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[64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≥ [64]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32833730"/>
                      </a:ext>
                    </a:extLst>
                  </a:tr>
                  <a:tr h="12763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[46+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[132]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All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201552052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[48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[32]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120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≥</a:t>
                          </a:r>
                          <a:r>
                            <a:rPr lang="en-GB" sz="1100" dirty="0">
                              <a:effectLst/>
                            </a:rPr>
                            <a:t>4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65323945"/>
                      </a:ext>
                    </a:extLst>
                  </a:tr>
                  <a:tr h="12763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[54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[64]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All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97230495"/>
                      </a:ext>
                    </a:extLst>
                  </a:tr>
                  <a:tr h="12763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[36+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[128]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All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154792040"/>
                      </a:ext>
                    </a:extLst>
                  </a:tr>
                  <a:tr h="127635">
                    <a:tc gridSpan="4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Note 1:  Margin value is FFS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Note 2: The requirements above are based on the simulation results under the TDL-C [TS38.101-4]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9135432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8" name="Table 17">
                <a:extLst>
                  <a:ext uri="{FF2B5EF4-FFF2-40B4-BE49-F238E27FC236}">
                    <a16:creationId xmlns:a16="http://schemas.microsoft.com/office/drawing/2014/main" id="{FFB6EA81-0DC0-4F78-A426-9480869681A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97337099"/>
                  </p:ext>
                </p:extLst>
              </p:nvPr>
            </p:nvGraphicFramePr>
            <p:xfrm>
              <a:off x="6414372" y="4403463"/>
              <a:ext cx="5096008" cy="264058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488347">
                      <a:extLst>
                        <a:ext uri="{9D8B030D-6E8A-4147-A177-3AD203B41FA5}">
                          <a16:colId xmlns:a16="http://schemas.microsoft.com/office/drawing/2014/main" val="2855112651"/>
                        </a:ext>
                      </a:extLst>
                    </a:gridCol>
                    <a:gridCol w="871420">
                      <a:extLst>
                        <a:ext uri="{9D8B030D-6E8A-4147-A177-3AD203B41FA5}">
                          <a16:colId xmlns:a16="http://schemas.microsoft.com/office/drawing/2014/main" val="1551429577"/>
                        </a:ext>
                      </a:extLst>
                    </a:gridCol>
                    <a:gridCol w="599376">
                      <a:extLst>
                        <a:ext uri="{9D8B030D-6E8A-4147-A177-3AD203B41FA5}">
                          <a16:colId xmlns:a16="http://schemas.microsoft.com/office/drawing/2014/main" val="4112729771"/>
                        </a:ext>
                      </a:extLst>
                    </a:gridCol>
                    <a:gridCol w="2136865">
                      <a:extLst>
                        <a:ext uri="{9D8B030D-6E8A-4147-A177-3AD203B41FA5}">
                          <a16:colId xmlns:a16="http://schemas.microsoft.com/office/drawing/2014/main" val="3526815774"/>
                        </a:ext>
                      </a:extLst>
                    </a:gridCol>
                  </a:tblGrid>
                  <a:tr h="7694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Accuracy, 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Tc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PRS BW, 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PRB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PRS SCS,</a:t>
                          </a:r>
                          <a:endParaRPr lang="en-US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kHz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6"/>
                          <a:stretch>
                            <a:fillRect l="-138746" t="-5556" r="-1140" b="-2460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5809899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[83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≥ [24]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60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≥</a:t>
                          </a:r>
                          <a:r>
                            <a:rPr lang="en-GB" sz="1100">
                              <a:effectLst/>
                            </a:rPr>
                            <a:t>4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848574024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[64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≥ [64]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All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32833730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[46+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[132]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All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201552052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[48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[32]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120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≥</a:t>
                          </a:r>
                          <a:r>
                            <a:rPr lang="en-GB" sz="1100" dirty="0">
                              <a:effectLst/>
                            </a:rPr>
                            <a:t>4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65323945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[54 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[64]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All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97230495"/>
                      </a:ext>
                    </a:extLst>
                  </a:tr>
                  <a:tr h="17056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[36+ margin]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>
                              <a:effectLst/>
                            </a:rPr>
                            <a:t>≥ [128]</a:t>
                          </a:r>
                          <a:endParaRPr lang="en-US" sz="11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All</a:t>
                          </a: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154792040"/>
                      </a:ext>
                    </a:extLst>
                  </a:tr>
                  <a:tr h="847789">
                    <a:tc gridSpan="4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effectLst/>
                            </a:rPr>
                            <a:t>Note 1:  Margin value is FFS</a:t>
                          </a:r>
                          <a:endParaRPr lang="en-US" sz="1100" dirty="0">
                            <a:effectLst/>
                          </a:endParaRPr>
                        </a:p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Note 2: The requirements above are based on the simulation results under the TDL-C [TS38.101-4]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endParaRPr lang="en-US" sz="11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9135432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332051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n-US" altLang="zh-CN" sz="3600" b="1" dirty="0"/>
              <a:t>Measurement Accuracy Requirements for PRS RSRP(1)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1160" y="980728"/>
            <a:ext cx="11161240" cy="5688632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dirty="0">
                <a:solidFill>
                  <a:srgbClr val="00B050"/>
                </a:solidFill>
              </a:rPr>
              <a:t>The relative RSRP accuracy should be (RSRP95 – RSRP05), which was agreed in R4#98bis-e</a:t>
            </a:r>
          </a:p>
          <a:p>
            <a:pPr lvl="0"/>
            <a:r>
              <a:rPr lang="en-US" dirty="0">
                <a:highlight>
                  <a:srgbClr val="FFFF00"/>
                </a:highlight>
              </a:rPr>
              <a:t>The PRS RSRP measurement requirements in extreme condition are X dB larger than that in normal condition, and X is</a:t>
            </a:r>
            <a:r>
              <a:rPr lang="en-US" dirty="0"/>
              <a:t>: </a:t>
            </a:r>
          </a:p>
          <a:p>
            <a:pPr lvl="1" fontAlgn="auto" hangingPunct="1"/>
            <a:r>
              <a:rPr lang="en-US" dirty="0"/>
              <a:t>3dB for absolute accuracy for FR1. </a:t>
            </a:r>
          </a:p>
          <a:p>
            <a:pPr lvl="1" fontAlgn="auto" hangingPunct="1"/>
            <a:r>
              <a:rPr lang="en-US" dirty="0"/>
              <a:t>3dB for absolute accuracy for FR2. </a:t>
            </a:r>
          </a:p>
          <a:p>
            <a:pPr lvl="1" fontAlgn="auto" hangingPunct="1"/>
            <a:r>
              <a:rPr lang="en-US" dirty="0"/>
              <a:t>1dB for relative accuracy for FR1. </a:t>
            </a:r>
          </a:p>
          <a:p>
            <a:pPr lvl="1"/>
            <a:r>
              <a:rPr lang="en-US" dirty="0"/>
              <a:t>3dB for relative accuracy for FR2</a:t>
            </a:r>
          </a:p>
          <a:p>
            <a:pPr lvl="1"/>
            <a:endParaRPr lang="en-US" dirty="0"/>
          </a:p>
          <a:p>
            <a:r>
              <a:rPr lang="en-US" dirty="0">
                <a:solidFill>
                  <a:srgbClr val="00B050"/>
                </a:solidFill>
              </a:rPr>
              <a:t>Relative PRS-RSRP accuracy requirements apply for the cases when PRS-RSRP is measured from resources in the same resource set, and PRS-RSRP is measured with same Rx beam in case of FR2.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FFS on the exact value of RF calibration margin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For FR2: </a:t>
            </a:r>
          </a:p>
          <a:p>
            <a:pPr lvl="3"/>
            <a:r>
              <a:rPr lang="en-US" dirty="0">
                <a:solidFill>
                  <a:srgbClr val="00B050"/>
                </a:solidFill>
                <a:highlight>
                  <a:srgbClr val="FFFF00"/>
                </a:highlight>
              </a:rPr>
              <a:t>Option 1: [2dB] for FR1</a:t>
            </a:r>
          </a:p>
          <a:p>
            <a:pPr lvl="3"/>
            <a:r>
              <a:rPr lang="en-US" dirty="0">
                <a:solidFill>
                  <a:srgbClr val="00B050"/>
                </a:solidFill>
                <a:highlight>
                  <a:srgbClr val="FFFF00"/>
                </a:highlight>
              </a:rPr>
              <a:t>Option 2: [0dB] for FR1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For FR2: [4dB] </a:t>
            </a:r>
          </a:p>
        </p:txBody>
      </p:sp>
    </p:spTree>
    <p:extLst>
      <p:ext uri="{BB962C8B-B14F-4D97-AF65-F5344CB8AC3E}">
        <p14:creationId xmlns:p14="http://schemas.microsoft.com/office/powerpoint/2010/main" val="1816882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n-US" altLang="zh-CN" sz="3600" b="1" dirty="0"/>
              <a:t>Measurement Accuracy Requirements for PRS RSRP(2)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43687" y="836712"/>
            <a:ext cx="11161240" cy="5688632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PRS-RSRP accuracy requirements agreed in the last meeting can be taken as the baseline, which can be updated up to updated simulation results and agreed margin.</a:t>
            </a:r>
          </a:p>
          <a:p>
            <a:pPr lvl="1"/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102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9336" y="0"/>
            <a:ext cx="12072664" cy="1143000"/>
          </a:xfrm>
        </p:spPr>
        <p:txBody>
          <a:bodyPr/>
          <a:lstStyle/>
          <a:p>
            <a:r>
              <a:rPr lang="en-US" altLang="zh-CN" sz="3200" b="1" dirty="0"/>
              <a:t>Measurement Accuracy Requirements for UE Rx-Tx time difference(1)</a:t>
            </a:r>
            <a:endParaRPr lang="zh-CN" altLang="en-US" sz="32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1160" y="980728"/>
            <a:ext cx="11161240" cy="5544616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B050"/>
                </a:solidFill>
              </a:rPr>
              <a:t>Applicability of accuracy requirements in the case of </a:t>
            </a:r>
            <a:r>
              <a:rPr lang="en-US" dirty="0" err="1">
                <a:solidFill>
                  <a:srgbClr val="00B050"/>
                </a:solidFill>
              </a:rPr>
              <a:t>NTA_offset</a:t>
            </a:r>
            <a:r>
              <a:rPr lang="en-US" dirty="0">
                <a:solidFill>
                  <a:srgbClr val="00B050"/>
                </a:solidFill>
              </a:rPr>
              <a:t> change</a:t>
            </a:r>
            <a:r>
              <a:rPr lang="en-US" i="1" dirty="0">
                <a:solidFill>
                  <a:srgbClr val="00B050"/>
                </a:solidFill>
              </a:rPr>
              <a:t> : </a:t>
            </a:r>
          </a:p>
          <a:p>
            <a:pPr lvl="1"/>
            <a:r>
              <a:rPr lang="en-GB" dirty="0">
                <a:solidFill>
                  <a:srgbClr val="00B050"/>
                </a:solidFill>
              </a:rPr>
              <a:t>Clarify in section 10.1.25.2 in TS 38.133: “UE Rx-Tx time difference accuracy requirements shall not apply if </a:t>
            </a:r>
            <a:r>
              <a:rPr lang="en-GB" dirty="0" err="1">
                <a:solidFill>
                  <a:srgbClr val="00B050"/>
                </a:solidFill>
              </a:rPr>
              <a:t>N</a:t>
            </a:r>
            <a:r>
              <a:rPr lang="en-GB" baseline="-25000" dirty="0" err="1">
                <a:solidFill>
                  <a:srgbClr val="00B050"/>
                </a:solidFill>
              </a:rPr>
              <a:t>TA_offset</a:t>
            </a:r>
            <a:r>
              <a:rPr lang="en-GB" dirty="0">
                <a:solidFill>
                  <a:srgbClr val="00B050"/>
                </a:solidFill>
              </a:rPr>
              <a:t> defined in Table 7.1.2-2 in 38.133 changes during the UE Rx-Tx measurement period.” 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Applicability of accuracy requirements under TA adjustment</a:t>
            </a:r>
            <a:r>
              <a:rPr lang="en-US" i="1" dirty="0">
                <a:solidFill>
                  <a:srgbClr val="00B050"/>
                </a:solidFill>
              </a:rPr>
              <a:t> :</a:t>
            </a:r>
          </a:p>
          <a:p>
            <a:pPr lvl="1"/>
            <a:r>
              <a:rPr lang="en-GB" dirty="0">
                <a:solidFill>
                  <a:srgbClr val="00B050"/>
                </a:solidFill>
              </a:rPr>
              <a:t>UE Rx-Tx measurement accuracy requirements shall not apply if the uplink transmission timing changes during the UE Rx-Tx measurement period due to network-configured TA command. </a:t>
            </a:r>
            <a:endParaRPr lang="en-US" dirty="0">
              <a:solidFill>
                <a:srgbClr val="00B050"/>
              </a:solidFill>
            </a:endParaRPr>
          </a:p>
          <a:p>
            <a:pPr lvl="1"/>
            <a:r>
              <a:rPr lang="en-GB" dirty="0">
                <a:solidFill>
                  <a:srgbClr val="00B050"/>
                </a:solidFill>
              </a:rPr>
              <a:t>UE Rx-Tx measurement accuracy requirements shall apply if the uplink transmission timing changes during the UE Rx-Tx measurement period due to autonomous adjustment</a:t>
            </a:r>
            <a:endParaRPr lang="en-US" dirty="0">
              <a:solidFill>
                <a:srgbClr val="00B050"/>
              </a:solidFill>
            </a:endParaRPr>
          </a:p>
          <a:p>
            <a:endParaRPr lang="en-US" dirty="0"/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597607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9336" y="0"/>
            <a:ext cx="12072664" cy="1143000"/>
          </a:xfrm>
        </p:spPr>
        <p:txBody>
          <a:bodyPr/>
          <a:lstStyle/>
          <a:p>
            <a:r>
              <a:rPr lang="en-US" altLang="zh-CN" sz="3200" b="1" dirty="0"/>
              <a:t>Measurement Accuracy Requirements for UE Rx-Tx time difference(2)</a:t>
            </a:r>
            <a:endParaRPr lang="zh-CN" altLang="en-US" sz="32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1160" y="980728"/>
            <a:ext cx="11161240" cy="511256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Applicable accuracy requirement in case of other (non-HO) serving cell changes: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The UE shall continue and complete a UE Rx-Tx measurement while meeting UE Rx-Tx measurement accuracy requirements in clause 10.1.23, when a non-HO serving cell change occurs during the measurement, provided the cell change does not impact the configuration of the SRS used for the measurement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00B050"/>
                </a:solidFill>
              </a:rPr>
              <a:t>The group delay calibration margin  can be taken count into UE Rx-Tx difference accuracy requirement. 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The exact value can be FFS.</a:t>
            </a:r>
          </a:p>
          <a:p>
            <a:endParaRPr lang="zh-CN" altLang="en-US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3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9336" y="0"/>
            <a:ext cx="12072664" cy="1143000"/>
          </a:xfrm>
        </p:spPr>
        <p:txBody>
          <a:bodyPr/>
          <a:lstStyle/>
          <a:p>
            <a:r>
              <a:rPr lang="en-US" altLang="zh-CN" sz="3200" b="1" dirty="0"/>
              <a:t>Measurement Accuracy Requirements for UE Rx-Tx time difference(3)</a:t>
            </a:r>
            <a:endParaRPr lang="zh-CN" altLang="en-US" sz="32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9715" y="980728"/>
            <a:ext cx="6190341" cy="511256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UE Rx-Tx time difference measurement accuracy requirements for AWGN</a:t>
            </a:r>
            <a:endParaRPr lang="zh-CN" altLang="en-US" sz="2400" dirty="0">
              <a:solidFill>
                <a:srgbClr val="00B05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E248B3-EA03-4774-BE4D-A6B2416589F8}"/>
              </a:ext>
            </a:extLst>
          </p:cNvPr>
          <p:cNvSpPr/>
          <p:nvPr/>
        </p:nvSpPr>
        <p:spPr>
          <a:xfrm>
            <a:off x="6308093" y="1102901"/>
            <a:ext cx="5019772" cy="3687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300"/>
              </a:spcAft>
            </a:pPr>
            <a:r>
              <a:rPr lang="en-GB" b="1" dirty="0">
                <a:latin typeface="Times New Roman" panose="02020603050405020304" pitchFamily="18" charset="0"/>
                <a:ea typeface="SimSun" panose="02010600030101010101" pitchFamily="2" charset="-122"/>
              </a:rPr>
              <a:t>Table 1-1: UE Rx-Tx accuracy for AWGN in FR1</a:t>
            </a:r>
            <a:endParaRPr lang="en-US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3466C2-181F-497D-8CB3-9B2D5906517C}"/>
              </a:ext>
            </a:extLst>
          </p:cNvPr>
          <p:cNvSpPr/>
          <p:nvPr/>
        </p:nvSpPr>
        <p:spPr>
          <a:xfrm>
            <a:off x="678235" y="2675861"/>
            <a:ext cx="5019772" cy="3687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300"/>
              </a:spcAft>
            </a:pPr>
            <a:r>
              <a:rPr lang="en-GB" b="1" dirty="0">
                <a:latin typeface="Times New Roman" panose="02020603050405020304" pitchFamily="18" charset="0"/>
                <a:ea typeface="SimSun" panose="02010600030101010101" pitchFamily="2" charset="-122"/>
              </a:rPr>
              <a:t>Table 1-2: UE Rx-Tx accuracy for AWGN in FR2</a:t>
            </a:r>
            <a:endParaRPr lang="en-US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98294886-8818-4D6E-BE4F-614432F9AE2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07964253"/>
                  </p:ext>
                </p:extLst>
              </p:nvPr>
            </p:nvGraphicFramePr>
            <p:xfrm>
              <a:off x="6616824" y="1775180"/>
              <a:ext cx="5239816" cy="460217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112296">
                      <a:extLst>
                        <a:ext uri="{9D8B030D-6E8A-4147-A177-3AD203B41FA5}">
                          <a16:colId xmlns:a16="http://schemas.microsoft.com/office/drawing/2014/main" val="908907903"/>
                        </a:ext>
                      </a:extLst>
                    </a:gridCol>
                    <a:gridCol w="684170">
                      <a:extLst>
                        <a:ext uri="{9D8B030D-6E8A-4147-A177-3AD203B41FA5}">
                          <a16:colId xmlns:a16="http://schemas.microsoft.com/office/drawing/2014/main" val="1005967399"/>
                        </a:ext>
                      </a:extLst>
                    </a:gridCol>
                    <a:gridCol w="804906">
                      <a:extLst>
                        <a:ext uri="{9D8B030D-6E8A-4147-A177-3AD203B41FA5}">
                          <a16:colId xmlns:a16="http://schemas.microsoft.com/office/drawing/2014/main" val="2997162668"/>
                        </a:ext>
                      </a:extLst>
                    </a:gridCol>
                    <a:gridCol w="614781">
                      <a:extLst>
                        <a:ext uri="{9D8B030D-6E8A-4147-A177-3AD203B41FA5}">
                          <a16:colId xmlns:a16="http://schemas.microsoft.com/office/drawing/2014/main" val="1457403704"/>
                        </a:ext>
                      </a:extLst>
                    </a:gridCol>
                    <a:gridCol w="2023663">
                      <a:extLst>
                        <a:ext uri="{9D8B030D-6E8A-4147-A177-3AD203B41FA5}">
                          <a16:colId xmlns:a16="http://schemas.microsoft.com/office/drawing/2014/main" val="3326685044"/>
                        </a:ext>
                      </a:extLst>
                    </a:gridCol>
                  </a:tblGrid>
                  <a:tr h="70201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Accuracy,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Tc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Es/</a:t>
                          </a:r>
                          <a:r>
                            <a:rPr lang="en-GB" sz="12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Iot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dB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PRS BW,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PRB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PRS SCS,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kHz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Repetition factor  (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2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rep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b>
                              </m:sSub>
                              <m:r>
                                <a:rPr lang="en-GB" sz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sSubSup>
                                <m:sSubSupPr>
                                  <m:ctrlPr>
                                    <a:rPr lang="en-US" sz="12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𝑲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comb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US" sz="12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44378123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[78+margin]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9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-3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2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67353164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[59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≥[52]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681133026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[30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&gt;[104]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147118743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</a:t>
                          </a:r>
                          <a:r>
                            <a:rPr lang="en-GB" sz="1200" dirty="0" err="1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TBD+margin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30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2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179714508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[30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≥[48]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081638255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[15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78922854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[29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7873138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[15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001722766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82915135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[101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9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-13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14670454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[75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≥[52]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0588434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[39+margin]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&gt;[104]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40616161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[TBD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30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19166194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[39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≥[48]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45535504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[16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410450117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[36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47326303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[16+margin]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83910369"/>
                      </a:ext>
                    </a:extLst>
                  </a:tr>
                  <a:tr h="1656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[8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0558822"/>
                      </a:ext>
                    </a:extLst>
                  </a:tr>
                  <a:tr h="418129">
                    <a:tc gridSpan="5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Note 1:  Margin value is FFS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5645077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98294886-8818-4D6E-BE4F-614432F9AE2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07964253"/>
                  </p:ext>
                </p:extLst>
              </p:nvPr>
            </p:nvGraphicFramePr>
            <p:xfrm>
              <a:off x="6616824" y="1775180"/>
              <a:ext cx="5239816" cy="460217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112296">
                      <a:extLst>
                        <a:ext uri="{9D8B030D-6E8A-4147-A177-3AD203B41FA5}">
                          <a16:colId xmlns:a16="http://schemas.microsoft.com/office/drawing/2014/main" val="908907903"/>
                        </a:ext>
                      </a:extLst>
                    </a:gridCol>
                    <a:gridCol w="684170">
                      <a:extLst>
                        <a:ext uri="{9D8B030D-6E8A-4147-A177-3AD203B41FA5}">
                          <a16:colId xmlns:a16="http://schemas.microsoft.com/office/drawing/2014/main" val="1005967399"/>
                        </a:ext>
                      </a:extLst>
                    </a:gridCol>
                    <a:gridCol w="804906">
                      <a:extLst>
                        <a:ext uri="{9D8B030D-6E8A-4147-A177-3AD203B41FA5}">
                          <a16:colId xmlns:a16="http://schemas.microsoft.com/office/drawing/2014/main" val="2997162668"/>
                        </a:ext>
                      </a:extLst>
                    </a:gridCol>
                    <a:gridCol w="614781">
                      <a:extLst>
                        <a:ext uri="{9D8B030D-6E8A-4147-A177-3AD203B41FA5}">
                          <a16:colId xmlns:a16="http://schemas.microsoft.com/office/drawing/2014/main" val="1457403704"/>
                        </a:ext>
                      </a:extLst>
                    </a:gridCol>
                    <a:gridCol w="2023663">
                      <a:extLst>
                        <a:ext uri="{9D8B030D-6E8A-4147-A177-3AD203B41FA5}">
                          <a16:colId xmlns:a16="http://schemas.microsoft.com/office/drawing/2014/main" val="3326685044"/>
                        </a:ext>
                      </a:extLst>
                    </a:gridCol>
                  </a:tblGrid>
                  <a:tr h="82924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Accuracy,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Tc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Es/</a:t>
                          </a:r>
                          <a:r>
                            <a:rPr lang="en-GB" sz="12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Iot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dB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PRS BW,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PRB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PRS SCS,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kHz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59337" t="-5147" r="-1506" b="-45735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4378123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[78+margin]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9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-3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US" sz="12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67353164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[59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≥[52]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681133026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[30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&gt;[104]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147118743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</a:t>
                          </a:r>
                          <a:r>
                            <a:rPr lang="en-GB" sz="1200" dirty="0" err="1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TBD+margin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30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20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179714508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[30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≥[48]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081638255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[15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78922854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[29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7873138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[15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001722766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82915135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[101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9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-13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14670454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[75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≥[52]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0588434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[39+margin]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&gt;[104]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40616161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[TBD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30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19166194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[39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≥[48]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45535504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[16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410450117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[36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US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4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47326303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[16+margin]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83910369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[8 +margin]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0558822"/>
                      </a:ext>
                    </a:extLst>
                  </a:tr>
                  <a:tr h="422783">
                    <a:tc gridSpan="5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Note 1:  Margin value is FFS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1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1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5645077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AB38DAB4-858F-4CD1-BA82-A49A9EAAF5B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71477276"/>
                  </p:ext>
                </p:extLst>
              </p:nvPr>
            </p:nvGraphicFramePr>
            <p:xfrm>
              <a:off x="692750" y="3046642"/>
              <a:ext cx="5115217" cy="361337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38528">
                      <a:extLst>
                        <a:ext uri="{9D8B030D-6E8A-4147-A177-3AD203B41FA5}">
                          <a16:colId xmlns:a16="http://schemas.microsoft.com/office/drawing/2014/main" val="3634361544"/>
                        </a:ext>
                      </a:extLst>
                    </a:gridCol>
                    <a:gridCol w="659723">
                      <a:extLst>
                        <a:ext uri="{9D8B030D-6E8A-4147-A177-3AD203B41FA5}">
                          <a16:colId xmlns:a16="http://schemas.microsoft.com/office/drawing/2014/main" val="90711414"/>
                        </a:ext>
                      </a:extLst>
                    </a:gridCol>
                    <a:gridCol w="855817">
                      <a:extLst>
                        <a:ext uri="{9D8B030D-6E8A-4147-A177-3AD203B41FA5}">
                          <a16:colId xmlns:a16="http://schemas.microsoft.com/office/drawing/2014/main" val="1008219023"/>
                        </a:ext>
                      </a:extLst>
                    </a:gridCol>
                    <a:gridCol w="666283">
                      <a:extLst>
                        <a:ext uri="{9D8B030D-6E8A-4147-A177-3AD203B41FA5}">
                          <a16:colId xmlns:a16="http://schemas.microsoft.com/office/drawing/2014/main" val="2659384991"/>
                        </a:ext>
                      </a:extLst>
                    </a:gridCol>
                    <a:gridCol w="1694866">
                      <a:extLst>
                        <a:ext uri="{9D8B030D-6E8A-4147-A177-3AD203B41FA5}">
                          <a16:colId xmlns:a16="http://schemas.microsoft.com/office/drawing/2014/main" val="1423962132"/>
                        </a:ext>
                      </a:extLst>
                    </a:gridCol>
                  </a:tblGrid>
                  <a:tr h="9256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Accuracy,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Tc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Es/</a:t>
                          </a:r>
                          <a:r>
                            <a:rPr lang="en-GB" sz="12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Iot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dB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PRS BW, 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PRB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PRS SCS,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kHz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Repetition factor  (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2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rep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𝑳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b>
                              </m:sSub>
                              <m:r>
                                <a:rPr lang="en-GB" sz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sSubSup>
                                <m:sSubSupPr>
                                  <m:ctrlPr>
                                    <a:rPr lang="en-US" sz="12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𝑲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comb</m:t>
                                  </m:r>
                                </m:sub>
                                <m:sup>
                                  <m:r>
                                    <m:rPr>
                                      <m:nor/>
                                    </m:rPr>
                                    <a:rPr lang="en-GB" sz="12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PRS</m:t>
                                  </m:r>
                                </m:sup>
                              </m:sSubSup>
                              <m:r>
                                <a:rPr lang="en-GB" sz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US" sz="12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525363955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[22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6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-3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13531927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[15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05842987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598347696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[12+margin]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120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45013484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033622767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≥[128]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877869266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[35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6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-13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13710864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[15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78255826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67048890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[14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≥[32]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120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02658434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[9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41227"/>
                      </a:ext>
                    </a:extLst>
                  </a:tr>
                  <a:tr h="16638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≥[128]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3852679"/>
                      </a:ext>
                    </a:extLst>
                  </a:tr>
                  <a:tr h="412438">
                    <a:tc gridSpan="5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Note 1:  Margin value is FFS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7304768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AB38DAB4-858F-4CD1-BA82-A49A9EAAF5B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71477276"/>
                  </p:ext>
                </p:extLst>
              </p:nvPr>
            </p:nvGraphicFramePr>
            <p:xfrm>
              <a:off x="692750" y="3046642"/>
              <a:ext cx="5115217" cy="361337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38528">
                      <a:extLst>
                        <a:ext uri="{9D8B030D-6E8A-4147-A177-3AD203B41FA5}">
                          <a16:colId xmlns:a16="http://schemas.microsoft.com/office/drawing/2014/main" val="3634361544"/>
                        </a:ext>
                      </a:extLst>
                    </a:gridCol>
                    <a:gridCol w="659723">
                      <a:extLst>
                        <a:ext uri="{9D8B030D-6E8A-4147-A177-3AD203B41FA5}">
                          <a16:colId xmlns:a16="http://schemas.microsoft.com/office/drawing/2014/main" val="90711414"/>
                        </a:ext>
                      </a:extLst>
                    </a:gridCol>
                    <a:gridCol w="855817">
                      <a:extLst>
                        <a:ext uri="{9D8B030D-6E8A-4147-A177-3AD203B41FA5}">
                          <a16:colId xmlns:a16="http://schemas.microsoft.com/office/drawing/2014/main" val="1008219023"/>
                        </a:ext>
                      </a:extLst>
                    </a:gridCol>
                    <a:gridCol w="666283">
                      <a:extLst>
                        <a:ext uri="{9D8B030D-6E8A-4147-A177-3AD203B41FA5}">
                          <a16:colId xmlns:a16="http://schemas.microsoft.com/office/drawing/2014/main" val="2659384991"/>
                        </a:ext>
                      </a:extLst>
                    </a:gridCol>
                    <a:gridCol w="1694866">
                      <a:extLst>
                        <a:ext uri="{9D8B030D-6E8A-4147-A177-3AD203B41FA5}">
                          <a16:colId xmlns:a16="http://schemas.microsoft.com/office/drawing/2014/main" val="1423962132"/>
                        </a:ext>
                      </a:extLst>
                    </a:gridCol>
                  </a:tblGrid>
                  <a:tr h="9256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Accuracy,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Tc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Es/</a:t>
                          </a:r>
                          <a:r>
                            <a:rPr lang="en-GB" sz="12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Iot</a:t>
                          </a: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, 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dB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PRS BW, 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PRB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PRS SCS,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3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kHz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202518" t="-3947" r="-1439" b="-29210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25363955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[22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6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-3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13531927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[15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05842987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598347696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[12+margin]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120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45013484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033622767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≥[128]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877869266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[35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6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-13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≥[24]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60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13710864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[15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078255826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[7+margin]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≥[132]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67048890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[14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≥[32]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120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02658434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[9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≥[64]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41227"/>
                      </a:ext>
                    </a:extLst>
                  </a:tr>
                  <a:tr h="18611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[4 +margin]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>
                              <a:solidFill>
                                <a:schemeClr val="tx1"/>
                              </a:solidFill>
                              <a:effectLst/>
                            </a:rPr>
                            <a:t>≥[128]</a:t>
                          </a:r>
                          <a:endParaRPr lang="en-US" sz="12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All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3852679"/>
                      </a:ext>
                    </a:extLst>
                  </a:tr>
                  <a:tr h="454343">
                    <a:tc gridSpan="5">
                      <a:txBody>
                        <a:bodyPr/>
                        <a:lstStyle/>
                        <a:p>
                          <a:pPr algn="just">
                            <a:lnSpc>
                              <a:spcPct val="1050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Note 1:  Margin value is FFS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900"/>
                            </a:spcAft>
                          </a:pPr>
                          <a:r>
                            <a:rPr lang="en-GB" sz="12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en-US" sz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7304768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33989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0" ma:contentTypeDescription="Create a new document." ma:contentTypeScope="" ma:versionID="dd7f7e98d9087211bfc2df44327750e0">
  <xsd:schema xmlns:xsd="http://www.w3.org/2001/XMLSchema" xmlns:xs="http://www.w3.org/2001/XMLSchema" xmlns:p="http://schemas.microsoft.com/office/2006/metadata/properties" xmlns:ns3="cc9c437c-ae0c-4066-8d90-a0f7de786127" targetNamespace="http://schemas.microsoft.com/office/2006/metadata/properties" ma:root="true" ma:fieldsID="c2967776dd1458a98050c65d7f672ad2" ns3:_="">
    <xsd:import namespace="cc9c437c-ae0c-4066-8d90-a0f7de78612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8B4B51-588A-4193-AB4E-12963BE166E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cc9c437c-ae0c-4066-8d90-a0f7de78612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116A6EE-9C71-4CA8-B83C-FAA2FE0E53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DFB520-71EE-41B0-8989-A83159B173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22957</TotalTime>
  <Words>2774</Words>
  <Application>Microsoft Office PowerPoint</Application>
  <PresentationFormat>Widescreen</PresentationFormat>
  <Paragraphs>576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 Unicode MS</vt:lpstr>
      <vt:lpstr>Arial</vt:lpstr>
      <vt:lpstr>Calibri</vt:lpstr>
      <vt:lpstr>Cambria Math</vt:lpstr>
      <vt:lpstr>Times New Roman</vt:lpstr>
      <vt:lpstr>Office 主题</vt:lpstr>
      <vt:lpstr>3GPP TSG-RAN WG4 Meeting #99-e  Electronic Meeting, 19-27 May, 2021 </vt:lpstr>
      <vt:lpstr>PowerPoint Presentation</vt:lpstr>
      <vt:lpstr>Measurement Accuracy Requirements for RSTD(1)</vt:lpstr>
      <vt:lpstr>Measurement Accuracy Requirements for RSTD(2)</vt:lpstr>
      <vt:lpstr>Measurement Accuracy Requirements for PRS RSRP(1)</vt:lpstr>
      <vt:lpstr>Measurement Accuracy Requirements for PRS RSRP(2)</vt:lpstr>
      <vt:lpstr>Measurement Accuracy Requirements for UE Rx-Tx time difference(1)</vt:lpstr>
      <vt:lpstr>Measurement Accuracy Requirements for UE Rx-Tx time difference(2)</vt:lpstr>
      <vt:lpstr>Measurement Accuracy Requirements for UE Rx-Tx time difference(3)</vt:lpstr>
      <vt:lpstr>Measurement Accuracy Requirements for UE Rx-Tx time difference(4)</vt:lpstr>
      <vt:lpstr>Test case design principles(1)</vt:lpstr>
      <vt:lpstr>Test case design principles(2)</vt:lpstr>
      <vt:lpstr>Test case design principles(3)</vt:lpstr>
      <vt:lpstr>Test case design principles(4)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TSG-RAN WG4</dc:title>
  <dc:creator>Huawei</dc:creator>
  <cp:keywords>CTPClassification=CTP_NT</cp:keywords>
  <cp:lastModifiedBy>Huang, Rui</cp:lastModifiedBy>
  <cp:revision>397</cp:revision>
  <dcterms:created xsi:type="dcterms:W3CDTF">2016-01-12T08:39:50Z</dcterms:created>
  <dcterms:modified xsi:type="dcterms:W3CDTF">2021-05-25T17:09:47Z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(3)HDtGZBEWFKp04Il6iPK3+aM7UNey7oImnfxsGpMgnGum2O4N9c37OIweFdOI8KwN2r5iT/q5
lTVOlOb9tHLJVp5zStt3Z64SxLA/HtZAqWA2B5Q4d+KPwUevGFDSokCWERfNke1xay1g6p1u
spQRsXcuPmv+ko8n5hJqnyAvOykw95CB/bRsUQV1JJAQNhQ+jlVJwf2wovX7AJGB2SQe0aa8
g9CGxF8hrSQoeOBI8z</vt:lpwstr>
  </property>
  <property fmtid="{D5CDD505-2E9C-101B-9397-08002B2CF9AE}" pid="3" name="_2015_ms_pID_7253431">
    <vt:lpwstr>RQtNwgb97hHK1vUR2vG7Qc2pWr1Tj1YdXrNcKrQfP2NMJd+XsG3+6e
Ppp+lYCZFGMnSk/4MrEZB9iwnAkVnVGSSlA+T8Rm+1ZDpM8kl1THXUbIQQ03ilax+LoMRETc
HN7h5eo+slKO2UATAYX4Cs23t/1jICsHrnoR4eYFf0yiLa3aJgpCI8loEyTXPz/g+z2ps762
LnqSkQOiLVf1/73DdDtipM2cQbMbgfIWGtsl</vt:lpwstr>
  </property>
  <property fmtid="{D5CDD505-2E9C-101B-9397-08002B2CF9AE}" pid="4" name="_2015_ms_pID_7253432">
    <vt:lpwstr>qb1vt5/SUIuxqJtvdv/diKhr0MnciyfuvwsT
fVCR/XlnSx70HCccKuGuPnq6PrYHtWiIM8ECvlK8N2SDFhrysOk=</vt:lpwstr>
  </property>
  <property fmtid="{D5CDD505-2E9C-101B-9397-08002B2CF9AE}" pid="5" name="ContentTypeId">
    <vt:lpwstr>0x010100EB28163D68FE8E4D9361964FDD814FC4</vt:lpwstr>
  </property>
  <property fmtid="{D5CDD505-2E9C-101B-9397-08002B2CF9AE}" pid="6" name="TitusGUID">
    <vt:lpwstr>4a845e00-6a01-4df2-a762-9fa96d4d9f58</vt:lpwstr>
  </property>
  <property fmtid="{D5CDD505-2E9C-101B-9397-08002B2CF9AE}" pid="7" name="CTP_TimeStamp">
    <vt:lpwstr>2020-08-25 13:45:02Z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_readonly">
    <vt:lpwstr/>
  </property>
  <property fmtid="{D5CDD505-2E9C-101B-9397-08002B2CF9AE}" pid="13" name="_change">
    <vt:lpwstr/>
  </property>
  <property fmtid="{D5CDD505-2E9C-101B-9397-08002B2CF9AE}" pid="14" name="_full-control">
    <vt:lpwstr/>
  </property>
  <property fmtid="{D5CDD505-2E9C-101B-9397-08002B2CF9AE}" pid="15" name="sflag">
    <vt:lpwstr>1597927634</vt:lpwstr>
  </property>
</Properties>
</file>