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9"/>
  </p:notesMasterIdLst>
  <p:sldIdLst>
    <p:sldId id="256" r:id="rId5"/>
    <p:sldId id="347" r:id="rId6"/>
    <p:sldId id="352" r:id="rId7"/>
    <p:sldId id="353" r:id="rId8"/>
    <p:sldId id="354" r:id="rId9"/>
    <p:sldId id="359" r:id="rId10"/>
    <p:sldId id="355" r:id="rId11"/>
    <p:sldId id="356" r:id="rId12"/>
    <p:sldId id="360" r:id="rId13"/>
    <p:sldId id="361" r:id="rId14"/>
    <p:sldId id="350" r:id="rId15"/>
    <p:sldId id="357" r:id="rId16"/>
    <p:sldId id="362" r:id="rId17"/>
    <p:sldId id="358" r:id="rId18"/>
  </p:sldIdLst>
  <p:sldSz cx="12192000" cy="6858000"/>
  <p:notesSz cx="6858000" cy="9144000"/>
  <p:defaultTextStyle>
    <a:defPPr>
      <a:defRPr lang="zh-CN"/>
    </a:defPPr>
    <a:lvl1pPr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1pPr>
    <a:lvl2pPr marL="4572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2pPr>
    <a:lvl3pPr marL="9144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3pPr>
    <a:lvl4pPr marL="13716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4pPr>
    <a:lvl5pPr marL="18288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7A25961-FE7B-4915-9E64-C136C0B40EAF}" v="111" dt="2021-05-24T15:08:29.315"/>
  </p1510:revLst>
</p1510:revInfo>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无样式，无网格">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1" d="100"/>
          <a:sy n="71" d="100"/>
        </p:scale>
        <p:origin x="460" y="52"/>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uang, Rui" userId="2b60e985-b2bb-4704-b9fe-58fc6af4a968" providerId="ADAL" clId="{D5B46DD0-90D1-414C-91D0-2988CCA79B18}"/>
    <pc:docChg chg="custSel modSld">
      <pc:chgData name="Huang, Rui" userId="2b60e985-b2bb-4704-b9fe-58fc6af4a968" providerId="ADAL" clId="{D5B46DD0-90D1-414C-91D0-2988CCA79B18}" dt="2021-04-20T01:18:13.271" v="242" actId="13926"/>
      <pc:docMkLst>
        <pc:docMk/>
      </pc:docMkLst>
      <pc:sldChg chg="modSp mod">
        <pc:chgData name="Huang, Rui" userId="2b60e985-b2bb-4704-b9fe-58fc6af4a968" providerId="ADAL" clId="{D5B46DD0-90D1-414C-91D0-2988CCA79B18}" dt="2021-04-20T01:03:20.299" v="22" actId="20578"/>
        <pc:sldMkLst>
          <pc:docMk/>
          <pc:sldMk cId="1271365248" sldId="347"/>
        </pc:sldMkLst>
        <pc:spChg chg="mod">
          <ac:chgData name="Huang, Rui" userId="2b60e985-b2bb-4704-b9fe-58fc6af4a968" providerId="ADAL" clId="{D5B46DD0-90D1-414C-91D0-2988CCA79B18}" dt="2021-04-20T01:03:20.299" v="22" actId="20578"/>
          <ac:spMkLst>
            <pc:docMk/>
            <pc:sldMk cId="1271365248" sldId="347"/>
            <ac:spMk id="3" creationId="{DB5E4D6F-3261-416A-816D-8F5A869D58EC}"/>
          </ac:spMkLst>
        </pc:spChg>
      </pc:sldChg>
      <pc:sldChg chg="modSp mod">
        <pc:chgData name="Huang, Rui" userId="2b60e985-b2bb-4704-b9fe-58fc6af4a968" providerId="ADAL" clId="{D5B46DD0-90D1-414C-91D0-2988CCA79B18}" dt="2021-04-20T01:03:58.565" v="28" actId="20577"/>
        <pc:sldMkLst>
          <pc:docMk/>
          <pc:sldMk cId="2070879220" sldId="352"/>
        </pc:sldMkLst>
        <pc:spChg chg="mod">
          <ac:chgData name="Huang, Rui" userId="2b60e985-b2bb-4704-b9fe-58fc6af4a968" providerId="ADAL" clId="{D5B46DD0-90D1-414C-91D0-2988CCA79B18}" dt="2021-04-20T01:03:58.565" v="28" actId="20577"/>
          <ac:spMkLst>
            <pc:docMk/>
            <pc:sldMk cId="2070879220" sldId="352"/>
            <ac:spMk id="3" creationId="{00000000-0000-0000-0000-000000000000}"/>
          </ac:spMkLst>
        </pc:spChg>
      </pc:sldChg>
      <pc:sldChg chg="modSp mod">
        <pc:chgData name="Huang, Rui" userId="2b60e985-b2bb-4704-b9fe-58fc6af4a968" providerId="ADAL" clId="{D5B46DD0-90D1-414C-91D0-2988CCA79B18}" dt="2021-04-20T01:04:27.721" v="32" actId="207"/>
        <pc:sldMkLst>
          <pc:docMk/>
          <pc:sldMk cId="3332051470" sldId="353"/>
        </pc:sldMkLst>
        <pc:spChg chg="mod">
          <ac:chgData name="Huang, Rui" userId="2b60e985-b2bb-4704-b9fe-58fc6af4a968" providerId="ADAL" clId="{D5B46DD0-90D1-414C-91D0-2988CCA79B18}" dt="2021-04-20T01:04:15.682" v="30" actId="13926"/>
          <ac:spMkLst>
            <pc:docMk/>
            <pc:sldMk cId="3332051470" sldId="353"/>
            <ac:spMk id="3" creationId="{00000000-0000-0000-0000-000000000000}"/>
          </ac:spMkLst>
        </pc:spChg>
        <pc:spChg chg="mod">
          <ac:chgData name="Huang, Rui" userId="2b60e985-b2bb-4704-b9fe-58fc6af4a968" providerId="ADAL" clId="{D5B46DD0-90D1-414C-91D0-2988CCA79B18}" dt="2021-04-20T01:04:27.721" v="32" actId="207"/>
          <ac:spMkLst>
            <pc:docMk/>
            <pc:sldMk cId="3332051470" sldId="353"/>
            <ac:spMk id="5" creationId="{352EFC40-81D3-4FA4-AF6D-143E5F3487AD}"/>
          </ac:spMkLst>
        </pc:spChg>
      </pc:sldChg>
      <pc:sldChg chg="modSp mod">
        <pc:chgData name="Huang, Rui" userId="2b60e985-b2bb-4704-b9fe-58fc6af4a968" providerId="ADAL" clId="{D5B46DD0-90D1-414C-91D0-2988CCA79B18}" dt="2021-04-20T01:04:46.467" v="34" actId="13926"/>
        <pc:sldMkLst>
          <pc:docMk/>
          <pc:sldMk cId="1816882349" sldId="354"/>
        </pc:sldMkLst>
        <pc:spChg chg="mod">
          <ac:chgData name="Huang, Rui" userId="2b60e985-b2bb-4704-b9fe-58fc6af4a968" providerId="ADAL" clId="{D5B46DD0-90D1-414C-91D0-2988CCA79B18}" dt="2021-04-20T01:04:46.467" v="34" actId="13926"/>
          <ac:spMkLst>
            <pc:docMk/>
            <pc:sldMk cId="1816882349" sldId="354"/>
            <ac:spMk id="3" creationId="{00000000-0000-0000-0000-000000000000}"/>
          </ac:spMkLst>
        </pc:spChg>
      </pc:sldChg>
      <pc:sldChg chg="modSp mod">
        <pc:chgData name="Huang, Rui" userId="2b60e985-b2bb-4704-b9fe-58fc6af4a968" providerId="ADAL" clId="{D5B46DD0-90D1-414C-91D0-2988CCA79B18}" dt="2021-04-20T01:14:41.452" v="240" actId="20577"/>
        <pc:sldMkLst>
          <pc:docMk/>
          <pc:sldMk cId="2354330982" sldId="357"/>
        </pc:sldMkLst>
        <pc:spChg chg="mod">
          <ac:chgData name="Huang, Rui" userId="2b60e985-b2bb-4704-b9fe-58fc6af4a968" providerId="ADAL" clId="{D5B46DD0-90D1-414C-91D0-2988CCA79B18}" dt="2021-04-20T01:14:41.452" v="240" actId="20577"/>
          <ac:spMkLst>
            <pc:docMk/>
            <pc:sldMk cId="2354330982" sldId="357"/>
            <ac:spMk id="3" creationId="{00000000-0000-0000-0000-000000000000}"/>
          </ac:spMkLst>
        </pc:spChg>
      </pc:sldChg>
      <pc:sldChg chg="modSp mod">
        <pc:chgData name="Huang, Rui" userId="2b60e985-b2bb-4704-b9fe-58fc6af4a968" providerId="ADAL" clId="{D5B46DD0-90D1-414C-91D0-2988CCA79B18}" dt="2021-04-20T01:18:13.271" v="242" actId="13926"/>
        <pc:sldMkLst>
          <pc:docMk/>
          <pc:sldMk cId="2141102527" sldId="359"/>
        </pc:sldMkLst>
        <pc:spChg chg="mod">
          <ac:chgData name="Huang, Rui" userId="2b60e985-b2bb-4704-b9fe-58fc6af4a968" providerId="ADAL" clId="{D5B46DD0-90D1-414C-91D0-2988CCA79B18}" dt="2021-04-20T01:04:58.690" v="36" actId="13926"/>
          <ac:spMkLst>
            <pc:docMk/>
            <pc:sldMk cId="2141102527" sldId="359"/>
            <ac:spMk id="3" creationId="{00000000-0000-0000-0000-000000000000}"/>
          </ac:spMkLst>
        </pc:spChg>
        <pc:spChg chg="mod">
          <ac:chgData name="Huang, Rui" userId="2b60e985-b2bb-4704-b9fe-58fc6af4a968" providerId="ADAL" clId="{D5B46DD0-90D1-414C-91D0-2988CCA79B18}" dt="2021-04-20T01:18:13.271" v="242" actId="13926"/>
          <ac:spMkLst>
            <pc:docMk/>
            <pc:sldMk cId="2141102527" sldId="359"/>
            <ac:spMk id="4" creationId="{12E62B9E-5CAB-4102-A1A0-B0E7DB764195}"/>
          </ac:spMkLst>
        </pc:spChg>
      </pc:sldChg>
      <pc:sldChg chg="modSp mod">
        <pc:chgData name="Huang, Rui" userId="2b60e985-b2bb-4704-b9fe-58fc6af4a968" providerId="ADAL" clId="{D5B46DD0-90D1-414C-91D0-2988CCA79B18}" dt="2021-04-20T01:07:58.553" v="44" actId="1076"/>
        <pc:sldMkLst>
          <pc:docMk/>
          <pc:sldMk cId="1433989222" sldId="360"/>
        </pc:sldMkLst>
        <pc:spChg chg="mod">
          <ac:chgData name="Huang, Rui" userId="2b60e985-b2bb-4704-b9fe-58fc6af4a968" providerId="ADAL" clId="{D5B46DD0-90D1-414C-91D0-2988CCA79B18}" dt="2021-04-20T01:07:34.320" v="38" actId="13926"/>
          <ac:spMkLst>
            <pc:docMk/>
            <pc:sldMk cId="1433989222" sldId="360"/>
            <ac:spMk id="3" creationId="{00000000-0000-0000-0000-000000000000}"/>
          </ac:spMkLst>
        </pc:spChg>
        <pc:spChg chg="mod">
          <ac:chgData name="Huang, Rui" userId="2b60e985-b2bb-4704-b9fe-58fc6af4a968" providerId="ADAL" clId="{D5B46DD0-90D1-414C-91D0-2988CCA79B18}" dt="2021-04-20T01:07:58.553" v="44" actId="1076"/>
          <ac:spMkLst>
            <pc:docMk/>
            <pc:sldMk cId="1433989222" sldId="360"/>
            <ac:spMk id="4" creationId="{00B74809-5A78-45A4-BC44-17C60DD0B052}"/>
          </ac:spMkLst>
        </pc:spChg>
        <pc:spChg chg="mod">
          <ac:chgData name="Huang, Rui" userId="2b60e985-b2bb-4704-b9fe-58fc6af4a968" providerId="ADAL" clId="{D5B46DD0-90D1-414C-91D0-2988CCA79B18}" dt="2021-04-20T01:07:55.429" v="43" actId="1076"/>
          <ac:spMkLst>
            <pc:docMk/>
            <pc:sldMk cId="1433989222" sldId="360"/>
            <ac:spMk id="11" creationId="{415AE331-9B59-4F32-970E-E58DABCCFB98}"/>
          </ac:spMkLst>
        </pc:spChg>
      </pc:sldChg>
    </pc:docChg>
  </pc:docChgLst>
  <pc:docChgLst>
    <pc:chgData name="Huang, Rui" userId="2b60e985-b2bb-4704-b9fe-58fc6af4a968" providerId="ADAL" clId="{12C50B2D-AF7D-49B1-A494-A5C677F7A7C2}"/>
    <pc:docChg chg="custSel modSld">
      <pc:chgData name="Huang, Rui" userId="2b60e985-b2bb-4704-b9fe-58fc6af4a968" providerId="ADAL" clId="{12C50B2D-AF7D-49B1-A494-A5C677F7A7C2}" dt="2021-04-20T00:42:14.272" v="105" actId="20577"/>
      <pc:docMkLst>
        <pc:docMk/>
      </pc:docMkLst>
      <pc:sldChg chg="modSp mod">
        <pc:chgData name="Huang, Rui" userId="2b60e985-b2bb-4704-b9fe-58fc6af4a968" providerId="ADAL" clId="{12C50B2D-AF7D-49B1-A494-A5C677F7A7C2}" dt="2021-04-19T18:17:25.877" v="4" actId="207"/>
        <pc:sldMkLst>
          <pc:docMk/>
          <pc:sldMk cId="2030701634" sldId="350"/>
        </pc:sldMkLst>
        <pc:spChg chg="mod">
          <ac:chgData name="Huang, Rui" userId="2b60e985-b2bb-4704-b9fe-58fc6af4a968" providerId="ADAL" clId="{12C50B2D-AF7D-49B1-A494-A5C677F7A7C2}" dt="2021-04-19T18:17:25.877" v="4" actId="207"/>
          <ac:spMkLst>
            <pc:docMk/>
            <pc:sldMk cId="2030701634" sldId="350"/>
            <ac:spMk id="3" creationId="{00000000-0000-0000-0000-000000000000}"/>
          </ac:spMkLst>
        </pc:spChg>
      </pc:sldChg>
      <pc:sldChg chg="modSp mod">
        <pc:chgData name="Huang, Rui" userId="2b60e985-b2bb-4704-b9fe-58fc6af4a968" providerId="ADAL" clId="{12C50B2D-AF7D-49B1-A494-A5C677F7A7C2}" dt="2021-04-19T23:56:19.946" v="67"/>
        <pc:sldMkLst>
          <pc:docMk/>
          <pc:sldMk cId="2070879220" sldId="352"/>
        </pc:sldMkLst>
        <pc:spChg chg="mod">
          <ac:chgData name="Huang, Rui" userId="2b60e985-b2bb-4704-b9fe-58fc6af4a968" providerId="ADAL" clId="{12C50B2D-AF7D-49B1-A494-A5C677F7A7C2}" dt="2021-04-19T23:56:19.946" v="67"/>
          <ac:spMkLst>
            <pc:docMk/>
            <pc:sldMk cId="2070879220" sldId="352"/>
            <ac:spMk id="3" creationId="{00000000-0000-0000-0000-000000000000}"/>
          </ac:spMkLst>
        </pc:spChg>
      </pc:sldChg>
      <pc:sldChg chg="modSp mod">
        <pc:chgData name="Huang, Rui" userId="2b60e985-b2bb-4704-b9fe-58fc6af4a968" providerId="ADAL" clId="{12C50B2D-AF7D-49B1-A494-A5C677F7A7C2}" dt="2021-04-20T00:42:14.272" v="105" actId="20577"/>
        <pc:sldMkLst>
          <pc:docMk/>
          <pc:sldMk cId="3332051470" sldId="353"/>
        </pc:sldMkLst>
        <pc:spChg chg="mod">
          <ac:chgData name="Huang, Rui" userId="2b60e985-b2bb-4704-b9fe-58fc6af4a968" providerId="ADAL" clId="{12C50B2D-AF7D-49B1-A494-A5C677F7A7C2}" dt="2021-04-20T00:39:55.090" v="76" actId="13926"/>
          <ac:spMkLst>
            <pc:docMk/>
            <pc:sldMk cId="3332051470" sldId="353"/>
            <ac:spMk id="5" creationId="{352EFC40-81D3-4FA4-AF6D-143E5F3487AD}"/>
          </ac:spMkLst>
        </pc:spChg>
        <pc:graphicFrameChg chg="modGraphic">
          <ac:chgData name="Huang, Rui" userId="2b60e985-b2bb-4704-b9fe-58fc6af4a968" providerId="ADAL" clId="{12C50B2D-AF7D-49B1-A494-A5C677F7A7C2}" dt="2021-04-20T00:42:14.272" v="105" actId="20577"/>
          <ac:graphicFrameMkLst>
            <pc:docMk/>
            <pc:sldMk cId="3332051470" sldId="353"/>
            <ac:graphicFrameMk id="9" creationId="{0B54CCCA-1D03-4952-841E-9EE5CDEFD046}"/>
          </ac:graphicFrameMkLst>
        </pc:graphicFrameChg>
        <pc:graphicFrameChg chg="modGraphic">
          <ac:chgData name="Huang, Rui" userId="2b60e985-b2bb-4704-b9fe-58fc6af4a968" providerId="ADAL" clId="{12C50B2D-AF7D-49B1-A494-A5C677F7A7C2}" dt="2021-04-20T00:42:07.517" v="99" actId="20577"/>
          <ac:graphicFrameMkLst>
            <pc:docMk/>
            <pc:sldMk cId="3332051470" sldId="353"/>
            <ac:graphicFrameMk id="10" creationId="{C9126958-575C-4AC4-8B3D-13800A4B297F}"/>
          </ac:graphicFrameMkLst>
        </pc:graphicFrameChg>
      </pc:sldChg>
      <pc:sldChg chg="modSp mod">
        <pc:chgData name="Huang, Rui" userId="2b60e985-b2bb-4704-b9fe-58fc6af4a968" providerId="ADAL" clId="{12C50B2D-AF7D-49B1-A494-A5C677F7A7C2}" dt="2021-04-19T18:18:20.278" v="27" actId="20577"/>
        <pc:sldMkLst>
          <pc:docMk/>
          <pc:sldMk cId="2354330982" sldId="357"/>
        </pc:sldMkLst>
        <pc:spChg chg="mod">
          <ac:chgData name="Huang, Rui" userId="2b60e985-b2bb-4704-b9fe-58fc6af4a968" providerId="ADAL" clId="{12C50B2D-AF7D-49B1-A494-A5C677F7A7C2}" dt="2021-04-19T18:18:20.278" v="27" actId="20577"/>
          <ac:spMkLst>
            <pc:docMk/>
            <pc:sldMk cId="2354330982" sldId="357"/>
            <ac:spMk id="3" creationId="{00000000-0000-0000-0000-000000000000}"/>
          </ac:spMkLst>
        </pc:spChg>
      </pc:sldChg>
      <pc:sldChg chg="addSp modSp mod">
        <pc:chgData name="Huang, Rui" userId="2b60e985-b2bb-4704-b9fe-58fc6af4a968" providerId="ADAL" clId="{12C50B2D-AF7D-49B1-A494-A5C677F7A7C2}" dt="2021-04-20T00:41:57.477" v="93" actId="6549"/>
        <pc:sldMkLst>
          <pc:docMk/>
          <pc:sldMk cId="2141102527" sldId="359"/>
        </pc:sldMkLst>
        <pc:spChg chg="mod">
          <ac:chgData name="Huang, Rui" userId="2b60e985-b2bb-4704-b9fe-58fc6af4a968" providerId="ADAL" clId="{12C50B2D-AF7D-49B1-A494-A5C677F7A7C2}" dt="2021-04-20T00:40:33.918" v="79" actId="1076"/>
          <ac:spMkLst>
            <pc:docMk/>
            <pc:sldMk cId="2141102527" sldId="359"/>
            <ac:spMk id="3" creationId="{00000000-0000-0000-0000-000000000000}"/>
          </ac:spMkLst>
        </pc:spChg>
        <pc:spChg chg="add mod">
          <ac:chgData name="Huang, Rui" userId="2b60e985-b2bb-4704-b9fe-58fc6af4a968" providerId="ADAL" clId="{12C50B2D-AF7D-49B1-A494-A5C677F7A7C2}" dt="2021-04-20T00:41:23.603" v="89" actId="1076"/>
          <ac:spMkLst>
            <pc:docMk/>
            <pc:sldMk cId="2141102527" sldId="359"/>
            <ac:spMk id="4" creationId="{12E62B9E-5CAB-4102-A1A0-B0E7DB764195}"/>
          </ac:spMkLst>
        </pc:spChg>
        <pc:spChg chg="mod">
          <ac:chgData name="Huang, Rui" userId="2b60e985-b2bb-4704-b9fe-58fc6af4a968" providerId="ADAL" clId="{12C50B2D-AF7D-49B1-A494-A5C677F7A7C2}" dt="2021-04-20T00:40:46.381" v="81" actId="1076"/>
          <ac:spMkLst>
            <pc:docMk/>
            <pc:sldMk cId="2141102527" sldId="359"/>
            <ac:spMk id="6" creationId="{2BB16C34-6491-4E7D-A828-C3CC288CB296}"/>
          </ac:spMkLst>
        </pc:spChg>
        <pc:spChg chg="mod">
          <ac:chgData name="Huang, Rui" userId="2b60e985-b2bb-4704-b9fe-58fc6af4a968" providerId="ADAL" clId="{12C50B2D-AF7D-49B1-A494-A5C677F7A7C2}" dt="2021-04-20T00:40:59.781" v="83" actId="1076"/>
          <ac:spMkLst>
            <pc:docMk/>
            <pc:sldMk cId="2141102527" sldId="359"/>
            <ac:spMk id="7" creationId="{406D21FB-3866-4EB4-94DF-4473E56B1A9D}"/>
          </ac:spMkLst>
        </pc:spChg>
        <pc:graphicFrameChg chg="mod">
          <ac:chgData name="Huang, Rui" userId="2b60e985-b2bb-4704-b9fe-58fc6af4a968" providerId="ADAL" clId="{12C50B2D-AF7D-49B1-A494-A5C677F7A7C2}" dt="2021-04-20T00:40:49.673" v="82" actId="1076"/>
          <ac:graphicFrameMkLst>
            <pc:docMk/>
            <pc:sldMk cId="2141102527" sldId="359"/>
            <ac:graphicFrameMk id="8" creationId="{84AF77A2-481C-4C2B-946F-D960EE10E4D9}"/>
          </ac:graphicFrameMkLst>
        </pc:graphicFrameChg>
        <pc:graphicFrameChg chg="mod modGraphic">
          <ac:chgData name="Huang, Rui" userId="2b60e985-b2bb-4704-b9fe-58fc6af4a968" providerId="ADAL" clId="{12C50B2D-AF7D-49B1-A494-A5C677F7A7C2}" dt="2021-04-20T00:41:57.477" v="93" actId="6549"/>
          <ac:graphicFrameMkLst>
            <pc:docMk/>
            <pc:sldMk cId="2141102527" sldId="359"/>
            <ac:graphicFrameMk id="9" creationId="{CE9AF040-FDA7-4285-8301-790E0F2B57BC}"/>
          </ac:graphicFrameMkLst>
        </pc:graphicFrameChg>
      </pc:sldChg>
      <pc:sldChg chg="addSp modSp mod">
        <pc:chgData name="Huang, Rui" userId="2b60e985-b2bb-4704-b9fe-58fc6af4a968" providerId="ADAL" clId="{12C50B2D-AF7D-49B1-A494-A5C677F7A7C2}" dt="2021-04-20T00:41:49.759" v="92" actId="6549"/>
        <pc:sldMkLst>
          <pc:docMk/>
          <pc:sldMk cId="1433989222" sldId="360"/>
        </pc:sldMkLst>
        <pc:spChg chg="add mod">
          <ac:chgData name="Huang, Rui" userId="2b60e985-b2bb-4704-b9fe-58fc6af4a968" providerId="ADAL" clId="{12C50B2D-AF7D-49B1-A494-A5C677F7A7C2}" dt="2021-04-20T00:41:40.838" v="91" actId="1076"/>
          <ac:spMkLst>
            <pc:docMk/>
            <pc:sldMk cId="1433989222" sldId="360"/>
            <ac:spMk id="4" creationId="{00B74809-5A78-45A4-BC44-17C60DD0B052}"/>
          </ac:spMkLst>
        </pc:spChg>
        <pc:graphicFrameChg chg="modGraphic">
          <ac:chgData name="Huang, Rui" userId="2b60e985-b2bb-4704-b9fe-58fc6af4a968" providerId="ADAL" clId="{12C50B2D-AF7D-49B1-A494-A5C677F7A7C2}" dt="2021-04-20T00:41:49.759" v="92" actId="6549"/>
          <ac:graphicFrameMkLst>
            <pc:docMk/>
            <pc:sldMk cId="1433989222" sldId="360"/>
            <ac:graphicFrameMk id="10" creationId="{708E4D18-A5A2-4E9A-8A16-565F62DBB564}"/>
          </ac:graphicFrameMkLst>
        </pc:graphicFrameChg>
      </pc:sldChg>
    </pc:docChg>
  </pc:docChgLst>
  <pc:docChgLst>
    <pc:chgData name="Huang, Rui" userId="2b60e985-b2bb-4704-b9fe-58fc6af4a968" providerId="ADAL" clId="{37A25961-FE7B-4915-9E64-C136C0B40EAF}"/>
    <pc:docChg chg="undo custSel addSld modSld">
      <pc:chgData name="Huang, Rui" userId="2b60e985-b2bb-4704-b9fe-58fc6af4a968" providerId="ADAL" clId="{37A25961-FE7B-4915-9E64-C136C0B40EAF}" dt="2021-05-24T15:56:42.735" v="831" actId="20577"/>
      <pc:docMkLst>
        <pc:docMk/>
      </pc:docMkLst>
      <pc:sldChg chg="modSp mod">
        <pc:chgData name="Huang, Rui" userId="2b60e985-b2bb-4704-b9fe-58fc6af4a968" providerId="ADAL" clId="{37A25961-FE7B-4915-9E64-C136C0B40EAF}" dt="2021-05-24T12:13:04.365" v="22" actId="20577"/>
        <pc:sldMkLst>
          <pc:docMk/>
          <pc:sldMk cId="0" sldId="256"/>
        </pc:sldMkLst>
        <pc:spChg chg="mod">
          <ac:chgData name="Huang, Rui" userId="2b60e985-b2bb-4704-b9fe-58fc6af4a968" providerId="ADAL" clId="{37A25961-FE7B-4915-9E64-C136C0B40EAF}" dt="2021-05-24T12:12:53.972" v="14" actId="20577"/>
          <ac:spMkLst>
            <pc:docMk/>
            <pc:sldMk cId="0" sldId="256"/>
            <ac:spMk id="2050" creationId="{B4E3CC63-70F9-46A6-91D9-ABDCD9CE0BE6}"/>
          </ac:spMkLst>
        </pc:spChg>
        <pc:spChg chg="mod">
          <ac:chgData name="Huang, Rui" userId="2b60e985-b2bb-4704-b9fe-58fc6af4a968" providerId="ADAL" clId="{37A25961-FE7B-4915-9E64-C136C0B40EAF}" dt="2021-05-24T12:13:04.365" v="22" actId="20577"/>
          <ac:spMkLst>
            <pc:docMk/>
            <pc:sldMk cId="0" sldId="256"/>
            <ac:spMk id="2053" creationId="{C98DB138-7BC0-49B7-8DBA-0325C5B1AB4C}"/>
          </ac:spMkLst>
        </pc:spChg>
      </pc:sldChg>
      <pc:sldChg chg="modSp">
        <pc:chgData name="Huang, Rui" userId="2b60e985-b2bb-4704-b9fe-58fc6af4a968" providerId="ADAL" clId="{37A25961-FE7B-4915-9E64-C136C0B40EAF}" dt="2021-05-24T12:39:05.966" v="164"/>
        <pc:sldMkLst>
          <pc:docMk/>
          <pc:sldMk cId="1271365248" sldId="347"/>
        </pc:sldMkLst>
        <pc:spChg chg="mod">
          <ac:chgData name="Huang, Rui" userId="2b60e985-b2bb-4704-b9fe-58fc6af4a968" providerId="ADAL" clId="{37A25961-FE7B-4915-9E64-C136C0B40EAF}" dt="2021-05-24T12:39:05.966" v="164"/>
          <ac:spMkLst>
            <pc:docMk/>
            <pc:sldMk cId="1271365248" sldId="347"/>
            <ac:spMk id="3" creationId="{DB5E4D6F-3261-416A-816D-8F5A869D58EC}"/>
          </ac:spMkLst>
        </pc:spChg>
      </pc:sldChg>
      <pc:sldChg chg="modSp mod">
        <pc:chgData name="Huang, Rui" userId="2b60e985-b2bb-4704-b9fe-58fc6af4a968" providerId="ADAL" clId="{37A25961-FE7B-4915-9E64-C136C0B40EAF}" dt="2021-05-24T14:38:14.190" v="517" actId="207"/>
        <pc:sldMkLst>
          <pc:docMk/>
          <pc:sldMk cId="2030701634" sldId="350"/>
        </pc:sldMkLst>
        <pc:spChg chg="mod">
          <ac:chgData name="Huang, Rui" userId="2b60e985-b2bb-4704-b9fe-58fc6af4a968" providerId="ADAL" clId="{37A25961-FE7B-4915-9E64-C136C0B40EAF}" dt="2021-05-24T14:38:14.190" v="517" actId="207"/>
          <ac:spMkLst>
            <pc:docMk/>
            <pc:sldMk cId="2030701634" sldId="350"/>
            <ac:spMk id="3" creationId="{00000000-0000-0000-0000-000000000000}"/>
          </ac:spMkLst>
        </pc:spChg>
      </pc:sldChg>
      <pc:sldChg chg="modSp mod">
        <pc:chgData name="Huang, Rui" userId="2b60e985-b2bb-4704-b9fe-58fc6af4a968" providerId="ADAL" clId="{37A25961-FE7B-4915-9E64-C136C0B40EAF}" dt="2021-05-24T12:39:34.118" v="169" actId="207"/>
        <pc:sldMkLst>
          <pc:docMk/>
          <pc:sldMk cId="2070879220" sldId="352"/>
        </pc:sldMkLst>
        <pc:spChg chg="mod">
          <ac:chgData name="Huang, Rui" userId="2b60e985-b2bb-4704-b9fe-58fc6af4a968" providerId="ADAL" clId="{37A25961-FE7B-4915-9E64-C136C0B40EAF}" dt="2021-05-24T12:39:34.118" v="169" actId="207"/>
          <ac:spMkLst>
            <pc:docMk/>
            <pc:sldMk cId="2070879220" sldId="352"/>
            <ac:spMk id="3" creationId="{00000000-0000-0000-0000-000000000000}"/>
          </ac:spMkLst>
        </pc:spChg>
      </pc:sldChg>
      <pc:sldChg chg="addSp delSp modSp mod modClrScheme chgLayout">
        <pc:chgData name="Huang, Rui" userId="2b60e985-b2bb-4704-b9fe-58fc6af4a968" providerId="ADAL" clId="{37A25961-FE7B-4915-9E64-C136C0B40EAF}" dt="2021-05-24T12:48:12.556" v="287" actId="207"/>
        <pc:sldMkLst>
          <pc:docMk/>
          <pc:sldMk cId="3332051470" sldId="353"/>
        </pc:sldMkLst>
        <pc:spChg chg="mod">
          <ac:chgData name="Huang, Rui" userId="2b60e985-b2bb-4704-b9fe-58fc6af4a968" providerId="ADAL" clId="{37A25961-FE7B-4915-9E64-C136C0B40EAF}" dt="2021-05-24T12:43:43.442" v="216" actId="14100"/>
          <ac:spMkLst>
            <pc:docMk/>
            <pc:sldMk cId="3332051470" sldId="353"/>
            <ac:spMk id="2" creationId="{00000000-0000-0000-0000-000000000000}"/>
          </ac:spMkLst>
        </pc:spChg>
        <pc:spChg chg="mod">
          <ac:chgData name="Huang, Rui" userId="2b60e985-b2bb-4704-b9fe-58fc6af4a968" providerId="ADAL" clId="{37A25961-FE7B-4915-9E64-C136C0B40EAF}" dt="2021-05-24T12:47:25.351" v="276" actId="14100"/>
          <ac:spMkLst>
            <pc:docMk/>
            <pc:sldMk cId="3332051470" sldId="353"/>
            <ac:spMk id="3" creationId="{00000000-0000-0000-0000-000000000000}"/>
          </ac:spMkLst>
        </pc:spChg>
        <pc:spChg chg="del mod">
          <ac:chgData name="Huang, Rui" userId="2b60e985-b2bb-4704-b9fe-58fc6af4a968" providerId="ADAL" clId="{37A25961-FE7B-4915-9E64-C136C0B40EAF}" dt="2021-05-24T12:42:06.270" v="195" actId="478"/>
          <ac:spMkLst>
            <pc:docMk/>
            <pc:sldMk cId="3332051470" sldId="353"/>
            <ac:spMk id="5" creationId="{352EFC40-81D3-4FA4-AF6D-143E5F3487AD}"/>
          </ac:spMkLst>
        </pc:spChg>
        <pc:spChg chg="add mod ord">
          <ac:chgData name="Huang, Rui" userId="2b60e985-b2bb-4704-b9fe-58fc6af4a968" providerId="ADAL" clId="{37A25961-FE7B-4915-9E64-C136C0B40EAF}" dt="2021-05-24T12:43:51.672" v="218" actId="1076"/>
          <ac:spMkLst>
            <pc:docMk/>
            <pc:sldMk cId="3332051470" sldId="353"/>
            <ac:spMk id="6" creationId="{B085BFA4-B805-4D99-9F23-044DFE7F9B2A}"/>
          </ac:spMkLst>
        </pc:spChg>
        <pc:spChg chg="del">
          <ac:chgData name="Huang, Rui" userId="2b60e985-b2bb-4704-b9fe-58fc6af4a968" providerId="ADAL" clId="{37A25961-FE7B-4915-9E64-C136C0B40EAF}" dt="2021-05-24T12:40:19.929" v="175" actId="478"/>
          <ac:spMkLst>
            <pc:docMk/>
            <pc:sldMk cId="3332051470" sldId="353"/>
            <ac:spMk id="7" creationId="{27AD7806-C018-4C89-BE0E-5362B2F457FF}"/>
          </ac:spMkLst>
        </pc:spChg>
        <pc:spChg chg="del">
          <ac:chgData name="Huang, Rui" userId="2b60e985-b2bb-4704-b9fe-58fc6af4a968" providerId="ADAL" clId="{37A25961-FE7B-4915-9E64-C136C0B40EAF}" dt="2021-05-24T12:40:28.153" v="177" actId="478"/>
          <ac:spMkLst>
            <pc:docMk/>
            <pc:sldMk cId="3332051470" sldId="353"/>
            <ac:spMk id="8" creationId="{1BEF7781-D0A6-4F2E-927F-07FC59A51E45}"/>
          </ac:spMkLst>
        </pc:spChg>
        <pc:spChg chg="add del mod">
          <ac:chgData name="Huang, Rui" userId="2b60e985-b2bb-4704-b9fe-58fc6af4a968" providerId="ADAL" clId="{37A25961-FE7B-4915-9E64-C136C0B40EAF}" dt="2021-05-24T12:42:24.364" v="197" actId="26606"/>
          <ac:spMkLst>
            <pc:docMk/>
            <pc:sldMk cId="3332051470" sldId="353"/>
            <ac:spMk id="11" creationId="{25831AC3-6FE2-4B37-AF1D-AEFC7D38AB79}"/>
          </ac:spMkLst>
        </pc:spChg>
        <pc:spChg chg="add mod">
          <ac:chgData name="Huang, Rui" userId="2b60e985-b2bb-4704-b9fe-58fc6af4a968" providerId="ADAL" clId="{37A25961-FE7B-4915-9E64-C136C0B40EAF}" dt="2021-05-24T12:43:57.719" v="220" actId="1076"/>
          <ac:spMkLst>
            <pc:docMk/>
            <pc:sldMk cId="3332051470" sldId="353"/>
            <ac:spMk id="13" creationId="{975AAC13-43B7-4783-8A68-CEAB52FF4390}"/>
          </ac:spMkLst>
        </pc:spChg>
        <pc:spChg chg="add mod">
          <ac:chgData name="Huang, Rui" userId="2b60e985-b2bb-4704-b9fe-58fc6af4a968" providerId="ADAL" clId="{37A25961-FE7B-4915-9E64-C136C0B40EAF}" dt="2021-05-24T12:47:32.430" v="277" actId="1076"/>
          <ac:spMkLst>
            <pc:docMk/>
            <pc:sldMk cId="3332051470" sldId="353"/>
            <ac:spMk id="16" creationId="{2857DBA2-85E4-4323-A0BC-C7B851AC1570}"/>
          </ac:spMkLst>
        </pc:spChg>
        <pc:spChg chg="add mod">
          <ac:chgData name="Huang, Rui" userId="2b60e985-b2bb-4704-b9fe-58fc6af4a968" providerId="ADAL" clId="{37A25961-FE7B-4915-9E64-C136C0B40EAF}" dt="2021-05-24T12:47:39.905" v="279" actId="1076"/>
          <ac:spMkLst>
            <pc:docMk/>
            <pc:sldMk cId="3332051470" sldId="353"/>
            <ac:spMk id="17" creationId="{EB5FA0D5-815E-4307-9BDC-B1B2E6C50FA4}"/>
          </ac:spMkLst>
        </pc:spChg>
        <pc:graphicFrameChg chg="add mod modGraphic">
          <ac:chgData name="Huang, Rui" userId="2b60e985-b2bb-4704-b9fe-58fc6af4a968" providerId="ADAL" clId="{37A25961-FE7B-4915-9E64-C136C0B40EAF}" dt="2021-05-24T12:43:53.999" v="219" actId="1076"/>
          <ac:graphicFrameMkLst>
            <pc:docMk/>
            <pc:sldMk cId="3332051470" sldId="353"/>
            <ac:graphicFrameMk id="4" creationId="{B7C9FA53-ADC4-4507-8B56-F1DCCD85FD31}"/>
          </ac:graphicFrameMkLst>
        </pc:graphicFrameChg>
        <pc:graphicFrameChg chg="del">
          <ac:chgData name="Huang, Rui" userId="2b60e985-b2bb-4704-b9fe-58fc6af4a968" providerId="ADAL" clId="{37A25961-FE7B-4915-9E64-C136C0B40EAF}" dt="2021-05-24T12:40:24.622" v="176" actId="478"/>
          <ac:graphicFrameMkLst>
            <pc:docMk/>
            <pc:sldMk cId="3332051470" sldId="353"/>
            <ac:graphicFrameMk id="9" creationId="{0B54CCCA-1D03-4952-841E-9EE5CDEFD046}"/>
          </ac:graphicFrameMkLst>
        </pc:graphicFrameChg>
        <pc:graphicFrameChg chg="del">
          <ac:chgData name="Huang, Rui" userId="2b60e985-b2bb-4704-b9fe-58fc6af4a968" providerId="ADAL" clId="{37A25961-FE7B-4915-9E64-C136C0B40EAF}" dt="2021-05-24T12:40:31.063" v="178" actId="478"/>
          <ac:graphicFrameMkLst>
            <pc:docMk/>
            <pc:sldMk cId="3332051470" sldId="353"/>
            <ac:graphicFrameMk id="10" creationId="{C9126958-575C-4AC4-8B3D-13800A4B297F}"/>
          </ac:graphicFrameMkLst>
        </pc:graphicFrameChg>
        <pc:graphicFrameChg chg="add mod modGraphic">
          <ac:chgData name="Huang, Rui" userId="2b60e985-b2bb-4704-b9fe-58fc6af4a968" providerId="ADAL" clId="{37A25961-FE7B-4915-9E64-C136C0B40EAF}" dt="2021-05-24T12:44:11.245" v="223" actId="403"/>
          <ac:graphicFrameMkLst>
            <pc:docMk/>
            <pc:sldMk cId="3332051470" sldId="353"/>
            <ac:graphicFrameMk id="12" creationId="{304A67EA-B256-48F2-A5C3-550E8110FA2E}"/>
          </ac:graphicFrameMkLst>
        </pc:graphicFrameChg>
        <pc:graphicFrameChg chg="add mod modGraphic">
          <ac:chgData name="Huang, Rui" userId="2b60e985-b2bb-4704-b9fe-58fc6af4a968" providerId="ADAL" clId="{37A25961-FE7B-4915-9E64-C136C0B40EAF}" dt="2021-05-24T12:47:35.792" v="278" actId="1076"/>
          <ac:graphicFrameMkLst>
            <pc:docMk/>
            <pc:sldMk cId="3332051470" sldId="353"/>
            <ac:graphicFrameMk id="14" creationId="{2EA33EDE-22B0-400E-A241-425B5ACADF41}"/>
          </ac:graphicFrameMkLst>
        </pc:graphicFrameChg>
        <pc:graphicFrameChg chg="add del mod">
          <ac:chgData name="Huang, Rui" userId="2b60e985-b2bb-4704-b9fe-58fc6af4a968" providerId="ADAL" clId="{37A25961-FE7B-4915-9E64-C136C0B40EAF}" dt="2021-05-24T12:44:45.910" v="227"/>
          <ac:graphicFrameMkLst>
            <pc:docMk/>
            <pc:sldMk cId="3332051470" sldId="353"/>
            <ac:graphicFrameMk id="15" creationId="{E8D88D36-797D-4DC3-8741-56CF745DF17F}"/>
          </ac:graphicFrameMkLst>
        </pc:graphicFrameChg>
        <pc:graphicFrameChg chg="add mod modGraphic">
          <ac:chgData name="Huang, Rui" userId="2b60e985-b2bb-4704-b9fe-58fc6af4a968" providerId="ADAL" clId="{37A25961-FE7B-4915-9E64-C136C0B40EAF}" dt="2021-05-24T12:48:12.556" v="287" actId="207"/>
          <ac:graphicFrameMkLst>
            <pc:docMk/>
            <pc:sldMk cId="3332051470" sldId="353"/>
            <ac:graphicFrameMk id="18" creationId="{FFB6EA81-0DC0-4F78-A426-9480869681AE}"/>
          </ac:graphicFrameMkLst>
        </pc:graphicFrameChg>
      </pc:sldChg>
      <pc:sldChg chg="modSp mod">
        <pc:chgData name="Huang, Rui" userId="2b60e985-b2bb-4704-b9fe-58fc6af4a968" providerId="ADAL" clId="{37A25961-FE7B-4915-9E64-C136C0B40EAF}" dt="2021-05-24T12:50:42.959" v="299" actId="13926"/>
        <pc:sldMkLst>
          <pc:docMk/>
          <pc:sldMk cId="1816882349" sldId="354"/>
        </pc:sldMkLst>
        <pc:spChg chg="mod">
          <ac:chgData name="Huang, Rui" userId="2b60e985-b2bb-4704-b9fe-58fc6af4a968" providerId="ADAL" clId="{37A25961-FE7B-4915-9E64-C136C0B40EAF}" dt="2021-05-24T12:50:42.959" v="299" actId="13926"/>
          <ac:spMkLst>
            <pc:docMk/>
            <pc:sldMk cId="1816882349" sldId="354"/>
            <ac:spMk id="3" creationId="{00000000-0000-0000-0000-000000000000}"/>
          </ac:spMkLst>
        </pc:spChg>
      </pc:sldChg>
      <pc:sldChg chg="modSp mod">
        <pc:chgData name="Huang, Rui" userId="2b60e985-b2bb-4704-b9fe-58fc6af4a968" providerId="ADAL" clId="{37A25961-FE7B-4915-9E64-C136C0B40EAF}" dt="2021-05-24T12:54:24.732" v="329" actId="13926"/>
        <pc:sldMkLst>
          <pc:docMk/>
          <pc:sldMk cId="597607811" sldId="355"/>
        </pc:sldMkLst>
        <pc:spChg chg="mod">
          <ac:chgData name="Huang, Rui" userId="2b60e985-b2bb-4704-b9fe-58fc6af4a968" providerId="ADAL" clId="{37A25961-FE7B-4915-9E64-C136C0B40EAF}" dt="2021-05-24T12:54:24.732" v="329" actId="13926"/>
          <ac:spMkLst>
            <pc:docMk/>
            <pc:sldMk cId="597607811" sldId="355"/>
            <ac:spMk id="3" creationId="{00000000-0000-0000-0000-000000000000}"/>
          </ac:spMkLst>
        </pc:spChg>
      </pc:sldChg>
      <pc:sldChg chg="modSp mod">
        <pc:chgData name="Huang, Rui" userId="2b60e985-b2bb-4704-b9fe-58fc6af4a968" providerId="ADAL" clId="{37A25961-FE7B-4915-9E64-C136C0B40EAF}" dt="2021-05-24T12:56:07.083" v="345" actId="207"/>
        <pc:sldMkLst>
          <pc:docMk/>
          <pc:sldMk cId="37293749" sldId="356"/>
        </pc:sldMkLst>
        <pc:spChg chg="mod">
          <ac:chgData name="Huang, Rui" userId="2b60e985-b2bb-4704-b9fe-58fc6af4a968" providerId="ADAL" clId="{37A25961-FE7B-4915-9E64-C136C0B40EAF}" dt="2021-05-24T12:56:07.083" v="345" actId="207"/>
          <ac:spMkLst>
            <pc:docMk/>
            <pc:sldMk cId="37293749" sldId="356"/>
            <ac:spMk id="3" creationId="{00000000-0000-0000-0000-000000000000}"/>
          </ac:spMkLst>
        </pc:spChg>
      </pc:sldChg>
      <pc:sldChg chg="addSp modSp mod">
        <pc:chgData name="Huang, Rui" userId="2b60e985-b2bb-4704-b9fe-58fc6af4a968" providerId="ADAL" clId="{37A25961-FE7B-4915-9E64-C136C0B40EAF}" dt="2021-05-24T15:56:42.735" v="831" actId="20577"/>
        <pc:sldMkLst>
          <pc:docMk/>
          <pc:sldMk cId="2354330982" sldId="357"/>
        </pc:sldMkLst>
        <pc:spChg chg="mod">
          <ac:chgData name="Huang, Rui" userId="2b60e985-b2bb-4704-b9fe-58fc6af4a968" providerId="ADAL" clId="{37A25961-FE7B-4915-9E64-C136C0B40EAF}" dt="2021-05-24T15:56:42.735" v="831" actId="20577"/>
          <ac:spMkLst>
            <pc:docMk/>
            <pc:sldMk cId="2354330982" sldId="357"/>
            <ac:spMk id="3" creationId="{00000000-0000-0000-0000-000000000000}"/>
          </ac:spMkLst>
        </pc:spChg>
        <pc:spChg chg="add mod">
          <ac:chgData name="Huang, Rui" userId="2b60e985-b2bb-4704-b9fe-58fc6af4a968" providerId="ADAL" clId="{37A25961-FE7B-4915-9E64-C136C0B40EAF}" dt="2021-05-24T15:08:48.288" v="824" actId="1076"/>
          <ac:spMkLst>
            <pc:docMk/>
            <pc:sldMk cId="2354330982" sldId="357"/>
            <ac:spMk id="4" creationId="{58B07D34-9E13-4933-B374-1123CFEFA26A}"/>
          </ac:spMkLst>
        </pc:spChg>
        <pc:graphicFrameChg chg="add mod modGraphic">
          <ac:chgData name="Huang, Rui" userId="2b60e985-b2bb-4704-b9fe-58fc6af4a968" providerId="ADAL" clId="{37A25961-FE7B-4915-9E64-C136C0B40EAF}" dt="2021-05-24T14:43:48.612" v="600" actId="1076"/>
          <ac:graphicFrameMkLst>
            <pc:docMk/>
            <pc:sldMk cId="2354330982" sldId="357"/>
            <ac:graphicFrameMk id="5" creationId="{D175A83D-8481-442F-82F7-E1C1AF886315}"/>
          </ac:graphicFrameMkLst>
        </pc:graphicFrameChg>
      </pc:sldChg>
      <pc:sldChg chg="addSp delSp modSp mod">
        <pc:chgData name="Huang, Rui" userId="2b60e985-b2bb-4704-b9fe-58fc6af4a968" providerId="ADAL" clId="{37A25961-FE7B-4915-9E64-C136C0B40EAF}" dt="2021-05-24T14:53:26.147" v="724" actId="20577"/>
        <pc:sldMkLst>
          <pc:docMk/>
          <pc:sldMk cId="737852407" sldId="358"/>
        </pc:sldMkLst>
        <pc:spChg chg="mod">
          <ac:chgData name="Huang, Rui" userId="2b60e985-b2bb-4704-b9fe-58fc6af4a968" providerId="ADAL" clId="{37A25961-FE7B-4915-9E64-C136C0B40EAF}" dt="2021-05-24T14:53:26.147" v="724" actId="20577"/>
          <ac:spMkLst>
            <pc:docMk/>
            <pc:sldMk cId="737852407" sldId="358"/>
            <ac:spMk id="2" creationId="{00000000-0000-0000-0000-000000000000}"/>
          </ac:spMkLst>
        </pc:spChg>
        <pc:spChg chg="mod">
          <ac:chgData name="Huang, Rui" userId="2b60e985-b2bb-4704-b9fe-58fc6af4a968" providerId="ADAL" clId="{37A25961-FE7B-4915-9E64-C136C0B40EAF}" dt="2021-05-24T14:50:42.794" v="676" actId="207"/>
          <ac:spMkLst>
            <pc:docMk/>
            <pc:sldMk cId="737852407" sldId="358"/>
            <ac:spMk id="3" creationId="{00000000-0000-0000-0000-000000000000}"/>
          </ac:spMkLst>
        </pc:spChg>
        <pc:spChg chg="add del mod">
          <ac:chgData name="Huang, Rui" userId="2b60e985-b2bb-4704-b9fe-58fc6af4a968" providerId="ADAL" clId="{37A25961-FE7B-4915-9E64-C136C0B40EAF}" dt="2021-05-24T14:47:49.981" v="639"/>
          <ac:spMkLst>
            <pc:docMk/>
            <pc:sldMk cId="737852407" sldId="358"/>
            <ac:spMk id="5" creationId="{437C3DD3-D506-4469-A768-C87FA46D01EB}"/>
          </ac:spMkLst>
        </pc:spChg>
        <pc:graphicFrameChg chg="add del mod">
          <ac:chgData name="Huang, Rui" userId="2b60e985-b2bb-4704-b9fe-58fc6af4a968" providerId="ADAL" clId="{37A25961-FE7B-4915-9E64-C136C0B40EAF}" dt="2021-05-24T14:47:49.981" v="639"/>
          <ac:graphicFrameMkLst>
            <pc:docMk/>
            <pc:sldMk cId="737852407" sldId="358"/>
            <ac:graphicFrameMk id="4" creationId="{10C1F3A8-238E-4225-A9EA-5F2864BCCAE2}"/>
          </ac:graphicFrameMkLst>
        </pc:graphicFrameChg>
        <pc:graphicFrameChg chg="add mod modGraphic">
          <ac:chgData name="Huang, Rui" userId="2b60e985-b2bb-4704-b9fe-58fc6af4a968" providerId="ADAL" clId="{37A25961-FE7B-4915-9E64-C136C0B40EAF}" dt="2021-05-24T14:51:54.314" v="693" actId="403"/>
          <ac:graphicFrameMkLst>
            <pc:docMk/>
            <pc:sldMk cId="737852407" sldId="358"/>
            <ac:graphicFrameMk id="6" creationId="{FA956203-AE2D-4173-8C47-D0D635139997}"/>
          </ac:graphicFrameMkLst>
        </pc:graphicFrameChg>
        <pc:graphicFrameChg chg="add mod modGraphic">
          <ac:chgData name="Huang, Rui" userId="2b60e985-b2bb-4704-b9fe-58fc6af4a968" providerId="ADAL" clId="{37A25961-FE7B-4915-9E64-C136C0B40EAF}" dt="2021-05-24T14:51:46.856" v="692" actId="13926"/>
          <ac:graphicFrameMkLst>
            <pc:docMk/>
            <pc:sldMk cId="737852407" sldId="358"/>
            <ac:graphicFrameMk id="7" creationId="{0CDEC63D-1B4F-4090-A946-E754A11913E3}"/>
          </ac:graphicFrameMkLst>
        </pc:graphicFrameChg>
      </pc:sldChg>
      <pc:sldChg chg="delSp modSp mod">
        <pc:chgData name="Huang, Rui" userId="2b60e985-b2bb-4704-b9fe-58fc6af4a968" providerId="ADAL" clId="{37A25961-FE7B-4915-9E64-C136C0B40EAF}" dt="2021-05-24T12:52:46.775" v="311" actId="478"/>
        <pc:sldMkLst>
          <pc:docMk/>
          <pc:sldMk cId="2141102527" sldId="359"/>
        </pc:sldMkLst>
        <pc:spChg chg="mod">
          <ac:chgData name="Huang, Rui" userId="2b60e985-b2bb-4704-b9fe-58fc6af4a968" providerId="ADAL" clId="{37A25961-FE7B-4915-9E64-C136C0B40EAF}" dt="2021-05-24T12:52:20.736" v="304" actId="404"/>
          <ac:spMkLst>
            <pc:docMk/>
            <pc:sldMk cId="2141102527" sldId="359"/>
            <ac:spMk id="3" creationId="{00000000-0000-0000-0000-000000000000}"/>
          </ac:spMkLst>
        </pc:spChg>
        <pc:spChg chg="del">
          <ac:chgData name="Huang, Rui" userId="2b60e985-b2bb-4704-b9fe-58fc6af4a968" providerId="ADAL" clId="{37A25961-FE7B-4915-9E64-C136C0B40EAF}" dt="2021-05-24T12:52:46.775" v="311" actId="478"/>
          <ac:spMkLst>
            <pc:docMk/>
            <pc:sldMk cId="2141102527" sldId="359"/>
            <ac:spMk id="4" creationId="{12E62B9E-5CAB-4102-A1A0-B0E7DB764195}"/>
          </ac:spMkLst>
        </pc:spChg>
        <pc:spChg chg="del">
          <ac:chgData name="Huang, Rui" userId="2b60e985-b2bb-4704-b9fe-58fc6af4a968" providerId="ADAL" clId="{37A25961-FE7B-4915-9E64-C136C0B40EAF}" dt="2021-05-24T12:52:34.838" v="306" actId="478"/>
          <ac:spMkLst>
            <pc:docMk/>
            <pc:sldMk cId="2141102527" sldId="359"/>
            <ac:spMk id="6" creationId="{2BB16C34-6491-4E7D-A828-C3CC288CB296}"/>
          </ac:spMkLst>
        </pc:spChg>
        <pc:spChg chg="del mod">
          <ac:chgData name="Huang, Rui" userId="2b60e985-b2bb-4704-b9fe-58fc6af4a968" providerId="ADAL" clId="{37A25961-FE7B-4915-9E64-C136C0B40EAF}" dt="2021-05-24T12:52:40.521" v="308" actId="478"/>
          <ac:spMkLst>
            <pc:docMk/>
            <pc:sldMk cId="2141102527" sldId="359"/>
            <ac:spMk id="7" creationId="{406D21FB-3866-4EB4-94DF-4473E56B1A9D}"/>
          </ac:spMkLst>
        </pc:spChg>
        <pc:graphicFrameChg chg="del">
          <ac:chgData name="Huang, Rui" userId="2b60e985-b2bb-4704-b9fe-58fc6af4a968" providerId="ADAL" clId="{37A25961-FE7B-4915-9E64-C136C0B40EAF}" dt="2021-05-24T12:52:28.313" v="305" actId="478"/>
          <ac:graphicFrameMkLst>
            <pc:docMk/>
            <pc:sldMk cId="2141102527" sldId="359"/>
            <ac:graphicFrameMk id="8" creationId="{84AF77A2-481C-4C2B-946F-D960EE10E4D9}"/>
          </ac:graphicFrameMkLst>
        </pc:graphicFrameChg>
        <pc:graphicFrameChg chg="del modGraphic">
          <ac:chgData name="Huang, Rui" userId="2b60e985-b2bb-4704-b9fe-58fc6af4a968" providerId="ADAL" clId="{37A25961-FE7B-4915-9E64-C136C0B40EAF}" dt="2021-05-24T12:52:43.859" v="310" actId="478"/>
          <ac:graphicFrameMkLst>
            <pc:docMk/>
            <pc:sldMk cId="2141102527" sldId="359"/>
            <ac:graphicFrameMk id="9" creationId="{CE9AF040-FDA7-4285-8301-790E0F2B57BC}"/>
          </ac:graphicFrameMkLst>
        </pc:graphicFrameChg>
      </pc:sldChg>
      <pc:sldChg chg="addSp delSp modSp mod">
        <pc:chgData name="Huang, Rui" userId="2b60e985-b2bb-4704-b9fe-58fc6af4a968" providerId="ADAL" clId="{37A25961-FE7B-4915-9E64-C136C0B40EAF}" dt="2021-05-24T14:32:46.336" v="425" actId="14734"/>
        <pc:sldMkLst>
          <pc:docMk/>
          <pc:sldMk cId="1433989222" sldId="360"/>
        </pc:sldMkLst>
        <pc:spChg chg="mod">
          <ac:chgData name="Huang, Rui" userId="2b60e985-b2bb-4704-b9fe-58fc6af4a968" providerId="ADAL" clId="{37A25961-FE7B-4915-9E64-C136C0B40EAF}" dt="2021-05-24T12:58:41.191" v="372" actId="207"/>
          <ac:spMkLst>
            <pc:docMk/>
            <pc:sldMk cId="1433989222" sldId="360"/>
            <ac:spMk id="3" creationId="{00000000-0000-0000-0000-000000000000}"/>
          </ac:spMkLst>
        </pc:spChg>
        <pc:spChg chg="del">
          <ac:chgData name="Huang, Rui" userId="2b60e985-b2bb-4704-b9fe-58fc6af4a968" providerId="ADAL" clId="{37A25961-FE7B-4915-9E64-C136C0B40EAF}" dt="2021-05-24T12:58:55.068" v="382" actId="478"/>
          <ac:spMkLst>
            <pc:docMk/>
            <pc:sldMk cId="1433989222" sldId="360"/>
            <ac:spMk id="4" creationId="{00B74809-5A78-45A4-BC44-17C60DD0B052}"/>
          </ac:spMkLst>
        </pc:spChg>
        <pc:spChg chg="mod">
          <ac:chgData name="Huang, Rui" userId="2b60e985-b2bb-4704-b9fe-58fc6af4a968" providerId="ADAL" clId="{37A25961-FE7B-4915-9E64-C136C0B40EAF}" dt="2021-05-24T14:32:23.128" v="410" actId="20577"/>
          <ac:spMkLst>
            <pc:docMk/>
            <pc:sldMk cId="1433989222" sldId="360"/>
            <ac:spMk id="7" creationId="{D0E248B3-EA03-4774-BE4D-A6B2416589F8}"/>
          </ac:spMkLst>
        </pc:spChg>
        <pc:spChg chg="mod">
          <ac:chgData name="Huang, Rui" userId="2b60e985-b2bb-4704-b9fe-58fc6af4a968" providerId="ADAL" clId="{37A25961-FE7B-4915-9E64-C136C0B40EAF}" dt="2021-05-24T14:32:40.448" v="424" actId="1076"/>
          <ac:spMkLst>
            <pc:docMk/>
            <pc:sldMk cId="1433989222" sldId="360"/>
            <ac:spMk id="8" creationId="{153466C2-181F-497D-8CB3-9B2D5906517C}"/>
          </ac:spMkLst>
        </pc:spChg>
        <pc:spChg chg="del">
          <ac:chgData name="Huang, Rui" userId="2b60e985-b2bb-4704-b9fe-58fc6af4a968" providerId="ADAL" clId="{37A25961-FE7B-4915-9E64-C136C0B40EAF}" dt="2021-05-24T12:57:20.083" v="359" actId="478"/>
          <ac:spMkLst>
            <pc:docMk/>
            <pc:sldMk cId="1433989222" sldId="360"/>
            <ac:spMk id="11" creationId="{415AE331-9B59-4F32-970E-E58DABCCFB98}"/>
          </ac:spMkLst>
        </pc:spChg>
        <pc:graphicFrameChg chg="add mod modGraphic">
          <ac:chgData name="Huang, Rui" userId="2b60e985-b2bb-4704-b9fe-58fc6af4a968" providerId="ADAL" clId="{37A25961-FE7B-4915-9E64-C136C0B40EAF}" dt="2021-05-24T14:32:46.336" v="425" actId="14734"/>
          <ac:graphicFrameMkLst>
            <pc:docMk/>
            <pc:sldMk cId="1433989222" sldId="360"/>
            <ac:graphicFrameMk id="5" creationId="{98294886-8818-4D6E-BE4F-614432F9AE22}"/>
          </ac:graphicFrameMkLst>
        </pc:graphicFrameChg>
        <pc:graphicFrameChg chg="add mod modGraphic">
          <ac:chgData name="Huang, Rui" userId="2b60e985-b2bb-4704-b9fe-58fc6af4a968" providerId="ADAL" clId="{37A25961-FE7B-4915-9E64-C136C0B40EAF}" dt="2021-05-24T12:59:43.416" v="391" actId="403"/>
          <ac:graphicFrameMkLst>
            <pc:docMk/>
            <pc:sldMk cId="1433989222" sldId="360"/>
            <ac:graphicFrameMk id="6" creationId="{AB38DAB4-858F-4CD1-BA82-A49A9EAAF5B8}"/>
          </ac:graphicFrameMkLst>
        </pc:graphicFrameChg>
        <pc:graphicFrameChg chg="del modGraphic">
          <ac:chgData name="Huang, Rui" userId="2b60e985-b2bb-4704-b9fe-58fc6af4a968" providerId="ADAL" clId="{37A25961-FE7B-4915-9E64-C136C0B40EAF}" dt="2021-05-24T12:57:14.924" v="357" actId="478"/>
          <ac:graphicFrameMkLst>
            <pc:docMk/>
            <pc:sldMk cId="1433989222" sldId="360"/>
            <ac:graphicFrameMk id="9" creationId="{0B32E42E-F84D-481D-9D4B-7D01FBD949A5}"/>
          </ac:graphicFrameMkLst>
        </pc:graphicFrameChg>
        <pc:graphicFrameChg chg="del">
          <ac:chgData name="Huang, Rui" userId="2b60e985-b2bb-4704-b9fe-58fc6af4a968" providerId="ADAL" clId="{37A25961-FE7B-4915-9E64-C136C0B40EAF}" dt="2021-05-24T12:57:17.489" v="358" actId="478"/>
          <ac:graphicFrameMkLst>
            <pc:docMk/>
            <pc:sldMk cId="1433989222" sldId="360"/>
            <ac:graphicFrameMk id="10" creationId="{708E4D18-A5A2-4E9A-8A16-565F62DBB564}"/>
          </ac:graphicFrameMkLst>
        </pc:graphicFrameChg>
      </pc:sldChg>
      <pc:sldChg chg="addSp delSp modSp add mod">
        <pc:chgData name="Huang, Rui" userId="2b60e985-b2bb-4704-b9fe-58fc6af4a968" providerId="ADAL" clId="{37A25961-FE7B-4915-9E64-C136C0B40EAF}" dt="2021-05-24T14:35:17.838" v="498" actId="14100"/>
        <pc:sldMkLst>
          <pc:docMk/>
          <pc:sldMk cId="2160329303" sldId="361"/>
        </pc:sldMkLst>
        <pc:spChg chg="mod">
          <ac:chgData name="Huang, Rui" userId="2b60e985-b2bb-4704-b9fe-58fc6af4a968" providerId="ADAL" clId="{37A25961-FE7B-4915-9E64-C136C0B40EAF}" dt="2021-05-24T14:32:09.576" v="394" actId="20577"/>
          <ac:spMkLst>
            <pc:docMk/>
            <pc:sldMk cId="2160329303" sldId="361"/>
            <ac:spMk id="2" creationId="{00000000-0000-0000-0000-000000000000}"/>
          </ac:spMkLst>
        </pc:spChg>
        <pc:spChg chg="mod">
          <ac:chgData name="Huang, Rui" userId="2b60e985-b2bb-4704-b9fe-58fc6af4a968" providerId="ADAL" clId="{37A25961-FE7B-4915-9E64-C136C0B40EAF}" dt="2021-05-24T14:32:16.160" v="408" actId="20577"/>
          <ac:spMkLst>
            <pc:docMk/>
            <pc:sldMk cId="2160329303" sldId="361"/>
            <ac:spMk id="3" creationId="{00000000-0000-0000-0000-000000000000}"/>
          </ac:spMkLst>
        </pc:spChg>
        <pc:spChg chg="mod">
          <ac:chgData name="Huang, Rui" userId="2b60e985-b2bb-4704-b9fe-58fc6af4a968" providerId="ADAL" clId="{37A25961-FE7B-4915-9E64-C136C0B40EAF}" dt="2021-05-24T14:33:19.812" v="443" actId="20577"/>
          <ac:spMkLst>
            <pc:docMk/>
            <pc:sldMk cId="2160329303" sldId="361"/>
            <ac:spMk id="7" creationId="{D0E248B3-EA03-4774-BE4D-A6B2416589F8}"/>
          </ac:spMkLst>
        </pc:spChg>
        <pc:spChg chg="mod">
          <ac:chgData name="Huang, Rui" userId="2b60e985-b2bb-4704-b9fe-58fc6af4a968" providerId="ADAL" clId="{37A25961-FE7B-4915-9E64-C136C0B40EAF}" dt="2021-05-24T14:33:34.141" v="479" actId="6549"/>
          <ac:spMkLst>
            <pc:docMk/>
            <pc:sldMk cId="2160329303" sldId="361"/>
            <ac:spMk id="8" creationId="{153466C2-181F-497D-8CB3-9B2D5906517C}"/>
          </ac:spMkLst>
        </pc:spChg>
        <pc:graphicFrameChg chg="add mod modGraphic">
          <ac:chgData name="Huang, Rui" userId="2b60e985-b2bb-4704-b9fe-58fc6af4a968" providerId="ADAL" clId="{37A25961-FE7B-4915-9E64-C136C0B40EAF}" dt="2021-05-24T14:34:24.050" v="488" actId="14100"/>
          <ac:graphicFrameMkLst>
            <pc:docMk/>
            <pc:sldMk cId="2160329303" sldId="361"/>
            <ac:graphicFrameMk id="4" creationId="{D32E1A35-4482-40E7-B702-9365C2754F35}"/>
          </ac:graphicFrameMkLst>
        </pc:graphicFrameChg>
        <pc:graphicFrameChg chg="del">
          <ac:chgData name="Huang, Rui" userId="2b60e985-b2bb-4704-b9fe-58fc6af4a968" providerId="ADAL" clId="{37A25961-FE7B-4915-9E64-C136C0B40EAF}" dt="2021-05-24T14:33:57.530" v="480" actId="478"/>
          <ac:graphicFrameMkLst>
            <pc:docMk/>
            <pc:sldMk cId="2160329303" sldId="361"/>
            <ac:graphicFrameMk id="5" creationId="{98294886-8818-4D6E-BE4F-614432F9AE22}"/>
          </ac:graphicFrameMkLst>
        </pc:graphicFrameChg>
        <pc:graphicFrameChg chg="del">
          <ac:chgData name="Huang, Rui" userId="2b60e985-b2bb-4704-b9fe-58fc6af4a968" providerId="ADAL" clId="{37A25961-FE7B-4915-9E64-C136C0B40EAF}" dt="2021-05-24T14:34:47.656" v="489" actId="478"/>
          <ac:graphicFrameMkLst>
            <pc:docMk/>
            <pc:sldMk cId="2160329303" sldId="361"/>
            <ac:graphicFrameMk id="6" creationId="{AB38DAB4-858F-4CD1-BA82-A49A9EAAF5B8}"/>
          </ac:graphicFrameMkLst>
        </pc:graphicFrameChg>
        <pc:graphicFrameChg chg="add mod modGraphic">
          <ac:chgData name="Huang, Rui" userId="2b60e985-b2bb-4704-b9fe-58fc6af4a968" providerId="ADAL" clId="{37A25961-FE7B-4915-9E64-C136C0B40EAF}" dt="2021-05-24T14:35:17.838" v="498" actId="14100"/>
          <ac:graphicFrameMkLst>
            <pc:docMk/>
            <pc:sldMk cId="2160329303" sldId="361"/>
            <ac:graphicFrameMk id="9" creationId="{1E5F2137-5921-4E43-9B99-A44C0029D83E}"/>
          </ac:graphicFrameMkLst>
        </pc:graphicFrameChg>
      </pc:sldChg>
      <pc:sldChg chg="modSp add mod">
        <pc:chgData name="Huang, Rui" userId="2b60e985-b2bb-4704-b9fe-58fc6af4a968" providerId="ADAL" clId="{37A25961-FE7B-4915-9E64-C136C0B40EAF}" dt="2021-05-24T14:53:20.087" v="723" actId="207"/>
        <pc:sldMkLst>
          <pc:docMk/>
          <pc:sldMk cId="142892817" sldId="362"/>
        </pc:sldMkLst>
        <pc:spChg chg="mod">
          <ac:chgData name="Huang, Rui" userId="2b60e985-b2bb-4704-b9fe-58fc6af4a968" providerId="ADAL" clId="{37A25961-FE7B-4915-9E64-C136C0B40EAF}" dt="2021-05-24T14:44:48.475" v="610" actId="20577"/>
          <ac:spMkLst>
            <pc:docMk/>
            <pc:sldMk cId="142892817" sldId="362"/>
            <ac:spMk id="2" creationId="{00000000-0000-0000-0000-000000000000}"/>
          </ac:spMkLst>
        </pc:spChg>
        <pc:spChg chg="mod">
          <ac:chgData name="Huang, Rui" userId="2b60e985-b2bb-4704-b9fe-58fc6af4a968" providerId="ADAL" clId="{37A25961-FE7B-4915-9E64-C136C0B40EAF}" dt="2021-05-24T14:53:20.087" v="723" actId="207"/>
          <ac:spMkLst>
            <pc:docMk/>
            <pc:sldMk cId="142892817" sldId="362"/>
            <ac:spMk id="3"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63FC03E-831B-4932-9AA3-AF606939AA70}" type="datetimeFigureOut">
              <a:rPr lang="en-US" smtClean="0"/>
              <a:t>5/24/2021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371A1A-596C-43ED-B82C-079D058F2C01}" type="slidenum">
              <a:rPr lang="en-US" smtClean="0"/>
              <a:t>‹#›</a:t>
            </a:fld>
            <a:endParaRPr lang="en-US"/>
          </a:p>
        </p:txBody>
      </p:sp>
    </p:spTree>
    <p:extLst>
      <p:ext uri="{BB962C8B-B14F-4D97-AF65-F5344CB8AC3E}">
        <p14:creationId xmlns:p14="http://schemas.microsoft.com/office/powerpoint/2010/main" val="2095076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C371A1A-596C-43ED-B82C-079D058F2C01}" type="slidenum">
              <a:rPr lang="en-US" smtClean="0"/>
              <a:t>4</a:t>
            </a:fld>
            <a:endParaRPr lang="en-US"/>
          </a:p>
        </p:txBody>
      </p:sp>
    </p:spTree>
    <p:extLst>
      <p:ext uri="{BB962C8B-B14F-4D97-AF65-F5344CB8AC3E}">
        <p14:creationId xmlns:p14="http://schemas.microsoft.com/office/powerpoint/2010/main" val="9629577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914400" y="2130426"/>
            <a:ext cx="10363200" cy="1470025"/>
          </a:xfrm>
        </p:spPr>
        <p:txBody>
          <a:bodyPr/>
          <a:lstStyle/>
          <a:p>
            <a:r>
              <a:rPr lang="zh-CN" altLang="en-US"/>
              <a:t>单击此处编辑母版标题样式</a:t>
            </a:r>
          </a:p>
        </p:txBody>
      </p:sp>
      <p:sp>
        <p:nvSpPr>
          <p:cNvPr id="3" name="副标题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p>
        </p:txBody>
      </p:sp>
      <p:sp>
        <p:nvSpPr>
          <p:cNvPr id="4" name="日期占位符 3">
            <a:extLst>
              <a:ext uri="{FF2B5EF4-FFF2-40B4-BE49-F238E27FC236}">
                <a16:creationId xmlns:a16="http://schemas.microsoft.com/office/drawing/2014/main" id="{B110C47F-6B89-4DF5-8EBB-9C96B35D80E5}"/>
              </a:ext>
            </a:extLst>
          </p:cNvPr>
          <p:cNvSpPr>
            <a:spLocks noGrp="1"/>
          </p:cNvSpPr>
          <p:nvPr>
            <p:ph type="dt" sz="half" idx="10"/>
          </p:nvPr>
        </p:nvSpPr>
        <p:spPr/>
        <p:txBody>
          <a:bodyPr/>
          <a:lstStyle>
            <a:lvl1pPr>
              <a:defRPr/>
            </a:lvl1pPr>
          </a:lstStyle>
          <a:p>
            <a:pPr>
              <a:defRPr/>
            </a:pPr>
            <a:fld id="{732B9B2E-3987-4FEE-81E0-C361E4B49EEC}" type="datetimeFigureOut">
              <a:rPr lang="zh-CN" altLang="en-US"/>
              <a:pPr>
                <a:defRPr/>
              </a:pPr>
              <a:t>2021/5/24</a:t>
            </a:fld>
            <a:endParaRPr lang="zh-CN" altLang="en-US"/>
          </a:p>
        </p:txBody>
      </p:sp>
      <p:sp>
        <p:nvSpPr>
          <p:cNvPr id="5" name="页脚占位符 4">
            <a:extLst>
              <a:ext uri="{FF2B5EF4-FFF2-40B4-BE49-F238E27FC236}">
                <a16:creationId xmlns:a16="http://schemas.microsoft.com/office/drawing/2014/main" id="{74E8F973-A40D-4E10-959A-6C3F2DA653D9}"/>
              </a:ext>
            </a:extLst>
          </p:cNvPr>
          <p:cNvSpPr>
            <a:spLocks noGrp="1"/>
          </p:cNvSpPr>
          <p:nvPr>
            <p:ph type="ftr" sz="quarter" idx="11"/>
          </p:nvPr>
        </p:nvSpPr>
        <p:spPr/>
        <p:txBody>
          <a:bodyPr/>
          <a:lstStyle>
            <a:lvl1pPr>
              <a:defRPr/>
            </a:lvl1pPr>
          </a:lstStyle>
          <a:p>
            <a:pPr>
              <a:defRPr/>
            </a:pPr>
            <a:endParaRPr lang="zh-CN" altLang="en-US"/>
          </a:p>
        </p:txBody>
      </p:sp>
      <p:sp>
        <p:nvSpPr>
          <p:cNvPr id="6" name="灯片编号占位符 5">
            <a:extLst>
              <a:ext uri="{FF2B5EF4-FFF2-40B4-BE49-F238E27FC236}">
                <a16:creationId xmlns:a16="http://schemas.microsoft.com/office/drawing/2014/main" id="{DE5CD3E8-B9CB-48D0-B62C-97CB63664703}"/>
              </a:ext>
            </a:extLst>
          </p:cNvPr>
          <p:cNvSpPr>
            <a:spLocks noGrp="1"/>
          </p:cNvSpPr>
          <p:nvPr>
            <p:ph type="sldNum" sz="quarter" idx="12"/>
          </p:nvPr>
        </p:nvSpPr>
        <p:spPr/>
        <p:txBody>
          <a:bodyPr/>
          <a:lstStyle>
            <a:lvl1pPr>
              <a:defRPr/>
            </a:lvl1pPr>
          </a:lstStyle>
          <a:p>
            <a:fld id="{C30D6D3F-FF66-480D-A3BF-A8C6018B9A39}" type="slidenum">
              <a:rPr lang="zh-CN" altLang="en-US"/>
              <a:pPr/>
              <a:t>‹#›</a:t>
            </a:fld>
            <a:endParaRPr lang="zh-CN" altLang="en-US"/>
          </a:p>
        </p:txBody>
      </p:sp>
    </p:spTree>
    <p:extLst>
      <p:ext uri="{BB962C8B-B14F-4D97-AF65-F5344CB8AC3E}">
        <p14:creationId xmlns:p14="http://schemas.microsoft.com/office/powerpoint/2010/main" val="37447469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0CF88EC4-3500-42F3-A844-36626FA83129}"/>
              </a:ext>
            </a:extLst>
          </p:cNvPr>
          <p:cNvSpPr>
            <a:spLocks noGrp="1"/>
          </p:cNvSpPr>
          <p:nvPr>
            <p:ph type="dt" sz="half" idx="10"/>
          </p:nvPr>
        </p:nvSpPr>
        <p:spPr/>
        <p:txBody>
          <a:bodyPr/>
          <a:lstStyle>
            <a:lvl1pPr>
              <a:defRPr/>
            </a:lvl1pPr>
          </a:lstStyle>
          <a:p>
            <a:pPr>
              <a:defRPr/>
            </a:pPr>
            <a:fld id="{355E1D3F-F635-43B1-81C4-FEB8953885B7}" type="datetimeFigureOut">
              <a:rPr lang="zh-CN" altLang="en-US"/>
              <a:pPr>
                <a:defRPr/>
              </a:pPr>
              <a:t>2021/5/24</a:t>
            </a:fld>
            <a:endParaRPr lang="zh-CN" altLang="en-US"/>
          </a:p>
        </p:txBody>
      </p:sp>
      <p:sp>
        <p:nvSpPr>
          <p:cNvPr id="5" name="页脚占位符 4">
            <a:extLst>
              <a:ext uri="{FF2B5EF4-FFF2-40B4-BE49-F238E27FC236}">
                <a16:creationId xmlns:a16="http://schemas.microsoft.com/office/drawing/2014/main" id="{903CE3B2-3742-4133-80E3-7DC0EDB478BB}"/>
              </a:ext>
            </a:extLst>
          </p:cNvPr>
          <p:cNvSpPr>
            <a:spLocks noGrp="1"/>
          </p:cNvSpPr>
          <p:nvPr>
            <p:ph type="ftr" sz="quarter" idx="11"/>
          </p:nvPr>
        </p:nvSpPr>
        <p:spPr/>
        <p:txBody>
          <a:bodyPr/>
          <a:lstStyle>
            <a:lvl1pPr>
              <a:defRPr/>
            </a:lvl1pPr>
          </a:lstStyle>
          <a:p>
            <a:pPr>
              <a:defRPr/>
            </a:pPr>
            <a:endParaRPr lang="zh-CN" altLang="en-US"/>
          </a:p>
        </p:txBody>
      </p:sp>
      <p:sp>
        <p:nvSpPr>
          <p:cNvPr id="6" name="灯片编号占位符 5">
            <a:extLst>
              <a:ext uri="{FF2B5EF4-FFF2-40B4-BE49-F238E27FC236}">
                <a16:creationId xmlns:a16="http://schemas.microsoft.com/office/drawing/2014/main" id="{BDE4CE46-C667-4988-B6F7-3212A494DB36}"/>
              </a:ext>
            </a:extLst>
          </p:cNvPr>
          <p:cNvSpPr>
            <a:spLocks noGrp="1"/>
          </p:cNvSpPr>
          <p:nvPr>
            <p:ph type="sldNum" sz="quarter" idx="12"/>
          </p:nvPr>
        </p:nvSpPr>
        <p:spPr/>
        <p:txBody>
          <a:bodyPr/>
          <a:lstStyle>
            <a:lvl1pPr>
              <a:defRPr/>
            </a:lvl1pPr>
          </a:lstStyle>
          <a:p>
            <a:fld id="{C2F20634-0294-4019-ADC2-4C61E3641544}" type="slidenum">
              <a:rPr lang="zh-CN" altLang="en-US"/>
              <a:pPr/>
              <a:t>‹#›</a:t>
            </a:fld>
            <a:endParaRPr lang="zh-CN" altLang="en-US"/>
          </a:p>
        </p:txBody>
      </p:sp>
    </p:spTree>
    <p:extLst>
      <p:ext uri="{BB962C8B-B14F-4D97-AF65-F5344CB8AC3E}">
        <p14:creationId xmlns:p14="http://schemas.microsoft.com/office/powerpoint/2010/main" val="11641331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39200" y="274639"/>
            <a:ext cx="2743200" cy="5851525"/>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609600" y="274639"/>
            <a:ext cx="8026400" cy="5851525"/>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798BE700-990F-42F3-89F9-184040EFAAEB}"/>
              </a:ext>
            </a:extLst>
          </p:cNvPr>
          <p:cNvSpPr>
            <a:spLocks noGrp="1"/>
          </p:cNvSpPr>
          <p:nvPr>
            <p:ph type="dt" sz="half" idx="10"/>
          </p:nvPr>
        </p:nvSpPr>
        <p:spPr/>
        <p:txBody>
          <a:bodyPr/>
          <a:lstStyle>
            <a:lvl1pPr>
              <a:defRPr/>
            </a:lvl1pPr>
          </a:lstStyle>
          <a:p>
            <a:pPr>
              <a:defRPr/>
            </a:pPr>
            <a:fld id="{31237AE4-1CA1-4BD6-A59C-267D2926DB8B}" type="datetimeFigureOut">
              <a:rPr lang="zh-CN" altLang="en-US"/>
              <a:pPr>
                <a:defRPr/>
              </a:pPr>
              <a:t>2021/5/24</a:t>
            </a:fld>
            <a:endParaRPr lang="zh-CN" altLang="en-US"/>
          </a:p>
        </p:txBody>
      </p:sp>
      <p:sp>
        <p:nvSpPr>
          <p:cNvPr id="5" name="页脚占位符 4">
            <a:extLst>
              <a:ext uri="{FF2B5EF4-FFF2-40B4-BE49-F238E27FC236}">
                <a16:creationId xmlns:a16="http://schemas.microsoft.com/office/drawing/2014/main" id="{ABBB8A06-2E51-49FC-975A-3AB0711A322E}"/>
              </a:ext>
            </a:extLst>
          </p:cNvPr>
          <p:cNvSpPr>
            <a:spLocks noGrp="1"/>
          </p:cNvSpPr>
          <p:nvPr>
            <p:ph type="ftr" sz="quarter" idx="11"/>
          </p:nvPr>
        </p:nvSpPr>
        <p:spPr/>
        <p:txBody>
          <a:bodyPr/>
          <a:lstStyle>
            <a:lvl1pPr>
              <a:defRPr/>
            </a:lvl1pPr>
          </a:lstStyle>
          <a:p>
            <a:pPr>
              <a:defRPr/>
            </a:pPr>
            <a:endParaRPr lang="zh-CN" altLang="en-US"/>
          </a:p>
        </p:txBody>
      </p:sp>
      <p:sp>
        <p:nvSpPr>
          <p:cNvPr id="6" name="灯片编号占位符 5">
            <a:extLst>
              <a:ext uri="{FF2B5EF4-FFF2-40B4-BE49-F238E27FC236}">
                <a16:creationId xmlns:a16="http://schemas.microsoft.com/office/drawing/2014/main" id="{5FB5C3BE-9303-4B29-8F4F-F5EE92436802}"/>
              </a:ext>
            </a:extLst>
          </p:cNvPr>
          <p:cNvSpPr>
            <a:spLocks noGrp="1"/>
          </p:cNvSpPr>
          <p:nvPr>
            <p:ph type="sldNum" sz="quarter" idx="12"/>
          </p:nvPr>
        </p:nvSpPr>
        <p:spPr/>
        <p:txBody>
          <a:bodyPr/>
          <a:lstStyle>
            <a:lvl1pPr>
              <a:defRPr/>
            </a:lvl1pPr>
          </a:lstStyle>
          <a:p>
            <a:fld id="{4AD5D381-9090-4739-BCF9-463136357550}" type="slidenum">
              <a:rPr lang="zh-CN" altLang="en-US"/>
              <a:pPr/>
              <a:t>‹#›</a:t>
            </a:fld>
            <a:endParaRPr lang="zh-CN" altLang="en-US"/>
          </a:p>
        </p:txBody>
      </p:sp>
    </p:spTree>
    <p:extLst>
      <p:ext uri="{BB962C8B-B14F-4D97-AF65-F5344CB8AC3E}">
        <p14:creationId xmlns:p14="http://schemas.microsoft.com/office/powerpoint/2010/main" val="33903793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EE48FF52-939E-4FDE-87E5-385503F5E8D6}"/>
              </a:ext>
            </a:extLst>
          </p:cNvPr>
          <p:cNvSpPr>
            <a:spLocks noGrp="1"/>
          </p:cNvSpPr>
          <p:nvPr>
            <p:ph type="dt" sz="half" idx="10"/>
          </p:nvPr>
        </p:nvSpPr>
        <p:spPr/>
        <p:txBody>
          <a:bodyPr/>
          <a:lstStyle>
            <a:lvl1pPr>
              <a:defRPr/>
            </a:lvl1pPr>
          </a:lstStyle>
          <a:p>
            <a:pPr>
              <a:defRPr/>
            </a:pPr>
            <a:fld id="{0E741B97-ED81-43E9-ACB5-5664A230F179}" type="datetimeFigureOut">
              <a:rPr lang="zh-CN" altLang="en-US"/>
              <a:pPr>
                <a:defRPr/>
              </a:pPr>
              <a:t>2021/5/24</a:t>
            </a:fld>
            <a:endParaRPr lang="zh-CN" altLang="en-US"/>
          </a:p>
        </p:txBody>
      </p:sp>
      <p:sp>
        <p:nvSpPr>
          <p:cNvPr id="5" name="页脚占位符 4">
            <a:extLst>
              <a:ext uri="{FF2B5EF4-FFF2-40B4-BE49-F238E27FC236}">
                <a16:creationId xmlns:a16="http://schemas.microsoft.com/office/drawing/2014/main" id="{BE5B6FFF-79BC-41BB-9B5E-C8C94A49A1F7}"/>
              </a:ext>
            </a:extLst>
          </p:cNvPr>
          <p:cNvSpPr>
            <a:spLocks noGrp="1"/>
          </p:cNvSpPr>
          <p:nvPr>
            <p:ph type="ftr" sz="quarter" idx="11"/>
          </p:nvPr>
        </p:nvSpPr>
        <p:spPr/>
        <p:txBody>
          <a:bodyPr/>
          <a:lstStyle>
            <a:lvl1pPr>
              <a:defRPr/>
            </a:lvl1pPr>
          </a:lstStyle>
          <a:p>
            <a:pPr>
              <a:defRPr/>
            </a:pPr>
            <a:endParaRPr lang="zh-CN" altLang="en-US"/>
          </a:p>
        </p:txBody>
      </p:sp>
      <p:sp>
        <p:nvSpPr>
          <p:cNvPr id="6" name="灯片编号占位符 5">
            <a:extLst>
              <a:ext uri="{FF2B5EF4-FFF2-40B4-BE49-F238E27FC236}">
                <a16:creationId xmlns:a16="http://schemas.microsoft.com/office/drawing/2014/main" id="{E326A589-0B22-49E2-8782-C645123F9DA8}"/>
              </a:ext>
            </a:extLst>
          </p:cNvPr>
          <p:cNvSpPr>
            <a:spLocks noGrp="1"/>
          </p:cNvSpPr>
          <p:nvPr>
            <p:ph type="sldNum" sz="quarter" idx="12"/>
          </p:nvPr>
        </p:nvSpPr>
        <p:spPr/>
        <p:txBody>
          <a:bodyPr/>
          <a:lstStyle>
            <a:lvl1pPr>
              <a:defRPr/>
            </a:lvl1pPr>
          </a:lstStyle>
          <a:p>
            <a:fld id="{305634E1-2BBA-45E4-B419-BF61D4D9820A}" type="slidenum">
              <a:rPr lang="zh-CN" altLang="en-US"/>
              <a:pPr/>
              <a:t>‹#›</a:t>
            </a:fld>
            <a:endParaRPr lang="zh-CN" altLang="en-US"/>
          </a:p>
        </p:txBody>
      </p:sp>
    </p:spTree>
    <p:extLst>
      <p:ext uri="{BB962C8B-B14F-4D97-AF65-F5344CB8AC3E}">
        <p14:creationId xmlns:p14="http://schemas.microsoft.com/office/powerpoint/2010/main" val="1618072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963084" y="4406901"/>
            <a:ext cx="10363200" cy="1362075"/>
          </a:xfrm>
        </p:spPr>
        <p:txBody>
          <a:bodyPr anchor="t"/>
          <a:lstStyle>
            <a:lvl1pPr algn="l">
              <a:defRPr sz="4000" b="1" cap="all"/>
            </a:lvl1pPr>
          </a:lstStyle>
          <a:p>
            <a:r>
              <a:rPr lang="zh-CN" altLang="en-US"/>
              <a:t>单击此处编辑母版标题样式</a:t>
            </a:r>
          </a:p>
        </p:txBody>
      </p:sp>
      <p:sp>
        <p:nvSpPr>
          <p:cNvPr id="3" name="文本占位符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日期占位符 3">
            <a:extLst>
              <a:ext uri="{FF2B5EF4-FFF2-40B4-BE49-F238E27FC236}">
                <a16:creationId xmlns:a16="http://schemas.microsoft.com/office/drawing/2014/main" id="{F1D4CDA8-2757-48C2-95F0-1D5190EF500A}"/>
              </a:ext>
            </a:extLst>
          </p:cNvPr>
          <p:cNvSpPr>
            <a:spLocks noGrp="1"/>
          </p:cNvSpPr>
          <p:nvPr>
            <p:ph type="dt" sz="half" idx="10"/>
          </p:nvPr>
        </p:nvSpPr>
        <p:spPr/>
        <p:txBody>
          <a:bodyPr/>
          <a:lstStyle>
            <a:lvl1pPr>
              <a:defRPr/>
            </a:lvl1pPr>
          </a:lstStyle>
          <a:p>
            <a:pPr>
              <a:defRPr/>
            </a:pPr>
            <a:fld id="{6CD62417-7233-43F4-BB20-4D0B60A088B7}" type="datetimeFigureOut">
              <a:rPr lang="zh-CN" altLang="en-US"/>
              <a:pPr>
                <a:defRPr/>
              </a:pPr>
              <a:t>2021/5/24</a:t>
            </a:fld>
            <a:endParaRPr lang="zh-CN" altLang="en-US"/>
          </a:p>
        </p:txBody>
      </p:sp>
      <p:sp>
        <p:nvSpPr>
          <p:cNvPr id="5" name="页脚占位符 4">
            <a:extLst>
              <a:ext uri="{FF2B5EF4-FFF2-40B4-BE49-F238E27FC236}">
                <a16:creationId xmlns:a16="http://schemas.microsoft.com/office/drawing/2014/main" id="{76A75B80-ECA5-4777-BA5C-69790BBD3642}"/>
              </a:ext>
            </a:extLst>
          </p:cNvPr>
          <p:cNvSpPr>
            <a:spLocks noGrp="1"/>
          </p:cNvSpPr>
          <p:nvPr>
            <p:ph type="ftr" sz="quarter" idx="11"/>
          </p:nvPr>
        </p:nvSpPr>
        <p:spPr/>
        <p:txBody>
          <a:bodyPr/>
          <a:lstStyle>
            <a:lvl1pPr>
              <a:defRPr/>
            </a:lvl1pPr>
          </a:lstStyle>
          <a:p>
            <a:pPr>
              <a:defRPr/>
            </a:pPr>
            <a:endParaRPr lang="zh-CN" altLang="en-US"/>
          </a:p>
        </p:txBody>
      </p:sp>
      <p:sp>
        <p:nvSpPr>
          <p:cNvPr id="6" name="灯片编号占位符 5">
            <a:extLst>
              <a:ext uri="{FF2B5EF4-FFF2-40B4-BE49-F238E27FC236}">
                <a16:creationId xmlns:a16="http://schemas.microsoft.com/office/drawing/2014/main" id="{4B69A2F5-5FF9-44D8-8E08-3889E92EED4F}"/>
              </a:ext>
            </a:extLst>
          </p:cNvPr>
          <p:cNvSpPr>
            <a:spLocks noGrp="1"/>
          </p:cNvSpPr>
          <p:nvPr>
            <p:ph type="sldNum" sz="quarter" idx="12"/>
          </p:nvPr>
        </p:nvSpPr>
        <p:spPr/>
        <p:txBody>
          <a:bodyPr/>
          <a:lstStyle>
            <a:lvl1pPr>
              <a:defRPr/>
            </a:lvl1pPr>
          </a:lstStyle>
          <a:p>
            <a:fld id="{C98BC5DB-2B68-42A7-A2A0-BDE4FDFDDF1A}" type="slidenum">
              <a:rPr lang="zh-CN" altLang="en-US"/>
              <a:pPr/>
              <a:t>‹#›</a:t>
            </a:fld>
            <a:endParaRPr lang="zh-CN" altLang="en-US"/>
          </a:p>
        </p:txBody>
      </p:sp>
    </p:spTree>
    <p:extLst>
      <p:ext uri="{BB962C8B-B14F-4D97-AF65-F5344CB8AC3E}">
        <p14:creationId xmlns:p14="http://schemas.microsoft.com/office/powerpoint/2010/main" val="3578368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3">
            <a:extLst>
              <a:ext uri="{FF2B5EF4-FFF2-40B4-BE49-F238E27FC236}">
                <a16:creationId xmlns:a16="http://schemas.microsoft.com/office/drawing/2014/main" id="{55AFB8B6-6228-4341-BDE0-92DEF6B56ED3}"/>
              </a:ext>
            </a:extLst>
          </p:cNvPr>
          <p:cNvSpPr>
            <a:spLocks noGrp="1"/>
          </p:cNvSpPr>
          <p:nvPr>
            <p:ph type="dt" sz="half" idx="10"/>
          </p:nvPr>
        </p:nvSpPr>
        <p:spPr/>
        <p:txBody>
          <a:bodyPr/>
          <a:lstStyle>
            <a:lvl1pPr>
              <a:defRPr/>
            </a:lvl1pPr>
          </a:lstStyle>
          <a:p>
            <a:pPr>
              <a:defRPr/>
            </a:pPr>
            <a:fld id="{D3667BB0-58C9-40A8-B91F-2FCACC913A05}" type="datetimeFigureOut">
              <a:rPr lang="zh-CN" altLang="en-US"/>
              <a:pPr>
                <a:defRPr/>
              </a:pPr>
              <a:t>2021/5/24</a:t>
            </a:fld>
            <a:endParaRPr lang="zh-CN" altLang="en-US"/>
          </a:p>
        </p:txBody>
      </p:sp>
      <p:sp>
        <p:nvSpPr>
          <p:cNvPr id="6" name="页脚占位符 4">
            <a:extLst>
              <a:ext uri="{FF2B5EF4-FFF2-40B4-BE49-F238E27FC236}">
                <a16:creationId xmlns:a16="http://schemas.microsoft.com/office/drawing/2014/main" id="{6650B4C7-FA69-4214-B683-DF6ABDC9EBDB}"/>
              </a:ext>
            </a:extLst>
          </p:cNvPr>
          <p:cNvSpPr>
            <a:spLocks noGrp="1"/>
          </p:cNvSpPr>
          <p:nvPr>
            <p:ph type="ftr" sz="quarter" idx="11"/>
          </p:nvPr>
        </p:nvSpPr>
        <p:spPr/>
        <p:txBody>
          <a:bodyPr/>
          <a:lstStyle>
            <a:lvl1pPr>
              <a:defRPr/>
            </a:lvl1pPr>
          </a:lstStyle>
          <a:p>
            <a:pPr>
              <a:defRPr/>
            </a:pPr>
            <a:endParaRPr lang="zh-CN" altLang="en-US"/>
          </a:p>
        </p:txBody>
      </p:sp>
      <p:sp>
        <p:nvSpPr>
          <p:cNvPr id="7" name="灯片编号占位符 5">
            <a:extLst>
              <a:ext uri="{FF2B5EF4-FFF2-40B4-BE49-F238E27FC236}">
                <a16:creationId xmlns:a16="http://schemas.microsoft.com/office/drawing/2014/main" id="{6CE33585-FC11-4D5C-9A97-D6B5BFD81E50}"/>
              </a:ext>
            </a:extLst>
          </p:cNvPr>
          <p:cNvSpPr>
            <a:spLocks noGrp="1"/>
          </p:cNvSpPr>
          <p:nvPr>
            <p:ph type="sldNum" sz="quarter" idx="12"/>
          </p:nvPr>
        </p:nvSpPr>
        <p:spPr/>
        <p:txBody>
          <a:bodyPr/>
          <a:lstStyle>
            <a:lvl1pPr>
              <a:defRPr/>
            </a:lvl1pPr>
          </a:lstStyle>
          <a:p>
            <a:fld id="{46642D0E-0329-4C61-AB61-9F7C652527EE}" type="slidenum">
              <a:rPr lang="zh-CN" altLang="en-US"/>
              <a:pPr/>
              <a:t>‹#›</a:t>
            </a:fld>
            <a:endParaRPr lang="zh-CN" altLang="en-US"/>
          </a:p>
        </p:txBody>
      </p:sp>
    </p:spTree>
    <p:extLst>
      <p:ext uri="{BB962C8B-B14F-4D97-AF65-F5344CB8AC3E}">
        <p14:creationId xmlns:p14="http://schemas.microsoft.com/office/powerpoint/2010/main" val="1912200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3">
            <a:extLst>
              <a:ext uri="{FF2B5EF4-FFF2-40B4-BE49-F238E27FC236}">
                <a16:creationId xmlns:a16="http://schemas.microsoft.com/office/drawing/2014/main" id="{1C9E93F1-9619-43E0-9EE8-E552100788D0}"/>
              </a:ext>
            </a:extLst>
          </p:cNvPr>
          <p:cNvSpPr>
            <a:spLocks noGrp="1"/>
          </p:cNvSpPr>
          <p:nvPr>
            <p:ph type="dt" sz="half" idx="10"/>
          </p:nvPr>
        </p:nvSpPr>
        <p:spPr/>
        <p:txBody>
          <a:bodyPr/>
          <a:lstStyle>
            <a:lvl1pPr>
              <a:defRPr/>
            </a:lvl1pPr>
          </a:lstStyle>
          <a:p>
            <a:pPr>
              <a:defRPr/>
            </a:pPr>
            <a:fld id="{D778409C-FF29-436B-8BCE-F8235D04BFCA}" type="datetimeFigureOut">
              <a:rPr lang="zh-CN" altLang="en-US"/>
              <a:pPr>
                <a:defRPr/>
              </a:pPr>
              <a:t>2021/5/24</a:t>
            </a:fld>
            <a:endParaRPr lang="zh-CN" altLang="en-US"/>
          </a:p>
        </p:txBody>
      </p:sp>
      <p:sp>
        <p:nvSpPr>
          <p:cNvPr id="8" name="页脚占位符 4">
            <a:extLst>
              <a:ext uri="{FF2B5EF4-FFF2-40B4-BE49-F238E27FC236}">
                <a16:creationId xmlns:a16="http://schemas.microsoft.com/office/drawing/2014/main" id="{EC13D8FA-7E85-488D-B3DA-83DB742526C0}"/>
              </a:ext>
            </a:extLst>
          </p:cNvPr>
          <p:cNvSpPr>
            <a:spLocks noGrp="1"/>
          </p:cNvSpPr>
          <p:nvPr>
            <p:ph type="ftr" sz="quarter" idx="11"/>
          </p:nvPr>
        </p:nvSpPr>
        <p:spPr/>
        <p:txBody>
          <a:bodyPr/>
          <a:lstStyle>
            <a:lvl1pPr>
              <a:defRPr/>
            </a:lvl1pPr>
          </a:lstStyle>
          <a:p>
            <a:pPr>
              <a:defRPr/>
            </a:pPr>
            <a:endParaRPr lang="zh-CN" altLang="en-US"/>
          </a:p>
        </p:txBody>
      </p:sp>
      <p:sp>
        <p:nvSpPr>
          <p:cNvPr id="9" name="灯片编号占位符 5">
            <a:extLst>
              <a:ext uri="{FF2B5EF4-FFF2-40B4-BE49-F238E27FC236}">
                <a16:creationId xmlns:a16="http://schemas.microsoft.com/office/drawing/2014/main" id="{C3304DE7-FB67-4CD9-B5E2-25561BB1F324}"/>
              </a:ext>
            </a:extLst>
          </p:cNvPr>
          <p:cNvSpPr>
            <a:spLocks noGrp="1"/>
          </p:cNvSpPr>
          <p:nvPr>
            <p:ph type="sldNum" sz="quarter" idx="12"/>
          </p:nvPr>
        </p:nvSpPr>
        <p:spPr/>
        <p:txBody>
          <a:bodyPr/>
          <a:lstStyle>
            <a:lvl1pPr>
              <a:defRPr/>
            </a:lvl1pPr>
          </a:lstStyle>
          <a:p>
            <a:fld id="{342552FB-1F24-42BB-8002-3231BD2C1798}" type="slidenum">
              <a:rPr lang="zh-CN" altLang="en-US"/>
              <a:pPr/>
              <a:t>‹#›</a:t>
            </a:fld>
            <a:endParaRPr lang="zh-CN" altLang="en-US"/>
          </a:p>
        </p:txBody>
      </p:sp>
    </p:spTree>
    <p:extLst>
      <p:ext uri="{BB962C8B-B14F-4D97-AF65-F5344CB8AC3E}">
        <p14:creationId xmlns:p14="http://schemas.microsoft.com/office/powerpoint/2010/main" val="5736817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3">
            <a:extLst>
              <a:ext uri="{FF2B5EF4-FFF2-40B4-BE49-F238E27FC236}">
                <a16:creationId xmlns:a16="http://schemas.microsoft.com/office/drawing/2014/main" id="{D0626586-46C0-435B-B20D-98DBFA92858D}"/>
              </a:ext>
            </a:extLst>
          </p:cNvPr>
          <p:cNvSpPr>
            <a:spLocks noGrp="1"/>
          </p:cNvSpPr>
          <p:nvPr>
            <p:ph type="dt" sz="half" idx="10"/>
          </p:nvPr>
        </p:nvSpPr>
        <p:spPr/>
        <p:txBody>
          <a:bodyPr/>
          <a:lstStyle>
            <a:lvl1pPr>
              <a:defRPr/>
            </a:lvl1pPr>
          </a:lstStyle>
          <a:p>
            <a:pPr>
              <a:defRPr/>
            </a:pPr>
            <a:fld id="{0BD92976-D0FA-4980-B07A-53946168ACE7}" type="datetimeFigureOut">
              <a:rPr lang="zh-CN" altLang="en-US"/>
              <a:pPr>
                <a:defRPr/>
              </a:pPr>
              <a:t>2021/5/24</a:t>
            </a:fld>
            <a:endParaRPr lang="zh-CN" altLang="en-US"/>
          </a:p>
        </p:txBody>
      </p:sp>
      <p:sp>
        <p:nvSpPr>
          <p:cNvPr id="4" name="页脚占位符 4">
            <a:extLst>
              <a:ext uri="{FF2B5EF4-FFF2-40B4-BE49-F238E27FC236}">
                <a16:creationId xmlns:a16="http://schemas.microsoft.com/office/drawing/2014/main" id="{7553E3D6-B8B3-4926-A44B-53660BA1A043}"/>
              </a:ext>
            </a:extLst>
          </p:cNvPr>
          <p:cNvSpPr>
            <a:spLocks noGrp="1"/>
          </p:cNvSpPr>
          <p:nvPr>
            <p:ph type="ftr" sz="quarter" idx="11"/>
          </p:nvPr>
        </p:nvSpPr>
        <p:spPr/>
        <p:txBody>
          <a:bodyPr/>
          <a:lstStyle>
            <a:lvl1pPr>
              <a:defRPr/>
            </a:lvl1pPr>
          </a:lstStyle>
          <a:p>
            <a:pPr>
              <a:defRPr/>
            </a:pPr>
            <a:endParaRPr lang="zh-CN" altLang="en-US"/>
          </a:p>
        </p:txBody>
      </p:sp>
      <p:sp>
        <p:nvSpPr>
          <p:cNvPr id="5" name="灯片编号占位符 5">
            <a:extLst>
              <a:ext uri="{FF2B5EF4-FFF2-40B4-BE49-F238E27FC236}">
                <a16:creationId xmlns:a16="http://schemas.microsoft.com/office/drawing/2014/main" id="{FAF66CFC-A553-426E-9CBE-D346BF9ABE13}"/>
              </a:ext>
            </a:extLst>
          </p:cNvPr>
          <p:cNvSpPr>
            <a:spLocks noGrp="1"/>
          </p:cNvSpPr>
          <p:nvPr>
            <p:ph type="sldNum" sz="quarter" idx="12"/>
          </p:nvPr>
        </p:nvSpPr>
        <p:spPr/>
        <p:txBody>
          <a:bodyPr/>
          <a:lstStyle>
            <a:lvl1pPr>
              <a:defRPr/>
            </a:lvl1pPr>
          </a:lstStyle>
          <a:p>
            <a:fld id="{58CDE1D4-373C-4E03-857A-2F630CAF20E0}" type="slidenum">
              <a:rPr lang="zh-CN" altLang="en-US"/>
              <a:pPr/>
              <a:t>‹#›</a:t>
            </a:fld>
            <a:endParaRPr lang="zh-CN" altLang="en-US"/>
          </a:p>
        </p:txBody>
      </p:sp>
    </p:spTree>
    <p:extLst>
      <p:ext uri="{BB962C8B-B14F-4D97-AF65-F5344CB8AC3E}">
        <p14:creationId xmlns:p14="http://schemas.microsoft.com/office/powerpoint/2010/main" val="28529495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3">
            <a:extLst>
              <a:ext uri="{FF2B5EF4-FFF2-40B4-BE49-F238E27FC236}">
                <a16:creationId xmlns:a16="http://schemas.microsoft.com/office/drawing/2014/main" id="{6412B74E-AC65-4E7B-A77C-BD3FEEB464BD}"/>
              </a:ext>
            </a:extLst>
          </p:cNvPr>
          <p:cNvSpPr>
            <a:spLocks noGrp="1"/>
          </p:cNvSpPr>
          <p:nvPr>
            <p:ph type="dt" sz="half" idx="10"/>
          </p:nvPr>
        </p:nvSpPr>
        <p:spPr/>
        <p:txBody>
          <a:bodyPr/>
          <a:lstStyle>
            <a:lvl1pPr>
              <a:defRPr/>
            </a:lvl1pPr>
          </a:lstStyle>
          <a:p>
            <a:pPr>
              <a:defRPr/>
            </a:pPr>
            <a:fld id="{EB44AFDE-743D-4267-9A24-51E5AD85971A}" type="datetimeFigureOut">
              <a:rPr lang="zh-CN" altLang="en-US"/>
              <a:pPr>
                <a:defRPr/>
              </a:pPr>
              <a:t>2021/5/24</a:t>
            </a:fld>
            <a:endParaRPr lang="zh-CN" altLang="en-US"/>
          </a:p>
        </p:txBody>
      </p:sp>
      <p:sp>
        <p:nvSpPr>
          <p:cNvPr id="3" name="页脚占位符 4">
            <a:extLst>
              <a:ext uri="{FF2B5EF4-FFF2-40B4-BE49-F238E27FC236}">
                <a16:creationId xmlns:a16="http://schemas.microsoft.com/office/drawing/2014/main" id="{6E1A172B-B8C2-4CF6-BC3A-0387B0A27F1B}"/>
              </a:ext>
            </a:extLst>
          </p:cNvPr>
          <p:cNvSpPr>
            <a:spLocks noGrp="1"/>
          </p:cNvSpPr>
          <p:nvPr>
            <p:ph type="ftr" sz="quarter" idx="11"/>
          </p:nvPr>
        </p:nvSpPr>
        <p:spPr/>
        <p:txBody>
          <a:bodyPr/>
          <a:lstStyle>
            <a:lvl1pPr>
              <a:defRPr/>
            </a:lvl1pPr>
          </a:lstStyle>
          <a:p>
            <a:pPr>
              <a:defRPr/>
            </a:pPr>
            <a:endParaRPr lang="zh-CN" altLang="en-US"/>
          </a:p>
        </p:txBody>
      </p:sp>
      <p:sp>
        <p:nvSpPr>
          <p:cNvPr id="4" name="灯片编号占位符 5">
            <a:extLst>
              <a:ext uri="{FF2B5EF4-FFF2-40B4-BE49-F238E27FC236}">
                <a16:creationId xmlns:a16="http://schemas.microsoft.com/office/drawing/2014/main" id="{E726501F-26A6-4DFC-9D66-493D37A0DA11}"/>
              </a:ext>
            </a:extLst>
          </p:cNvPr>
          <p:cNvSpPr>
            <a:spLocks noGrp="1"/>
          </p:cNvSpPr>
          <p:nvPr>
            <p:ph type="sldNum" sz="quarter" idx="12"/>
          </p:nvPr>
        </p:nvSpPr>
        <p:spPr/>
        <p:txBody>
          <a:bodyPr/>
          <a:lstStyle>
            <a:lvl1pPr>
              <a:defRPr/>
            </a:lvl1pPr>
          </a:lstStyle>
          <a:p>
            <a:fld id="{363F9452-ED8B-4FBC-BE5D-AE6765361420}" type="slidenum">
              <a:rPr lang="zh-CN" altLang="en-US"/>
              <a:pPr/>
              <a:t>‹#›</a:t>
            </a:fld>
            <a:endParaRPr lang="zh-CN" altLang="en-US"/>
          </a:p>
        </p:txBody>
      </p:sp>
    </p:spTree>
    <p:extLst>
      <p:ext uri="{BB962C8B-B14F-4D97-AF65-F5344CB8AC3E}">
        <p14:creationId xmlns:p14="http://schemas.microsoft.com/office/powerpoint/2010/main" val="29185070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09601" y="273050"/>
            <a:ext cx="4011084" cy="1162050"/>
          </a:xfrm>
        </p:spPr>
        <p:txBody>
          <a:bodyPr anchor="b"/>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3">
            <a:extLst>
              <a:ext uri="{FF2B5EF4-FFF2-40B4-BE49-F238E27FC236}">
                <a16:creationId xmlns:a16="http://schemas.microsoft.com/office/drawing/2014/main" id="{335B0C30-19E8-4A46-A2B1-DAC1D4CB99EC}"/>
              </a:ext>
            </a:extLst>
          </p:cNvPr>
          <p:cNvSpPr>
            <a:spLocks noGrp="1"/>
          </p:cNvSpPr>
          <p:nvPr>
            <p:ph type="dt" sz="half" idx="10"/>
          </p:nvPr>
        </p:nvSpPr>
        <p:spPr/>
        <p:txBody>
          <a:bodyPr/>
          <a:lstStyle>
            <a:lvl1pPr>
              <a:defRPr/>
            </a:lvl1pPr>
          </a:lstStyle>
          <a:p>
            <a:pPr>
              <a:defRPr/>
            </a:pPr>
            <a:fld id="{98DDFD58-08B9-4441-A6DC-9A63B079C63A}" type="datetimeFigureOut">
              <a:rPr lang="zh-CN" altLang="en-US"/>
              <a:pPr>
                <a:defRPr/>
              </a:pPr>
              <a:t>2021/5/24</a:t>
            </a:fld>
            <a:endParaRPr lang="zh-CN" altLang="en-US"/>
          </a:p>
        </p:txBody>
      </p:sp>
      <p:sp>
        <p:nvSpPr>
          <p:cNvPr id="6" name="页脚占位符 4">
            <a:extLst>
              <a:ext uri="{FF2B5EF4-FFF2-40B4-BE49-F238E27FC236}">
                <a16:creationId xmlns:a16="http://schemas.microsoft.com/office/drawing/2014/main" id="{C37BC43F-9A76-4E8F-B72C-230F3DD19E5F}"/>
              </a:ext>
            </a:extLst>
          </p:cNvPr>
          <p:cNvSpPr>
            <a:spLocks noGrp="1"/>
          </p:cNvSpPr>
          <p:nvPr>
            <p:ph type="ftr" sz="quarter" idx="11"/>
          </p:nvPr>
        </p:nvSpPr>
        <p:spPr/>
        <p:txBody>
          <a:bodyPr/>
          <a:lstStyle>
            <a:lvl1pPr>
              <a:defRPr/>
            </a:lvl1pPr>
          </a:lstStyle>
          <a:p>
            <a:pPr>
              <a:defRPr/>
            </a:pPr>
            <a:endParaRPr lang="zh-CN" altLang="en-US"/>
          </a:p>
        </p:txBody>
      </p:sp>
      <p:sp>
        <p:nvSpPr>
          <p:cNvPr id="7" name="灯片编号占位符 5">
            <a:extLst>
              <a:ext uri="{FF2B5EF4-FFF2-40B4-BE49-F238E27FC236}">
                <a16:creationId xmlns:a16="http://schemas.microsoft.com/office/drawing/2014/main" id="{CAECBE87-3337-4369-B99D-ABBCE7CCD33C}"/>
              </a:ext>
            </a:extLst>
          </p:cNvPr>
          <p:cNvSpPr>
            <a:spLocks noGrp="1"/>
          </p:cNvSpPr>
          <p:nvPr>
            <p:ph type="sldNum" sz="quarter" idx="12"/>
          </p:nvPr>
        </p:nvSpPr>
        <p:spPr/>
        <p:txBody>
          <a:bodyPr/>
          <a:lstStyle>
            <a:lvl1pPr>
              <a:defRPr/>
            </a:lvl1pPr>
          </a:lstStyle>
          <a:p>
            <a:fld id="{373DA415-34A7-4A7B-AB8C-A5631C745CD8}" type="slidenum">
              <a:rPr lang="zh-CN" altLang="en-US"/>
              <a:pPr/>
              <a:t>‹#›</a:t>
            </a:fld>
            <a:endParaRPr lang="zh-CN" altLang="en-US"/>
          </a:p>
        </p:txBody>
      </p:sp>
    </p:spTree>
    <p:extLst>
      <p:ext uri="{BB962C8B-B14F-4D97-AF65-F5344CB8AC3E}">
        <p14:creationId xmlns:p14="http://schemas.microsoft.com/office/powerpoint/2010/main" val="18926043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2389717" y="4800600"/>
            <a:ext cx="7315200" cy="566738"/>
          </a:xfrm>
        </p:spPr>
        <p:txBody>
          <a:bodyPr anchor="b"/>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a:p>
        </p:txBody>
      </p:sp>
      <p:sp>
        <p:nvSpPr>
          <p:cNvPr id="4" name="文本占位符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3">
            <a:extLst>
              <a:ext uri="{FF2B5EF4-FFF2-40B4-BE49-F238E27FC236}">
                <a16:creationId xmlns:a16="http://schemas.microsoft.com/office/drawing/2014/main" id="{4026F3CC-DE42-440B-9438-85661B0E7147}"/>
              </a:ext>
            </a:extLst>
          </p:cNvPr>
          <p:cNvSpPr>
            <a:spLocks noGrp="1"/>
          </p:cNvSpPr>
          <p:nvPr>
            <p:ph type="dt" sz="half" idx="10"/>
          </p:nvPr>
        </p:nvSpPr>
        <p:spPr/>
        <p:txBody>
          <a:bodyPr/>
          <a:lstStyle>
            <a:lvl1pPr>
              <a:defRPr/>
            </a:lvl1pPr>
          </a:lstStyle>
          <a:p>
            <a:pPr>
              <a:defRPr/>
            </a:pPr>
            <a:fld id="{399108CB-7855-4E9D-9FB7-7D6EA3D916FF}" type="datetimeFigureOut">
              <a:rPr lang="zh-CN" altLang="en-US"/>
              <a:pPr>
                <a:defRPr/>
              </a:pPr>
              <a:t>2021/5/24</a:t>
            </a:fld>
            <a:endParaRPr lang="zh-CN" altLang="en-US"/>
          </a:p>
        </p:txBody>
      </p:sp>
      <p:sp>
        <p:nvSpPr>
          <p:cNvPr id="6" name="页脚占位符 4">
            <a:extLst>
              <a:ext uri="{FF2B5EF4-FFF2-40B4-BE49-F238E27FC236}">
                <a16:creationId xmlns:a16="http://schemas.microsoft.com/office/drawing/2014/main" id="{FB276A53-61D0-4C42-A886-27AB1244A74E}"/>
              </a:ext>
            </a:extLst>
          </p:cNvPr>
          <p:cNvSpPr>
            <a:spLocks noGrp="1"/>
          </p:cNvSpPr>
          <p:nvPr>
            <p:ph type="ftr" sz="quarter" idx="11"/>
          </p:nvPr>
        </p:nvSpPr>
        <p:spPr/>
        <p:txBody>
          <a:bodyPr/>
          <a:lstStyle>
            <a:lvl1pPr>
              <a:defRPr/>
            </a:lvl1pPr>
          </a:lstStyle>
          <a:p>
            <a:pPr>
              <a:defRPr/>
            </a:pPr>
            <a:endParaRPr lang="zh-CN" altLang="en-US"/>
          </a:p>
        </p:txBody>
      </p:sp>
      <p:sp>
        <p:nvSpPr>
          <p:cNvPr id="7" name="灯片编号占位符 5">
            <a:extLst>
              <a:ext uri="{FF2B5EF4-FFF2-40B4-BE49-F238E27FC236}">
                <a16:creationId xmlns:a16="http://schemas.microsoft.com/office/drawing/2014/main" id="{2E0B979F-84E2-48CA-94C0-728A7C79A3B8}"/>
              </a:ext>
            </a:extLst>
          </p:cNvPr>
          <p:cNvSpPr>
            <a:spLocks noGrp="1"/>
          </p:cNvSpPr>
          <p:nvPr>
            <p:ph type="sldNum" sz="quarter" idx="12"/>
          </p:nvPr>
        </p:nvSpPr>
        <p:spPr/>
        <p:txBody>
          <a:bodyPr/>
          <a:lstStyle>
            <a:lvl1pPr>
              <a:defRPr/>
            </a:lvl1pPr>
          </a:lstStyle>
          <a:p>
            <a:fld id="{82E71615-5787-4E5D-8E4C-FE9B7FE4222F}" type="slidenum">
              <a:rPr lang="zh-CN" altLang="en-US"/>
              <a:pPr/>
              <a:t>‹#›</a:t>
            </a:fld>
            <a:endParaRPr lang="zh-CN" altLang="en-US"/>
          </a:p>
        </p:txBody>
      </p:sp>
    </p:spTree>
    <p:extLst>
      <p:ext uri="{BB962C8B-B14F-4D97-AF65-F5344CB8AC3E}">
        <p14:creationId xmlns:p14="http://schemas.microsoft.com/office/powerpoint/2010/main" val="35168696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标题占位符 1">
            <a:extLst>
              <a:ext uri="{FF2B5EF4-FFF2-40B4-BE49-F238E27FC236}">
                <a16:creationId xmlns:a16="http://schemas.microsoft.com/office/drawing/2014/main" id="{C6067352-EBC0-4314-B2F7-BD78E16AEB4D}"/>
              </a:ext>
            </a:extLst>
          </p:cNvPr>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CN" altLang="en-US"/>
              <a:t>单击此处编辑母版标题样式</a:t>
            </a:r>
          </a:p>
        </p:txBody>
      </p:sp>
      <p:sp>
        <p:nvSpPr>
          <p:cNvPr id="1027" name="文本占位符 2">
            <a:extLst>
              <a:ext uri="{FF2B5EF4-FFF2-40B4-BE49-F238E27FC236}">
                <a16:creationId xmlns:a16="http://schemas.microsoft.com/office/drawing/2014/main" id="{68E4C134-0C2B-4F63-8C8B-E141694A2C6D}"/>
              </a:ext>
            </a:extLst>
          </p:cNvPr>
          <p:cNvSpPr>
            <a:spLocks noGrp="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ACB4897F-276A-4AA1-A7E7-F999F714325B}"/>
              </a:ext>
            </a:extLst>
          </p:cNvPr>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cs typeface="+mn-cs"/>
              </a:defRPr>
            </a:lvl1pPr>
          </a:lstStyle>
          <a:p>
            <a:pPr>
              <a:defRPr/>
            </a:pPr>
            <a:fld id="{AF5AC724-7819-442F-BD1E-76C4EAD63087}" type="datetimeFigureOut">
              <a:rPr lang="zh-CN" altLang="en-US"/>
              <a:pPr>
                <a:defRPr/>
              </a:pPr>
              <a:t>2021/5/24</a:t>
            </a:fld>
            <a:endParaRPr lang="zh-CN" altLang="en-US"/>
          </a:p>
        </p:txBody>
      </p:sp>
      <p:sp>
        <p:nvSpPr>
          <p:cNvPr id="5" name="页脚占位符 4">
            <a:extLst>
              <a:ext uri="{FF2B5EF4-FFF2-40B4-BE49-F238E27FC236}">
                <a16:creationId xmlns:a16="http://schemas.microsoft.com/office/drawing/2014/main" id="{4D1F7188-AA10-4EB5-B408-0CA61450C2CE}"/>
              </a:ext>
            </a:extLst>
          </p:cNvPr>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pPr>
              <a:defRPr/>
            </a:pPr>
            <a:endParaRPr lang="zh-CN" altLang="en-US"/>
          </a:p>
        </p:txBody>
      </p:sp>
      <p:sp>
        <p:nvSpPr>
          <p:cNvPr id="6" name="灯片编号占位符 5">
            <a:extLst>
              <a:ext uri="{FF2B5EF4-FFF2-40B4-BE49-F238E27FC236}">
                <a16:creationId xmlns:a16="http://schemas.microsoft.com/office/drawing/2014/main" id="{A52AF63E-D503-40C0-AB0B-693F33750635}"/>
              </a:ext>
            </a:extLst>
          </p:cNvPr>
          <p:cNvSpPr>
            <a:spLocks noGrp="1"/>
          </p:cNvSpPr>
          <p:nvPr>
            <p:ph type="sldNum" sz="quarter" idx="4"/>
          </p:nvPr>
        </p:nvSpPr>
        <p:spPr>
          <a:xfrm>
            <a:off x="8737600" y="6356351"/>
            <a:ext cx="28448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anose="020F0502020204030204" pitchFamily="34" charset="0"/>
              </a:defRPr>
            </a:lvl1pPr>
          </a:lstStyle>
          <a:p>
            <a:fld id="{017E9CD2-D266-496F-A23B-65DDCBC48B98}" type="slidenum">
              <a:rPr lang="zh-CN" altLang="en-US"/>
              <a:pPr/>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宋体" pitchFamily="2" charset="-122"/>
        </a:defRPr>
      </a:lvl2pPr>
      <a:lvl3pPr algn="ctr" rtl="0" eaLnBrk="0" fontAlgn="base" hangingPunct="0">
        <a:spcBef>
          <a:spcPct val="0"/>
        </a:spcBef>
        <a:spcAft>
          <a:spcPct val="0"/>
        </a:spcAft>
        <a:defRPr sz="4400">
          <a:solidFill>
            <a:schemeClr val="tx1"/>
          </a:solidFill>
          <a:latin typeface="Calibri" pitchFamily="34" charset="0"/>
          <a:ea typeface="宋体" pitchFamily="2" charset="-122"/>
        </a:defRPr>
      </a:lvl3pPr>
      <a:lvl4pPr algn="ctr" rtl="0" eaLnBrk="0" fontAlgn="base" hangingPunct="0">
        <a:spcBef>
          <a:spcPct val="0"/>
        </a:spcBef>
        <a:spcAft>
          <a:spcPct val="0"/>
        </a:spcAft>
        <a:defRPr sz="4400">
          <a:solidFill>
            <a:schemeClr val="tx1"/>
          </a:solidFill>
          <a:latin typeface="Calibri" pitchFamily="34" charset="0"/>
          <a:ea typeface="宋体" pitchFamily="2" charset="-122"/>
        </a:defRPr>
      </a:lvl4pPr>
      <a:lvl5pPr algn="ctr" rtl="0" eaLnBrk="0" fontAlgn="base" hangingPunct="0">
        <a:spcBef>
          <a:spcPct val="0"/>
        </a:spcBef>
        <a:spcAft>
          <a:spcPct val="0"/>
        </a:spcAft>
        <a:defRPr sz="4400">
          <a:solidFill>
            <a:schemeClr val="tx1"/>
          </a:solidFill>
          <a:latin typeface="Calibri" pitchFamily="34" charset="0"/>
          <a:ea typeface="宋体" pitchFamily="2" charset="-122"/>
        </a:defRPr>
      </a:lvl5pPr>
      <a:lvl6pPr marL="457200" algn="ctr" rtl="0" fontAlgn="base">
        <a:spcBef>
          <a:spcPct val="0"/>
        </a:spcBef>
        <a:spcAft>
          <a:spcPct val="0"/>
        </a:spcAft>
        <a:defRPr sz="4400">
          <a:solidFill>
            <a:schemeClr val="tx1"/>
          </a:solidFill>
          <a:latin typeface="Calibri" pitchFamily="34" charset="0"/>
          <a:ea typeface="宋体" pitchFamily="2" charset="-122"/>
        </a:defRPr>
      </a:lvl6pPr>
      <a:lvl7pPr marL="914400" algn="ctr" rtl="0" fontAlgn="base">
        <a:spcBef>
          <a:spcPct val="0"/>
        </a:spcBef>
        <a:spcAft>
          <a:spcPct val="0"/>
        </a:spcAft>
        <a:defRPr sz="4400">
          <a:solidFill>
            <a:schemeClr val="tx1"/>
          </a:solidFill>
          <a:latin typeface="Calibri" pitchFamily="34" charset="0"/>
          <a:ea typeface="宋体" pitchFamily="2" charset="-122"/>
        </a:defRPr>
      </a:lvl7pPr>
      <a:lvl8pPr marL="1371600" algn="ctr" rtl="0" fontAlgn="base">
        <a:spcBef>
          <a:spcPct val="0"/>
        </a:spcBef>
        <a:spcAft>
          <a:spcPct val="0"/>
        </a:spcAft>
        <a:defRPr sz="4400">
          <a:solidFill>
            <a:schemeClr val="tx1"/>
          </a:solidFill>
          <a:latin typeface="Calibri" pitchFamily="34" charset="0"/>
          <a:ea typeface="宋体" pitchFamily="2" charset="-122"/>
        </a:defRPr>
      </a:lvl8pPr>
      <a:lvl9pPr marL="1828800" algn="ctr" rtl="0" fontAlgn="base">
        <a:spcBef>
          <a:spcPct val="0"/>
        </a:spcBef>
        <a:spcAft>
          <a:spcPct val="0"/>
        </a:spcAft>
        <a:defRPr sz="4400">
          <a:solidFill>
            <a:schemeClr val="tx1"/>
          </a:solidFill>
          <a:latin typeface="Calibri" pitchFamily="34" charset="0"/>
          <a:ea typeface="宋体" pitchFamily="2" charset="-122"/>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标题 1">
            <a:extLst>
              <a:ext uri="{FF2B5EF4-FFF2-40B4-BE49-F238E27FC236}">
                <a16:creationId xmlns:a16="http://schemas.microsoft.com/office/drawing/2014/main" id="{B4E3CC63-70F9-46A6-91D9-ABDCD9CE0BE6}"/>
              </a:ext>
            </a:extLst>
          </p:cNvPr>
          <p:cNvSpPr>
            <a:spLocks noGrp="1"/>
          </p:cNvSpPr>
          <p:nvPr>
            <p:ph type="ctrTitle"/>
          </p:nvPr>
        </p:nvSpPr>
        <p:spPr>
          <a:xfrm>
            <a:off x="263352" y="103990"/>
            <a:ext cx="5616575" cy="868434"/>
          </a:xfrm>
        </p:spPr>
        <p:txBody>
          <a:bodyPr/>
          <a:lstStyle/>
          <a:p>
            <a:pPr algn="l"/>
            <a:r>
              <a:rPr lang="en-US" sz="1800" dirty="0">
                <a:latin typeface="Arial" panose="020B0604020202020204" pitchFamily="34" charset="0"/>
                <a:ea typeface="Meiryo UI" pitchFamily="50" charset="-128"/>
                <a:cs typeface="Arial" panose="020B0604020202020204" pitchFamily="34" charset="0"/>
              </a:rPr>
              <a:t>3GPP TSG-RAN WG4 Meeting #99-e	</a:t>
            </a:r>
            <a:br>
              <a:rPr lang="en-US" sz="1800" dirty="0">
                <a:latin typeface="Arial" panose="020B0604020202020204" pitchFamily="34" charset="0"/>
                <a:ea typeface="Meiryo UI" pitchFamily="50" charset="-128"/>
                <a:cs typeface="Arial" panose="020B0604020202020204" pitchFamily="34" charset="0"/>
              </a:rPr>
            </a:br>
            <a:r>
              <a:rPr lang="en-US" sz="1800" dirty="0">
                <a:latin typeface="Arial" panose="020B0604020202020204" pitchFamily="34" charset="0"/>
                <a:ea typeface="Meiryo UI" pitchFamily="50" charset="-128"/>
                <a:cs typeface="Arial" panose="020B0604020202020204" pitchFamily="34" charset="0"/>
              </a:rPr>
              <a:t>Electronic Meeting, 19-27 May, 2021</a:t>
            </a:r>
            <a:br>
              <a:rPr lang="en-US" sz="1800" dirty="0">
                <a:latin typeface="Arial" panose="020B0604020202020204" pitchFamily="34" charset="0"/>
                <a:ea typeface="Meiryo UI" pitchFamily="50" charset="-128"/>
                <a:cs typeface="Arial" panose="020B0604020202020204" pitchFamily="34" charset="0"/>
              </a:rPr>
            </a:br>
            <a:endParaRPr lang="en-US" sz="1800" b="1" dirty="0"/>
          </a:p>
        </p:txBody>
      </p:sp>
      <p:sp>
        <p:nvSpPr>
          <p:cNvPr id="2051" name="副标题 2">
            <a:extLst>
              <a:ext uri="{FF2B5EF4-FFF2-40B4-BE49-F238E27FC236}">
                <a16:creationId xmlns:a16="http://schemas.microsoft.com/office/drawing/2014/main" id="{732DF2D5-9D9A-4862-9C8A-329725393EEC}"/>
              </a:ext>
            </a:extLst>
          </p:cNvPr>
          <p:cNvSpPr>
            <a:spLocks noGrp="1"/>
          </p:cNvSpPr>
          <p:nvPr>
            <p:ph type="subTitle" idx="1"/>
          </p:nvPr>
        </p:nvSpPr>
        <p:spPr>
          <a:xfrm>
            <a:off x="2855640" y="4725144"/>
            <a:ext cx="6400800" cy="1752600"/>
          </a:xfrm>
        </p:spPr>
        <p:txBody>
          <a:bodyPr/>
          <a:lstStyle/>
          <a:p>
            <a:pPr eaLnBrk="1" hangingPunct="1"/>
            <a:r>
              <a:rPr lang="en-US" altLang="zh-CN" dirty="0">
                <a:solidFill>
                  <a:schemeClr val="tx1"/>
                </a:solidFill>
              </a:rPr>
              <a:t>Intel</a:t>
            </a:r>
            <a:endParaRPr lang="zh-CN" altLang="en-US" dirty="0">
              <a:solidFill>
                <a:schemeClr val="tx1"/>
              </a:solidFill>
            </a:endParaRPr>
          </a:p>
        </p:txBody>
      </p:sp>
      <p:sp>
        <p:nvSpPr>
          <p:cNvPr id="2052" name="TextBox 3">
            <a:extLst>
              <a:ext uri="{FF2B5EF4-FFF2-40B4-BE49-F238E27FC236}">
                <a16:creationId xmlns:a16="http://schemas.microsoft.com/office/drawing/2014/main" id="{52CDA161-FCDD-40C1-983C-4E86B038B191}"/>
              </a:ext>
            </a:extLst>
          </p:cNvPr>
          <p:cNvSpPr txBox="1">
            <a:spLocks noChangeArrowheads="1"/>
          </p:cNvSpPr>
          <p:nvPr/>
        </p:nvSpPr>
        <p:spPr bwMode="auto">
          <a:xfrm>
            <a:off x="263352" y="2420939"/>
            <a:ext cx="11376396"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r>
              <a:rPr lang="en-US" sz="3600" dirty="0"/>
              <a:t>WF on NR</a:t>
            </a:r>
            <a:r>
              <a:rPr lang="zh-CN" altLang="en-US" sz="3600" dirty="0"/>
              <a:t> </a:t>
            </a:r>
            <a:r>
              <a:rPr lang="en-US" altLang="zh-CN" sz="3600" dirty="0"/>
              <a:t>Positioning</a:t>
            </a:r>
            <a:r>
              <a:rPr lang="zh-CN" altLang="en-US" sz="3600" dirty="0"/>
              <a:t> </a:t>
            </a:r>
            <a:r>
              <a:rPr lang="en-US" altLang="zh-CN" sz="3600" dirty="0"/>
              <a:t>Performance</a:t>
            </a:r>
            <a:r>
              <a:rPr lang="zh-CN" altLang="en-US" sz="3600" dirty="0"/>
              <a:t> </a:t>
            </a:r>
            <a:r>
              <a:rPr lang="en-US" altLang="zh-CN" sz="3600" dirty="0"/>
              <a:t>Requirements</a:t>
            </a:r>
            <a:endParaRPr lang="zh-CN" altLang="en-US" sz="3600" dirty="0">
              <a:latin typeface="Calibri" panose="020F0502020204030204" pitchFamily="34" charset="0"/>
            </a:endParaRPr>
          </a:p>
        </p:txBody>
      </p:sp>
      <p:sp>
        <p:nvSpPr>
          <p:cNvPr id="2053" name="TextBox 4">
            <a:extLst>
              <a:ext uri="{FF2B5EF4-FFF2-40B4-BE49-F238E27FC236}">
                <a16:creationId xmlns:a16="http://schemas.microsoft.com/office/drawing/2014/main" id="{C98DB138-7BC0-49B7-8DBA-0325C5B1AB4C}"/>
              </a:ext>
            </a:extLst>
          </p:cNvPr>
          <p:cNvSpPr txBox="1">
            <a:spLocks noChangeArrowheads="1"/>
          </p:cNvSpPr>
          <p:nvPr/>
        </p:nvSpPr>
        <p:spPr bwMode="auto">
          <a:xfrm>
            <a:off x="10056440" y="353541"/>
            <a:ext cx="15113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en-US" dirty="0"/>
              <a:t>R4-21xxxxx</a:t>
            </a:r>
            <a:endParaRPr lang="zh-CN" altLang="en-US" dirty="0">
              <a:latin typeface="Arial Unicode MS" panose="020B0604020202020204" pitchFamily="50" charset="-128"/>
              <a:ea typeface="Arial Unicode MS" panose="020B0604020202020204" pitchFamily="50" charset="-128"/>
              <a:cs typeface="Arial Unicode MS" panose="020B0604020202020204" pitchFamily="50" charset="-128"/>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9336" y="0"/>
            <a:ext cx="12072664" cy="1143000"/>
          </a:xfrm>
        </p:spPr>
        <p:txBody>
          <a:bodyPr/>
          <a:lstStyle/>
          <a:p>
            <a:r>
              <a:rPr lang="en-US" altLang="zh-CN" sz="3200" b="1" dirty="0"/>
              <a:t>Measurement Accuracy Requirements for UE Rx-Tx time difference(4)</a:t>
            </a:r>
            <a:endParaRPr lang="zh-CN" altLang="en-US" sz="3200" b="1" dirty="0"/>
          </a:p>
        </p:txBody>
      </p:sp>
      <p:sp>
        <p:nvSpPr>
          <p:cNvPr id="3" name="内容占位符 2"/>
          <p:cNvSpPr>
            <a:spLocks noGrp="1"/>
          </p:cNvSpPr>
          <p:nvPr>
            <p:ph idx="1"/>
          </p:nvPr>
        </p:nvSpPr>
        <p:spPr>
          <a:xfrm>
            <a:off x="409715" y="980728"/>
            <a:ext cx="6190341" cy="5112568"/>
          </a:xfrm>
        </p:spPr>
        <p:txBody>
          <a:bodyPr>
            <a:normAutofit/>
          </a:bodyPr>
          <a:lstStyle/>
          <a:p>
            <a:r>
              <a:rPr lang="en-GB" dirty="0">
                <a:solidFill>
                  <a:srgbClr val="00B050"/>
                </a:solidFill>
              </a:rPr>
              <a:t>UE Rx-Tx time difference measurement accuracy requirements for fading channel</a:t>
            </a:r>
            <a:endParaRPr lang="zh-CN" altLang="en-US" sz="2400" dirty="0">
              <a:solidFill>
                <a:srgbClr val="00B050"/>
              </a:solidFill>
            </a:endParaRPr>
          </a:p>
        </p:txBody>
      </p:sp>
      <p:sp>
        <p:nvSpPr>
          <p:cNvPr id="7" name="Rectangle 6">
            <a:extLst>
              <a:ext uri="{FF2B5EF4-FFF2-40B4-BE49-F238E27FC236}">
                <a16:creationId xmlns:a16="http://schemas.microsoft.com/office/drawing/2014/main" id="{D0E248B3-EA03-4774-BE4D-A6B2416589F8}"/>
              </a:ext>
            </a:extLst>
          </p:cNvPr>
          <p:cNvSpPr/>
          <p:nvPr/>
        </p:nvSpPr>
        <p:spPr>
          <a:xfrm>
            <a:off x="5933054" y="1102901"/>
            <a:ext cx="5769849" cy="368755"/>
          </a:xfrm>
          <a:prstGeom prst="rect">
            <a:avLst/>
          </a:prstGeom>
        </p:spPr>
        <p:txBody>
          <a:bodyPr wrap="none">
            <a:spAutoFit/>
          </a:bodyPr>
          <a:lstStyle/>
          <a:p>
            <a:pPr algn="ctr">
              <a:lnSpc>
                <a:spcPct val="107000"/>
              </a:lnSpc>
              <a:spcAft>
                <a:spcPts val="300"/>
              </a:spcAft>
            </a:pPr>
            <a:r>
              <a:rPr lang="en-GB" b="1" dirty="0">
                <a:latin typeface="Times New Roman" panose="02020603050405020304" pitchFamily="18" charset="0"/>
                <a:ea typeface="SimSun" panose="02010600030101010101" pitchFamily="2" charset="-122"/>
              </a:rPr>
              <a:t>Table 2-1: UE Rx-Tx accuracy for fading channel in FR1</a:t>
            </a:r>
            <a:endParaRPr lang="en-US" sz="1800" dirty="0">
              <a:effectLst/>
              <a:latin typeface="Times New Roman" panose="02020603050405020304" pitchFamily="18" charset="0"/>
              <a:ea typeface="SimSun" panose="02010600030101010101" pitchFamily="2" charset="-122"/>
            </a:endParaRPr>
          </a:p>
        </p:txBody>
      </p:sp>
      <p:sp>
        <p:nvSpPr>
          <p:cNvPr id="8" name="Rectangle 7">
            <a:extLst>
              <a:ext uri="{FF2B5EF4-FFF2-40B4-BE49-F238E27FC236}">
                <a16:creationId xmlns:a16="http://schemas.microsoft.com/office/drawing/2014/main" id="{153466C2-181F-497D-8CB3-9B2D5906517C}"/>
              </a:ext>
            </a:extLst>
          </p:cNvPr>
          <p:cNvSpPr/>
          <p:nvPr/>
        </p:nvSpPr>
        <p:spPr>
          <a:xfrm>
            <a:off x="-158773" y="2540347"/>
            <a:ext cx="5712141" cy="368755"/>
          </a:xfrm>
          <a:prstGeom prst="rect">
            <a:avLst/>
          </a:prstGeom>
        </p:spPr>
        <p:txBody>
          <a:bodyPr wrap="none">
            <a:spAutoFit/>
          </a:bodyPr>
          <a:lstStyle/>
          <a:p>
            <a:pPr algn="ctr">
              <a:lnSpc>
                <a:spcPct val="107000"/>
              </a:lnSpc>
              <a:spcAft>
                <a:spcPts val="300"/>
              </a:spcAft>
            </a:pPr>
            <a:r>
              <a:rPr lang="en-GB" b="1" dirty="0">
                <a:latin typeface="Times New Roman" panose="02020603050405020304" pitchFamily="18" charset="0"/>
                <a:ea typeface="SimSun" panose="02010600030101010101" pitchFamily="2" charset="-122"/>
              </a:rPr>
              <a:t>Table 2-2: UE Rx-Tx accuracy for fading channel FR2</a:t>
            </a:r>
            <a:endParaRPr lang="en-US" sz="1800" dirty="0">
              <a:effectLst/>
              <a:latin typeface="Times New Roman" panose="02020603050405020304" pitchFamily="18" charset="0"/>
              <a:ea typeface="SimSun" panose="02010600030101010101" pitchFamily="2" charset="-122"/>
            </a:endParaRPr>
          </a:p>
        </p:txBody>
      </p:sp>
      <mc:AlternateContent xmlns:mc="http://schemas.openxmlformats.org/markup-compatibility/2006">
        <mc:Choice xmlns:a14="http://schemas.microsoft.com/office/drawing/2010/main" Requires="a14">
          <p:graphicFrame>
            <p:nvGraphicFramePr>
              <p:cNvPr id="4" name="Table 3">
                <a:extLst>
                  <a:ext uri="{FF2B5EF4-FFF2-40B4-BE49-F238E27FC236}">
                    <a16:creationId xmlns:a16="http://schemas.microsoft.com/office/drawing/2014/main" id="{D32E1A35-4482-40E7-B702-9365C2754F35}"/>
                  </a:ext>
                </a:extLst>
              </p:cNvPr>
              <p:cNvGraphicFramePr>
                <a:graphicFrameLocks noGrp="1"/>
              </p:cNvGraphicFramePr>
              <p:nvPr>
                <p:extLst>
                  <p:ext uri="{D42A27DB-BD31-4B8C-83A1-F6EECF244321}">
                    <p14:modId xmlns:p14="http://schemas.microsoft.com/office/powerpoint/2010/main" val="822584408"/>
                  </p:ext>
                </p:extLst>
              </p:nvPr>
            </p:nvGraphicFramePr>
            <p:xfrm>
              <a:off x="6384034" y="1532297"/>
              <a:ext cx="5616623" cy="4953800"/>
            </p:xfrm>
            <a:graphic>
              <a:graphicData uri="http://schemas.openxmlformats.org/drawingml/2006/table">
                <a:tbl>
                  <a:tblPr firstRow="1" firstCol="1" bandRow="1">
                    <a:tableStyleId>{5C22544A-7EE6-4342-B048-85BDC9FD1C3A}</a:tableStyleId>
                  </a:tblPr>
                  <a:tblGrid>
                    <a:gridCol w="1438983">
                      <a:extLst>
                        <a:ext uri="{9D8B030D-6E8A-4147-A177-3AD203B41FA5}">
                          <a16:colId xmlns:a16="http://schemas.microsoft.com/office/drawing/2014/main" val="1762266413"/>
                        </a:ext>
                      </a:extLst>
                    </a:gridCol>
                    <a:gridCol w="813730">
                      <a:extLst>
                        <a:ext uri="{9D8B030D-6E8A-4147-A177-3AD203B41FA5}">
                          <a16:colId xmlns:a16="http://schemas.microsoft.com/office/drawing/2014/main" val="1915682395"/>
                        </a:ext>
                      </a:extLst>
                    </a:gridCol>
                    <a:gridCol w="934192">
                      <a:extLst>
                        <a:ext uri="{9D8B030D-6E8A-4147-A177-3AD203B41FA5}">
                          <a16:colId xmlns:a16="http://schemas.microsoft.com/office/drawing/2014/main" val="2546582221"/>
                        </a:ext>
                      </a:extLst>
                    </a:gridCol>
                    <a:gridCol w="696547">
                      <a:extLst>
                        <a:ext uri="{9D8B030D-6E8A-4147-A177-3AD203B41FA5}">
                          <a16:colId xmlns:a16="http://schemas.microsoft.com/office/drawing/2014/main" val="1678068101"/>
                        </a:ext>
                      </a:extLst>
                    </a:gridCol>
                    <a:gridCol w="1733171">
                      <a:extLst>
                        <a:ext uri="{9D8B030D-6E8A-4147-A177-3AD203B41FA5}">
                          <a16:colId xmlns:a16="http://schemas.microsoft.com/office/drawing/2014/main" val="956672497"/>
                        </a:ext>
                      </a:extLst>
                    </a:gridCol>
                  </a:tblGrid>
                  <a:tr h="965929">
                    <a:tc>
                      <a:txBody>
                        <a:bodyPr/>
                        <a:lstStyle/>
                        <a:p>
                          <a:pPr algn="ctr">
                            <a:lnSpc>
                              <a:spcPct val="107000"/>
                            </a:lnSpc>
                            <a:spcAft>
                              <a:spcPts val="300"/>
                            </a:spcAft>
                          </a:pPr>
                          <a:r>
                            <a:rPr lang="en-GB" sz="1200" dirty="0">
                              <a:solidFill>
                                <a:schemeClr val="tx1"/>
                              </a:solidFill>
                              <a:effectLst/>
                            </a:rPr>
                            <a:t>Accuracy, </a:t>
                          </a:r>
                          <a:endParaRPr lang="en-US" sz="1200" dirty="0">
                            <a:solidFill>
                              <a:schemeClr val="tx1"/>
                            </a:solidFill>
                            <a:effectLst/>
                          </a:endParaRPr>
                        </a:p>
                        <a:p>
                          <a:pPr algn="ctr">
                            <a:lnSpc>
                              <a:spcPct val="107000"/>
                            </a:lnSpc>
                            <a:spcAft>
                              <a:spcPts val="300"/>
                            </a:spcAft>
                          </a:pPr>
                          <a:r>
                            <a:rPr lang="en-GB" sz="1200" dirty="0">
                              <a:solidFill>
                                <a:schemeClr val="tx1"/>
                              </a:solidFill>
                              <a:effectLst/>
                            </a:rPr>
                            <a:t>Tc</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600"/>
                            </a:spcAft>
                          </a:pPr>
                          <a:r>
                            <a:rPr lang="en-GB" sz="1200">
                              <a:solidFill>
                                <a:schemeClr val="tx1"/>
                              </a:solidFill>
                              <a:effectLst/>
                            </a:rPr>
                            <a:t>Es/Iot, </a:t>
                          </a:r>
                          <a:endParaRPr lang="en-US" sz="1200">
                            <a:solidFill>
                              <a:schemeClr val="tx1"/>
                            </a:solidFill>
                            <a:effectLst/>
                          </a:endParaRPr>
                        </a:p>
                        <a:p>
                          <a:pPr algn="ctr">
                            <a:lnSpc>
                              <a:spcPct val="107000"/>
                            </a:lnSpc>
                            <a:spcAft>
                              <a:spcPts val="300"/>
                            </a:spcAft>
                          </a:pPr>
                          <a:r>
                            <a:rPr lang="en-GB" sz="1200">
                              <a:solidFill>
                                <a:schemeClr val="tx1"/>
                              </a:solidFill>
                              <a:effectLst/>
                            </a:rPr>
                            <a:t>dB</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300"/>
                            </a:spcAft>
                          </a:pPr>
                          <a:r>
                            <a:rPr lang="en-GB" sz="1200">
                              <a:solidFill>
                                <a:schemeClr val="tx1"/>
                              </a:solidFill>
                              <a:effectLst/>
                            </a:rPr>
                            <a:t>PRS BW, </a:t>
                          </a:r>
                          <a:endParaRPr lang="en-US" sz="1200">
                            <a:solidFill>
                              <a:schemeClr val="tx1"/>
                            </a:solidFill>
                            <a:effectLst/>
                          </a:endParaRPr>
                        </a:p>
                        <a:p>
                          <a:pPr algn="ctr">
                            <a:lnSpc>
                              <a:spcPct val="107000"/>
                            </a:lnSpc>
                            <a:spcAft>
                              <a:spcPts val="300"/>
                            </a:spcAft>
                          </a:pPr>
                          <a:r>
                            <a:rPr lang="en-GB" sz="1200">
                              <a:solidFill>
                                <a:schemeClr val="tx1"/>
                              </a:solidFill>
                              <a:effectLst/>
                            </a:rPr>
                            <a:t>PRB</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300"/>
                            </a:spcAft>
                          </a:pPr>
                          <a:r>
                            <a:rPr lang="en-GB" sz="1200">
                              <a:solidFill>
                                <a:schemeClr val="tx1"/>
                              </a:solidFill>
                              <a:effectLst/>
                            </a:rPr>
                            <a:t>PRS SCS,</a:t>
                          </a:r>
                          <a:endParaRPr lang="en-US" sz="1200">
                            <a:solidFill>
                              <a:schemeClr val="tx1"/>
                            </a:solidFill>
                            <a:effectLst/>
                          </a:endParaRPr>
                        </a:p>
                        <a:p>
                          <a:pPr algn="ctr">
                            <a:lnSpc>
                              <a:spcPct val="107000"/>
                            </a:lnSpc>
                            <a:spcAft>
                              <a:spcPts val="300"/>
                            </a:spcAft>
                          </a:pPr>
                          <a:r>
                            <a:rPr lang="en-GB" sz="1200">
                              <a:solidFill>
                                <a:schemeClr val="tx1"/>
                              </a:solidFill>
                              <a:effectLst/>
                            </a:rPr>
                            <a:t>kHz</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a:txBody>
                        <a:bodyPr/>
                        <a:lstStyle/>
                        <a:p>
                          <a:pPr>
                            <a:lnSpc>
                              <a:spcPct val="107000"/>
                            </a:lnSpc>
                            <a:spcAft>
                              <a:spcPts val="900"/>
                            </a:spcAft>
                          </a:pPr>
                          <a:r>
                            <a:rPr lang="en-GB" sz="1200">
                              <a:solidFill>
                                <a:schemeClr val="tx1"/>
                              </a:solidFill>
                              <a:effectLst/>
                            </a:rPr>
                            <a:t>Repetition factor  (</a:t>
                          </a:r>
                          <a14:m>
                            <m:oMath xmlns:m="http://schemas.openxmlformats.org/officeDocument/2006/math">
                              <m:sSubSup>
                                <m:sSubSupPr>
                                  <m:ctrlPr>
                                    <a:rPr lang="en-US" sz="1200" i="1">
                                      <a:solidFill>
                                        <a:schemeClr val="tx1"/>
                                      </a:solidFill>
                                      <a:effectLst/>
                                      <a:latin typeface="Cambria Math" panose="02040503050406030204" pitchFamily="18" charset="0"/>
                                    </a:rPr>
                                  </m:ctrlPr>
                                </m:sSubSupPr>
                                <m:e>
                                  <m:r>
                                    <a:rPr lang="en-GB" sz="1200">
                                      <a:solidFill>
                                        <a:schemeClr val="tx1"/>
                                      </a:solidFill>
                                      <a:effectLst/>
                                      <a:latin typeface="Cambria Math" panose="02040503050406030204" pitchFamily="18" charset="0"/>
                                    </a:rPr>
                                    <m:t>𝑻</m:t>
                                  </m:r>
                                </m:e>
                                <m:sub>
                                  <m:r>
                                    <m:rPr>
                                      <m:nor/>
                                    </m:rPr>
                                    <a:rPr lang="en-GB" sz="1200">
                                      <a:solidFill>
                                        <a:schemeClr val="tx1"/>
                                      </a:solidFill>
                                      <a:effectLst/>
                                    </a:rPr>
                                    <m:t>rep</m:t>
                                  </m:r>
                                </m:sub>
                                <m:sup>
                                  <m:r>
                                    <m:rPr>
                                      <m:nor/>
                                    </m:rPr>
                                    <a:rPr lang="en-GB" sz="1200">
                                      <a:solidFill>
                                        <a:schemeClr val="tx1"/>
                                      </a:solidFill>
                                      <a:effectLst/>
                                    </a:rPr>
                                    <m:t>PRS</m:t>
                                  </m:r>
                                </m:sup>
                              </m:sSubSup>
                              <m:r>
                                <a:rPr lang="en-GB" sz="1200">
                                  <a:solidFill>
                                    <a:schemeClr val="tx1"/>
                                  </a:solidFill>
                                  <a:effectLst/>
                                  <a:latin typeface="Cambria Math" panose="02040503050406030204" pitchFamily="18" charset="0"/>
                                </a:rPr>
                                <m:t>∗</m:t>
                              </m:r>
                              <m:sSub>
                                <m:sSubPr>
                                  <m:ctrlPr>
                                    <a:rPr lang="en-US" sz="1200" i="1">
                                      <a:solidFill>
                                        <a:schemeClr val="tx1"/>
                                      </a:solidFill>
                                      <a:effectLst/>
                                      <a:latin typeface="Cambria Math" panose="02040503050406030204" pitchFamily="18" charset="0"/>
                                    </a:rPr>
                                  </m:ctrlPr>
                                </m:sSubPr>
                                <m:e>
                                  <m:r>
                                    <a:rPr lang="en-GB" sz="1200">
                                      <a:solidFill>
                                        <a:schemeClr val="tx1"/>
                                      </a:solidFill>
                                      <a:effectLst/>
                                      <a:latin typeface="Cambria Math" panose="02040503050406030204" pitchFamily="18" charset="0"/>
                                    </a:rPr>
                                    <m:t>𝑳</m:t>
                                  </m:r>
                                </m:e>
                                <m:sub>
                                  <m:r>
                                    <m:rPr>
                                      <m:nor/>
                                    </m:rPr>
                                    <a:rPr lang="en-GB" sz="1200">
                                      <a:solidFill>
                                        <a:schemeClr val="tx1"/>
                                      </a:solidFill>
                                      <a:effectLst/>
                                    </a:rPr>
                                    <m:t>PRS</m:t>
                                  </m:r>
                                </m:sub>
                              </m:sSub>
                              <m:r>
                                <a:rPr lang="en-GB" sz="1200">
                                  <a:solidFill>
                                    <a:schemeClr val="tx1"/>
                                  </a:solidFill>
                                  <a:effectLst/>
                                  <a:latin typeface="Cambria Math" panose="02040503050406030204" pitchFamily="18" charset="0"/>
                                </a:rPr>
                                <m:t>/</m:t>
                              </m:r>
                              <m:sSubSup>
                                <m:sSubSupPr>
                                  <m:ctrlPr>
                                    <a:rPr lang="en-US" sz="1200" i="1">
                                      <a:solidFill>
                                        <a:schemeClr val="tx1"/>
                                      </a:solidFill>
                                      <a:effectLst/>
                                      <a:latin typeface="Cambria Math" panose="02040503050406030204" pitchFamily="18" charset="0"/>
                                    </a:rPr>
                                  </m:ctrlPr>
                                </m:sSubSupPr>
                                <m:e>
                                  <m:r>
                                    <a:rPr lang="en-GB" sz="1200">
                                      <a:solidFill>
                                        <a:schemeClr val="tx1"/>
                                      </a:solidFill>
                                      <a:effectLst/>
                                      <a:latin typeface="Cambria Math" panose="02040503050406030204" pitchFamily="18" charset="0"/>
                                    </a:rPr>
                                    <m:t>𝑲</m:t>
                                  </m:r>
                                </m:e>
                                <m:sub>
                                  <m:r>
                                    <m:rPr>
                                      <m:nor/>
                                    </m:rPr>
                                    <a:rPr lang="en-GB" sz="1200">
                                      <a:solidFill>
                                        <a:schemeClr val="tx1"/>
                                      </a:solidFill>
                                      <a:effectLst/>
                                    </a:rPr>
                                    <m:t>comb</m:t>
                                  </m:r>
                                </m:sub>
                                <m:sup>
                                  <m:r>
                                    <m:rPr>
                                      <m:nor/>
                                    </m:rPr>
                                    <a:rPr lang="en-GB" sz="1200">
                                      <a:solidFill>
                                        <a:schemeClr val="tx1"/>
                                      </a:solidFill>
                                      <a:effectLst/>
                                    </a:rPr>
                                    <m:t>PRS</m:t>
                                  </m:r>
                                </m:sup>
                              </m:sSubSup>
                              <m:r>
                                <a:rPr lang="en-GB" sz="1200">
                                  <a:solidFill>
                                    <a:schemeClr val="tx1"/>
                                  </a:solidFill>
                                  <a:effectLst/>
                                  <a:latin typeface="Cambria Math" panose="02040503050406030204" pitchFamily="18" charset="0"/>
                                </a:rPr>
                                <m:t>)</m:t>
                              </m:r>
                            </m:oMath>
                          </a14:m>
                          <a:endParaRPr lang="en-US" sz="1200">
                            <a:solidFill>
                              <a:schemeClr val="tx1"/>
                            </a:solidFill>
                            <a:effectLst/>
                          </a:endParaRPr>
                        </a:p>
                        <a:p>
                          <a:pPr algn="ctr">
                            <a:lnSpc>
                              <a:spcPct val="107000"/>
                            </a:lnSpc>
                            <a:spcAft>
                              <a:spcPts val="300"/>
                            </a:spcAft>
                          </a:pPr>
                          <a:r>
                            <a:rPr lang="en-GB" sz="1200">
                              <a:solidFill>
                                <a:schemeClr val="tx1"/>
                              </a:solidFill>
                              <a:effectLst/>
                            </a:rPr>
                            <a:t> </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1575810600"/>
                      </a:ext>
                    </a:extLst>
                  </a:tr>
                  <a:tr h="171492">
                    <a:tc>
                      <a:txBody>
                        <a:bodyPr/>
                        <a:lstStyle/>
                        <a:p>
                          <a:pPr algn="ctr">
                            <a:lnSpc>
                              <a:spcPct val="107000"/>
                            </a:lnSpc>
                            <a:spcAft>
                              <a:spcPts val="900"/>
                            </a:spcAft>
                          </a:pPr>
                          <a:r>
                            <a:rPr lang="en-GB" sz="1200" dirty="0">
                              <a:solidFill>
                                <a:schemeClr val="tx1"/>
                              </a:solidFill>
                              <a:effectLst/>
                              <a:highlight>
                                <a:srgbClr val="FFFF00"/>
                              </a:highlight>
                            </a:rPr>
                            <a:t>[114+margin]</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rowSpan="8">
                      <a:txBody>
                        <a:bodyPr/>
                        <a:lstStyle/>
                        <a:p>
                          <a:pPr algn="ctr">
                            <a:lnSpc>
                              <a:spcPct val="107000"/>
                            </a:lnSpc>
                            <a:spcAft>
                              <a:spcPts val="900"/>
                            </a:spcAft>
                          </a:pPr>
                          <a:r>
                            <a:rPr lang="en-GB" sz="1200">
                              <a:solidFill>
                                <a:schemeClr val="tx1"/>
                              </a:solidFill>
                              <a:effectLst/>
                            </a:rPr>
                            <a:t>-3</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200">
                              <a:solidFill>
                                <a:schemeClr val="tx1"/>
                              </a:solidFill>
                              <a:effectLst/>
                            </a:rPr>
                            <a:t>≥[24]</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rowSpan="3">
                      <a:txBody>
                        <a:bodyPr/>
                        <a:lstStyle/>
                        <a:p>
                          <a:pPr algn="ctr">
                            <a:lnSpc>
                              <a:spcPct val="107000"/>
                            </a:lnSpc>
                            <a:spcAft>
                              <a:spcPts val="900"/>
                            </a:spcAft>
                          </a:pPr>
                          <a:r>
                            <a:rPr lang="en-GB" sz="1200">
                              <a:solidFill>
                                <a:schemeClr val="tx1"/>
                              </a:solidFill>
                              <a:effectLst/>
                            </a:rPr>
                            <a:t>15</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US" sz="1200">
                              <a:solidFill>
                                <a:schemeClr val="tx1"/>
                              </a:solidFill>
                              <a:effectLst/>
                            </a:rPr>
                            <a:t>≥</a:t>
                          </a:r>
                          <a:r>
                            <a:rPr lang="en-GB" sz="1200">
                              <a:solidFill>
                                <a:schemeClr val="tx1"/>
                              </a:solidFill>
                              <a:effectLst/>
                            </a:rPr>
                            <a:t>4</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870020189"/>
                      </a:ext>
                    </a:extLst>
                  </a:tr>
                  <a:tr h="171492">
                    <a:tc>
                      <a:txBody>
                        <a:bodyPr/>
                        <a:lstStyle/>
                        <a:p>
                          <a:pPr algn="ctr">
                            <a:lnSpc>
                              <a:spcPct val="107000"/>
                            </a:lnSpc>
                            <a:spcAft>
                              <a:spcPts val="900"/>
                            </a:spcAft>
                          </a:pPr>
                          <a:r>
                            <a:rPr lang="en-GB" sz="1200" dirty="0">
                              <a:solidFill>
                                <a:schemeClr val="tx1"/>
                              </a:solidFill>
                              <a:effectLst/>
                              <a:highlight>
                                <a:srgbClr val="FFFF00"/>
                              </a:highlight>
                            </a:rPr>
                            <a:t>[83 +margin]</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200">
                              <a:solidFill>
                                <a:schemeClr val="tx1"/>
                              </a:solidFill>
                              <a:effectLst/>
                            </a:rPr>
                            <a:t>≥[52]</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200">
                              <a:solidFill>
                                <a:schemeClr val="tx1"/>
                              </a:solidFill>
                              <a:effectLst/>
                            </a:rPr>
                            <a:t>All</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533734517"/>
                      </a:ext>
                    </a:extLst>
                  </a:tr>
                  <a:tr h="171492">
                    <a:tc>
                      <a:txBody>
                        <a:bodyPr/>
                        <a:lstStyle/>
                        <a:p>
                          <a:pPr algn="ctr">
                            <a:lnSpc>
                              <a:spcPct val="107000"/>
                            </a:lnSpc>
                            <a:spcAft>
                              <a:spcPts val="900"/>
                            </a:spcAft>
                          </a:pPr>
                          <a:r>
                            <a:rPr lang="en-GB" sz="1200" dirty="0">
                              <a:solidFill>
                                <a:schemeClr val="tx1"/>
                              </a:solidFill>
                              <a:effectLst/>
                              <a:highlight>
                                <a:srgbClr val="FFFF00"/>
                              </a:highlight>
                            </a:rPr>
                            <a:t>[47 +margin]</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200">
                              <a:solidFill>
                                <a:schemeClr val="tx1"/>
                              </a:solidFill>
                              <a:effectLst/>
                            </a:rPr>
                            <a:t>&gt;[104]</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200">
                              <a:solidFill>
                                <a:schemeClr val="tx1"/>
                              </a:solidFill>
                              <a:effectLst/>
                            </a:rPr>
                            <a:t>All</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1707238378"/>
                      </a:ext>
                    </a:extLst>
                  </a:tr>
                  <a:tr h="171492">
                    <a:tc>
                      <a:txBody>
                        <a:bodyPr/>
                        <a:lstStyle/>
                        <a:p>
                          <a:pPr algn="ctr">
                            <a:lnSpc>
                              <a:spcPct val="107000"/>
                            </a:lnSpc>
                            <a:spcAft>
                              <a:spcPts val="900"/>
                            </a:spcAft>
                          </a:pPr>
                          <a:r>
                            <a:rPr lang="en-GB" sz="1200" dirty="0">
                              <a:solidFill>
                                <a:schemeClr val="tx1"/>
                              </a:solidFill>
                              <a:effectLst/>
                              <a:highlight>
                                <a:srgbClr val="FFFF00"/>
                              </a:highlight>
                            </a:rPr>
                            <a:t>[</a:t>
                          </a:r>
                          <a:r>
                            <a:rPr lang="en-GB" sz="1200" dirty="0" err="1">
                              <a:solidFill>
                                <a:schemeClr val="tx1"/>
                              </a:solidFill>
                              <a:effectLst/>
                              <a:highlight>
                                <a:srgbClr val="FFFF00"/>
                              </a:highlight>
                            </a:rPr>
                            <a:t>TBD+margin</a:t>
                          </a:r>
                          <a:r>
                            <a:rPr lang="en-GB" sz="1200" dirty="0">
                              <a:solidFill>
                                <a:schemeClr val="tx1"/>
                              </a:solidFill>
                              <a:effectLst/>
                              <a:highlight>
                                <a:srgbClr val="FFFF00"/>
                              </a:highlight>
                            </a:rPr>
                            <a:t>]</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300"/>
                            </a:spcAft>
                          </a:pPr>
                          <a:r>
                            <a:rPr lang="en-GB" sz="1200">
                              <a:solidFill>
                                <a:schemeClr val="tx1"/>
                              </a:solidFill>
                              <a:effectLst/>
                            </a:rPr>
                            <a:t>≥[24]</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rowSpan="3">
                      <a:txBody>
                        <a:bodyPr/>
                        <a:lstStyle/>
                        <a:p>
                          <a:pPr algn="ctr">
                            <a:lnSpc>
                              <a:spcPct val="107000"/>
                            </a:lnSpc>
                            <a:spcAft>
                              <a:spcPts val="300"/>
                            </a:spcAft>
                          </a:pPr>
                          <a:r>
                            <a:rPr lang="en-GB" sz="1200">
                              <a:solidFill>
                                <a:schemeClr val="tx1"/>
                              </a:solidFill>
                              <a:effectLst/>
                            </a:rPr>
                            <a:t>30</a:t>
                          </a:r>
                          <a:endParaRPr lang="en-US" sz="1200">
                            <a:solidFill>
                              <a:schemeClr val="tx1"/>
                            </a:solidFill>
                            <a:effectLst/>
                          </a:endParaRPr>
                        </a:p>
                        <a:p>
                          <a:pPr algn="ctr">
                            <a:lnSpc>
                              <a:spcPct val="107000"/>
                            </a:lnSpc>
                            <a:spcAft>
                              <a:spcPts val="300"/>
                            </a:spcAft>
                          </a:pPr>
                          <a:r>
                            <a:rPr lang="en-GB" sz="1200">
                              <a:solidFill>
                                <a:schemeClr val="tx1"/>
                              </a:solidFill>
                              <a:effectLst/>
                            </a:rPr>
                            <a:t> </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300"/>
                            </a:spcAft>
                          </a:pPr>
                          <a:r>
                            <a:rPr lang="en-US" sz="1200">
                              <a:solidFill>
                                <a:schemeClr val="tx1"/>
                              </a:solidFill>
                              <a:effectLst/>
                            </a:rPr>
                            <a:t>≥</a:t>
                          </a:r>
                          <a:r>
                            <a:rPr lang="en-GB" sz="1200">
                              <a:solidFill>
                                <a:schemeClr val="tx1"/>
                              </a:solidFill>
                              <a:effectLst/>
                            </a:rPr>
                            <a:t>4</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1223229536"/>
                      </a:ext>
                    </a:extLst>
                  </a:tr>
                  <a:tr h="171492">
                    <a:tc>
                      <a:txBody>
                        <a:bodyPr/>
                        <a:lstStyle/>
                        <a:p>
                          <a:pPr algn="ctr">
                            <a:lnSpc>
                              <a:spcPct val="107000"/>
                            </a:lnSpc>
                            <a:spcAft>
                              <a:spcPts val="900"/>
                            </a:spcAft>
                          </a:pPr>
                          <a:r>
                            <a:rPr lang="en-GB" sz="1200" dirty="0">
                              <a:solidFill>
                                <a:schemeClr val="tx1"/>
                              </a:solidFill>
                              <a:effectLst/>
                              <a:highlight>
                                <a:srgbClr val="FFFF00"/>
                              </a:highlight>
                            </a:rPr>
                            <a:t>[51 +margin]</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300"/>
                            </a:spcAft>
                          </a:pPr>
                          <a:r>
                            <a:rPr lang="en-GB" sz="1200">
                              <a:solidFill>
                                <a:schemeClr val="tx1"/>
                              </a:solidFill>
                              <a:effectLst/>
                            </a:rPr>
                            <a:t>≥[48]</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300"/>
                            </a:spcAft>
                          </a:pPr>
                          <a:r>
                            <a:rPr lang="en-GB" sz="1200">
                              <a:solidFill>
                                <a:schemeClr val="tx1"/>
                              </a:solidFill>
                              <a:effectLst/>
                            </a:rPr>
                            <a:t>All</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453055195"/>
                      </a:ext>
                    </a:extLst>
                  </a:tr>
                  <a:tr h="171492">
                    <a:tc>
                      <a:txBody>
                        <a:bodyPr/>
                        <a:lstStyle/>
                        <a:p>
                          <a:pPr algn="ctr">
                            <a:lnSpc>
                              <a:spcPct val="107000"/>
                            </a:lnSpc>
                            <a:spcAft>
                              <a:spcPts val="900"/>
                            </a:spcAft>
                          </a:pPr>
                          <a:r>
                            <a:rPr lang="en-GB" sz="1200" dirty="0">
                              <a:solidFill>
                                <a:schemeClr val="tx1"/>
                              </a:solidFill>
                              <a:effectLst/>
                              <a:highlight>
                                <a:srgbClr val="FFFF00"/>
                              </a:highlight>
                            </a:rPr>
                            <a:t>[41 +margin]</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300"/>
                            </a:spcAft>
                          </a:pPr>
                          <a:r>
                            <a:rPr lang="en-GB" sz="1200">
                              <a:solidFill>
                                <a:schemeClr val="tx1"/>
                              </a:solidFill>
                              <a:effectLst/>
                            </a:rPr>
                            <a:t>≥[132]</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300"/>
                            </a:spcAft>
                          </a:pPr>
                          <a:r>
                            <a:rPr lang="en-GB" sz="1200">
                              <a:solidFill>
                                <a:schemeClr val="tx1"/>
                              </a:solidFill>
                              <a:effectLst/>
                            </a:rPr>
                            <a:t>All</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2531953519"/>
                      </a:ext>
                    </a:extLst>
                  </a:tr>
                  <a:tr h="171492">
                    <a:tc>
                      <a:txBody>
                        <a:bodyPr/>
                        <a:lstStyle/>
                        <a:p>
                          <a:pPr algn="ctr">
                            <a:lnSpc>
                              <a:spcPct val="107000"/>
                            </a:lnSpc>
                            <a:spcAft>
                              <a:spcPts val="900"/>
                            </a:spcAft>
                          </a:pPr>
                          <a:r>
                            <a:rPr lang="en-GB" sz="1200" dirty="0">
                              <a:solidFill>
                                <a:schemeClr val="tx1"/>
                              </a:solidFill>
                              <a:effectLst/>
                              <a:highlight>
                                <a:srgbClr val="FFFF00"/>
                              </a:highlight>
                            </a:rPr>
                            <a:t>[53 +margin]</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300"/>
                            </a:spcAft>
                          </a:pPr>
                          <a:r>
                            <a:rPr lang="en-GB" sz="1200">
                              <a:solidFill>
                                <a:schemeClr val="tx1"/>
                              </a:solidFill>
                              <a:effectLst/>
                            </a:rPr>
                            <a:t>≥[24]</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rowSpan="2">
                      <a:txBody>
                        <a:bodyPr/>
                        <a:lstStyle/>
                        <a:p>
                          <a:pPr algn="ctr">
                            <a:lnSpc>
                              <a:spcPct val="107000"/>
                            </a:lnSpc>
                            <a:spcAft>
                              <a:spcPts val="300"/>
                            </a:spcAft>
                          </a:pPr>
                          <a:r>
                            <a:rPr lang="en-GB" sz="1200">
                              <a:solidFill>
                                <a:schemeClr val="tx1"/>
                              </a:solidFill>
                              <a:effectLst/>
                            </a:rPr>
                            <a:t>60</a:t>
                          </a:r>
                          <a:endParaRPr lang="en-US" sz="1200">
                            <a:solidFill>
                              <a:schemeClr val="tx1"/>
                            </a:solidFill>
                            <a:effectLst/>
                          </a:endParaRPr>
                        </a:p>
                        <a:p>
                          <a:pPr algn="ctr">
                            <a:lnSpc>
                              <a:spcPct val="107000"/>
                            </a:lnSpc>
                            <a:spcAft>
                              <a:spcPts val="300"/>
                            </a:spcAft>
                          </a:pPr>
                          <a:r>
                            <a:rPr lang="en-GB" sz="1200">
                              <a:solidFill>
                                <a:schemeClr val="tx1"/>
                              </a:solidFill>
                              <a:effectLst/>
                            </a:rPr>
                            <a:t> </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300"/>
                            </a:spcAft>
                          </a:pPr>
                          <a:r>
                            <a:rPr lang="en-US" sz="1200">
                              <a:solidFill>
                                <a:schemeClr val="tx1"/>
                              </a:solidFill>
                              <a:effectLst/>
                            </a:rPr>
                            <a:t>≥</a:t>
                          </a:r>
                          <a:r>
                            <a:rPr lang="en-GB" sz="1200">
                              <a:solidFill>
                                <a:schemeClr val="tx1"/>
                              </a:solidFill>
                              <a:effectLst/>
                            </a:rPr>
                            <a:t>4</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873530213"/>
                      </a:ext>
                    </a:extLst>
                  </a:tr>
                  <a:tr h="222566">
                    <a:tc>
                      <a:txBody>
                        <a:bodyPr/>
                        <a:lstStyle/>
                        <a:p>
                          <a:pPr algn="ctr">
                            <a:lnSpc>
                              <a:spcPct val="107000"/>
                            </a:lnSpc>
                            <a:spcAft>
                              <a:spcPts val="900"/>
                            </a:spcAft>
                          </a:pPr>
                          <a:r>
                            <a:rPr lang="en-GB" sz="1200">
                              <a:solidFill>
                                <a:schemeClr val="tx1"/>
                              </a:solidFill>
                              <a:effectLst/>
                              <a:highlight>
                                <a:srgbClr val="FFFF00"/>
                              </a:highlight>
                            </a:rPr>
                            <a:t>[31 +margin]</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300"/>
                            </a:spcAft>
                          </a:pPr>
                          <a:r>
                            <a:rPr lang="en-GB" sz="1200" dirty="0">
                              <a:solidFill>
                                <a:schemeClr val="tx1"/>
                              </a:solidFill>
                              <a:effectLst/>
                            </a:rPr>
                            <a:t>≥[64]</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300"/>
                            </a:spcAft>
                          </a:pPr>
                          <a:r>
                            <a:rPr lang="en-GB" sz="1200">
                              <a:solidFill>
                                <a:schemeClr val="tx1"/>
                              </a:solidFill>
                              <a:effectLst/>
                            </a:rPr>
                            <a:t>All</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3662638224"/>
                      </a:ext>
                    </a:extLst>
                  </a:tr>
                  <a:tr h="171492">
                    <a:tc>
                      <a:txBody>
                        <a:bodyPr/>
                        <a:lstStyle/>
                        <a:p>
                          <a:pPr algn="ctr">
                            <a:lnSpc>
                              <a:spcPct val="107000"/>
                            </a:lnSpc>
                            <a:spcAft>
                              <a:spcPts val="900"/>
                            </a:spcAft>
                          </a:pPr>
                          <a:r>
                            <a:rPr lang="en-GB" sz="1200">
                              <a:solidFill>
                                <a:schemeClr val="tx1"/>
                              </a:solidFill>
                              <a:effectLst/>
                              <a:highlight>
                                <a:srgbClr val="FFFF00"/>
                              </a:highlight>
                            </a:rPr>
                            <a:t>[135+margin]</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rowSpan="8">
                      <a:txBody>
                        <a:bodyPr/>
                        <a:lstStyle/>
                        <a:p>
                          <a:pPr algn="ctr">
                            <a:lnSpc>
                              <a:spcPct val="107000"/>
                            </a:lnSpc>
                            <a:spcAft>
                              <a:spcPts val="900"/>
                            </a:spcAft>
                          </a:pPr>
                          <a:r>
                            <a:rPr lang="en-GB" sz="1200">
                              <a:solidFill>
                                <a:schemeClr val="tx1"/>
                              </a:solidFill>
                              <a:effectLst/>
                            </a:rPr>
                            <a:t>-13</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200" dirty="0">
                              <a:solidFill>
                                <a:schemeClr val="tx1"/>
                              </a:solidFill>
                              <a:effectLst/>
                            </a:rPr>
                            <a:t>≥[24]</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rowSpan="3">
                      <a:txBody>
                        <a:bodyPr/>
                        <a:lstStyle/>
                        <a:p>
                          <a:pPr algn="ctr">
                            <a:lnSpc>
                              <a:spcPct val="107000"/>
                            </a:lnSpc>
                            <a:spcAft>
                              <a:spcPts val="900"/>
                            </a:spcAft>
                          </a:pPr>
                          <a:r>
                            <a:rPr lang="en-GB" sz="1200">
                              <a:solidFill>
                                <a:schemeClr val="tx1"/>
                              </a:solidFill>
                              <a:effectLst/>
                            </a:rPr>
                            <a:t>15</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US" sz="1200">
                              <a:solidFill>
                                <a:schemeClr val="tx1"/>
                              </a:solidFill>
                              <a:effectLst/>
                            </a:rPr>
                            <a:t>≥</a:t>
                          </a:r>
                          <a:r>
                            <a:rPr lang="en-GB" sz="1200">
                              <a:solidFill>
                                <a:schemeClr val="tx1"/>
                              </a:solidFill>
                              <a:effectLst/>
                            </a:rPr>
                            <a:t>4</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1821786470"/>
                      </a:ext>
                    </a:extLst>
                  </a:tr>
                  <a:tr h="171492">
                    <a:tc>
                      <a:txBody>
                        <a:bodyPr/>
                        <a:lstStyle/>
                        <a:p>
                          <a:pPr algn="ctr">
                            <a:lnSpc>
                              <a:spcPct val="107000"/>
                            </a:lnSpc>
                            <a:spcAft>
                              <a:spcPts val="900"/>
                            </a:spcAft>
                          </a:pPr>
                          <a:r>
                            <a:rPr lang="en-GB" sz="1200">
                              <a:solidFill>
                                <a:schemeClr val="tx1"/>
                              </a:solidFill>
                              <a:effectLst/>
                              <a:highlight>
                                <a:srgbClr val="FFFF00"/>
                              </a:highlight>
                            </a:rPr>
                            <a:t>[86+margin]</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200" dirty="0">
                              <a:solidFill>
                                <a:schemeClr val="tx1"/>
                              </a:solidFill>
                              <a:effectLst/>
                            </a:rPr>
                            <a:t>≥[52]</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200">
                              <a:solidFill>
                                <a:schemeClr val="tx1"/>
                              </a:solidFill>
                              <a:effectLst/>
                            </a:rPr>
                            <a:t>All</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2844421273"/>
                      </a:ext>
                    </a:extLst>
                  </a:tr>
                  <a:tr h="171492">
                    <a:tc>
                      <a:txBody>
                        <a:bodyPr/>
                        <a:lstStyle/>
                        <a:p>
                          <a:pPr algn="ctr">
                            <a:lnSpc>
                              <a:spcPct val="107000"/>
                            </a:lnSpc>
                            <a:spcAft>
                              <a:spcPts val="900"/>
                            </a:spcAft>
                          </a:pPr>
                          <a:r>
                            <a:rPr lang="en-GB" sz="1200">
                              <a:solidFill>
                                <a:schemeClr val="tx1"/>
                              </a:solidFill>
                              <a:effectLst/>
                              <a:highlight>
                                <a:srgbClr val="FFFF00"/>
                              </a:highlight>
                            </a:rPr>
                            <a:t>[56 +margin]</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200" dirty="0">
                              <a:solidFill>
                                <a:schemeClr val="tx1"/>
                              </a:solidFill>
                              <a:effectLst/>
                            </a:rPr>
                            <a:t>&gt;[104]</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200">
                              <a:solidFill>
                                <a:schemeClr val="tx1"/>
                              </a:solidFill>
                              <a:effectLst/>
                            </a:rPr>
                            <a:t>All</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1798025321"/>
                      </a:ext>
                    </a:extLst>
                  </a:tr>
                  <a:tr h="171492">
                    <a:tc>
                      <a:txBody>
                        <a:bodyPr/>
                        <a:lstStyle/>
                        <a:p>
                          <a:pPr algn="ctr">
                            <a:lnSpc>
                              <a:spcPct val="107000"/>
                            </a:lnSpc>
                            <a:spcAft>
                              <a:spcPts val="900"/>
                            </a:spcAft>
                          </a:pPr>
                          <a:r>
                            <a:rPr lang="en-GB" sz="1200">
                              <a:solidFill>
                                <a:schemeClr val="tx1"/>
                              </a:solidFill>
                              <a:effectLst/>
                              <a:highlight>
                                <a:srgbClr val="FFFF00"/>
                              </a:highlight>
                            </a:rPr>
                            <a:t>[TBD+margin]</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300"/>
                            </a:spcAft>
                          </a:pPr>
                          <a:r>
                            <a:rPr lang="en-GB" sz="1200" dirty="0">
                              <a:solidFill>
                                <a:schemeClr val="tx1"/>
                              </a:solidFill>
                              <a:effectLst/>
                            </a:rPr>
                            <a:t>≥[24]</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rowSpan="3">
                      <a:txBody>
                        <a:bodyPr/>
                        <a:lstStyle/>
                        <a:p>
                          <a:pPr algn="ctr">
                            <a:lnSpc>
                              <a:spcPct val="107000"/>
                            </a:lnSpc>
                            <a:spcAft>
                              <a:spcPts val="300"/>
                            </a:spcAft>
                          </a:pPr>
                          <a:r>
                            <a:rPr lang="en-GB" sz="1200">
                              <a:solidFill>
                                <a:schemeClr val="tx1"/>
                              </a:solidFill>
                              <a:effectLst/>
                            </a:rPr>
                            <a:t>30</a:t>
                          </a:r>
                          <a:endParaRPr lang="en-US" sz="1200">
                            <a:solidFill>
                              <a:schemeClr val="tx1"/>
                            </a:solidFill>
                            <a:effectLst/>
                          </a:endParaRPr>
                        </a:p>
                        <a:p>
                          <a:pPr algn="ctr">
                            <a:lnSpc>
                              <a:spcPct val="107000"/>
                            </a:lnSpc>
                            <a:spcAft>
                              <a:spcPts val="300"/>
                            </a:spcAft>
                          </a:pPr>
                          <a:r>
                            <a:rPr lang="en-GB" sz="1200">
                              <a:solidFill>
                                <a:schemeClr val="tx1"/>
                              </a:solidFill>
                              <a:effectLst/>
                            </a:rPr>
                            <a:t> </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300"/>
                            </a:spcAft>
                          </a:pPr>
                          <a:r>
                            <a:rPr lang="en-US" sz="1200">
                              <a:solidFill>
                                <a:schemeClr val="tx1"/>
                              </a:solidFill>
                              <a:effectLst/>
                            </a:rPr>
                            <a:t>≥</a:t>
                          </a:r>
                          <a:r>
                            <a:rPr lang="en-GB" sz="1200">
                              <a:solidFill>
                                <a:schemeClr val="tx1"/>
                              </a:solidFill>
                              <a:effectLst/>
                            </a:rPr>
                            <a:t>4</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3899406133"/>
                      </a:ext>
                    </a:extLst>
                  </a:tr>
                  <a:tr h="171492">
                    <a:tc>
                      <a:txBody>
                        <a:bodyPr/>
                        <a:lstStyle/>
                        <a:p>
                          <a:pPr algn="ctr">
                            <a:lnSpc>
                              <a:spcPct val="107000"/>
                            </a:lnSpc>
                            <a:spcAft>
                              <a:spcPts val="900"/>
                            </a:spcAft>
                          </a:pPr>
                          <a:r>
                            <a:rPr lang="en-GB" sz="1200">
                              <a:solidFill>
                                <a:schemeClr val="tx1"/>
                              </a:solidFill>
                              <a:effectLst/>
                              <a:highlight>
                                <a:srgbClr val="FFFF00"/>
                              </a:highlight>
                            </a:rPr>
                            <a:t>[72 +margin]</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300"/>
                            </a:spcAft>
                          </a:pPr>
                          <a:r>
                            <a:rPr lang="en-GB" sz="1200" dirty="0">
                              <a:solidFill>
                                <a:schemeClr val="tx1"/>
                              </a:solidFill>
                              <a:effectLst/>
                            </a:rPr>
                            <a:t>≥[48]</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300"/>
                            </a:spcAft>
                          </a:pPr>
                          <a:r>
                            <a:rPr lang="en-GB" sz="1200">
                              <a:solidFill>
                                <a:schemeClr val="tx1"/>
                              </a:solidFill>
                              <a:effectLst/>
                            </a:rPr>
                            <a:t>All</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4061744465"/>
                      </a:ext>
                    </a:extLst>
                  </a:tr>
                  <a:tr h="171492">
                    <a:tc>
                      <a:txBody>
                        <a:bodyPr/>
                        <a:lstStyle/>
                        <a:p>
                          <a:pPr algn="ctr">
                            <a:lnSpc>
                              <a:spcPct val="107000"/>
                            </a:lnSpc>
                            <a:spcAft>
                              <a:spcPts val="900"/>
                            </a:spcAft>
                          </a:pPr>
                          <a:r>
                            <a:rPr lang="en-GB" sz="1200">
                              <a:solidFill>
                                <a:schemeClr val="tx1"/>
                              </a:solidFill>
                              <a:effectLst/>
                              <a:highlight>
                                <a:srgbClr val="FFFF00"/>
                              </a:highlight>
                            </a:rPr>
                            <a:t>[40 +margin]</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300"/>
                            </a:spcAft>
                          </a:pPr>
                          <a:r>
                            <a:rPr lang="en-GB" sz="1200" dirty="0">
                              <a:solidFill>
                                <a:schemeClr val="tx1"/>
                              </a:solidFill>
                              <a:effectLst/>
                            </a:rPr>
                            <a:t>≥[132]</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300"/>
                            </a:spcAft>
                          </a:pPr>
                          <a:r>
                            <a:rPr lang="en-GB" sz="1200">
                              <a:solidFill>
                                <a:schemeClr val="tx1"/>
                              </a:solidFill>
                              <a:effectLst/>
                            </a:rPr>
                            <a:t>All</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4234344962"/>
                      </a:ext>
                    </a:extLst>
                  </a:tr>
                  <a:tr h="171492">
                    <a:tc>
                      <a:txBody>
                        <a:bodyPr/>
                        <a:lstStyle/>
                        <a:p>
                          <a:pPr algn="ctr">
                            <a:lnSpc>
                              <a:spcPct val="107000"/>
                            </a:lnSpc>
                            <a:spcAft>
                              <a:spcPts val="900"/>
                            </a:spcAft>
                          </a:pPr>
                          <a:r>
                            <a:rPr lang="en-GB" sz="1200">
                              <a:solidFill>
                                <a:schemeClr val="tx1"/>
                              </a:solidFill>
                              <a:effectLst/>
                              <a:highlight>
                                <a:srgbClr val="FFFF00"/>
                              </a:highlight>
                            </a:rPr>
                            <a:t>[118 +margin]</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300"/>
                            </a:spcAft>
                          </a:pPr>
                          <a:r>
                            <a:rPr lang="en-GB" sz="1200" dirty="0">
                              <a:solidFill>
                                <a:schemeClr val="tx1"/>
                              </a:solidFill>
                              <a:effectLst/>
                            </a:rPr>
                            <a:t>≥[24]</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rowSpan="2">
                      <a:txBody>
                        <a:bodyPr/>
                        <a:lstStyle/>
                        <a:p>
                          <a:pPr algn="ctr">
                            <a:lnSpc>
                              <a:spcPct val="107000"/>
                            </a:lnSpc>
                            <a:spcAft>
                              <a:spcPts val="300"/>
                            </a:spcAft>
                          </a:pPr>
                          <a:r>
                            <a:rPr lang="en-GB" sz="1200">
                              <a:solidFill>
                                <a:schemeClr val="tx1"/>
                              </a:solidFill>
                              <a:effectLst/>
                            </a:rPr>
                            <a:t>60</a:t>
                          </a:r>
                          <a:endParaRPr lang="en-US" sz="1200">
                            <a:solidFill>
                              <a:schemeClr val="tx1"/>
                            </a:solidFill>
                            <a:effectLst/>
                          </a:endParaRPr>
                        </a:p>
                        <a:p>
                          <a:pPr algn="ctr">
                            <a:lnSpc>
                              <a:spcPct val="107000"/>
                            </a:lnSpc>
                            <a:spcAft>
                              <a:spcPts val="300"/>
                            </a:spcAft>
                          </a:pPr>
                          <a:r>
                            <a:rPr lang="en-GB" sz="1200">
                              <a:solidFill>
                                <a:schemeClr val="tx1"/>
                              </a:solidFill>
                              <a:effectLst/>
                            </a:rPr>
                            <a:t> </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300"/>
                            </a:spcAft>
                          </a:pPr>
                          <a:r>
                            <a:rPr lang="en-US" sz="1200">
                              <a:solidFill>
                                <a:schemeClr val="tx1"/>
                              </a:solidFill>
                              <a:effectLst/>
                            </a:rPr>
                            <a:t>≥</a:t>
                          </a:r>
                          <a:r>
                            <a:rPr lang="en-GB" sz="1200">
                              <a:solidFill>
                                <a:schemeClr val="tx1"/>
                              </a:solidFill>
                              <a:effectLst/>
                            </a:rPr>
                            <a:t>4</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3231286963"/>
                      </a:ext>
                    </a:extLst>
                  </a:tr>
                  <a:tr h="222566">
                    <a:tc>
                      <a:txBody>
                        <a:bodyPr/>
                        <a:lstStyle/>
                        <a:p>
                          <a:pPr algn="ctr">
                            <a:lnSpc>
                              <a:spcPct val="107000"/>
                            </a:lnSpc>
                            <a:spcAft>
                              <a:spcPts val="900"/>
                            </a:spcAft>
                          </a:pPr>
                          <a:r>
                            <a:rPr lang="en-GB" sz="1200">
                              <a:solidFill>
                                <a:schemeClr val="tx1"/>
                              </a:solidFill>
                              <a:effectLst/>
                              <a:highlight>
                                <a:srgbClr val="FFFF00"/>
                              </a:highlight>
                            </a:rPr>
                            <a:t>[43 +margin]</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300"/>
                            </a:spcAft>
                          </a:pPr>
                          <a:r>
                            <a:rPr lang="en-GB" sz="1200" dirty="0">
                              <a:solidFill>
                                <a:schemeClr val="tx1"/>
                              </a:solidFill>
                              <a:effectLst/>
                            </a:rPr>
                            <a:t>≥[64]</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300"/>
                            </a:spcAft>
                          </a:pPr>
                          <a:r>
                            <a:rPr lang="en-GB" sz="1200">
                              <a:solidFill>
                                <a:schemeClr val="tx1"/>
                              </a:solidFill>
                              <a:effectLst/>
                            </a:rPr>
                            <a:t>All</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3291655411"/>
                      </a:ext>
                    </a:extLst>
                  </a:tr>
                  <a:tr h="871226">
                    <a:tc gridSpan="5">
                      <a:txBody>
                        <a:bodyPr/>
                        <a:lstStyle/>
                        <a:p>
                          <a:pPr algn="just">
                            <a:lnSpc>
                              <a:spcPct val="105000"/>
                            </a:lnSpc>
                            <a:spcAft>
                              <a:spcPts val="600"/>
                            </a:spcAft>
                          </a:pPr>
                          <a:r>
                            <a:rPr lang="en-GB" sz="1200" dirty="0">
                              <a:solidFill>
                                <a:schemeClr val="tx1"/>
                              </a:solidFill>
                              <a:effectLst/>
                            </a:rPr>
                            <a:t>Note 1:  Margin value is FFS</a:t>
                          </a:r>
                          <a:endParaRPr lang="en-US" sz="1200" dirty="0">
                            <a:solidFill>
                              <a:schemeClr val="tx1"/>
                            </a:solidFill>
                            <a:effectLst/>
                          </a:endParaRPr>
                        </a:p>
                        <a:p>
                          <a:pPr algn="just">
                            <a:lnSpc>
                              <a:spcPct val="105000"/>
                            </a:lnSpc>
                            <a:spcAft>
                              <a:spcPts val="600"/>
                            </a:spcAft>
                          </a:pPr>
                          <a:r>
                            <a:rPr lang="en-GB" sz="1200" dirty="0">
                              <a:solidFill>
                                <a:schemeClr val="tx1"/>
                              </a:solidFill>
                              <a:effectLst/>
                              <a:highlight>
                                <a:srgbClr val="FFFF00"/>
                              </a:highlight>
                            </a:rPr>
                            <a:t>Note 2: The requirements above are based on the simulation results under the TDL-A [TS38.101-4]</a:t>
                          </a:r>
                          <a:endParaRPr lang="en-US" sz="1200" dirty="0">
                            <a:solidFill>
                              <a:schemeClr val="tx1"/>
                            </a:solidFill>
                            <a:effectLst/>
                          </a:endParaRPr>
                        </a:p>
                        <a:p>
                          <a:pPr algn="ctr">
                            <a:lnSpc>
                              <a:spcPct val="107000"/>
                            </a:lnSpc>
                            <a:spcAft>
                              <a:spcPts val="300"/>
                            </a:spcAft>
                          </a:pPr>
                          <a:r>
                            <a:rPr lang="en-GB" sz="1200" dirty="0">
                              <a:solidFill>
                                <a:schemeClr val="tx1"/>
                              </a:solidFill>
                              <a:effectLst/>
                            </a:rPr>
                            <a:t> </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826493913"/>
                      </a:ext>
                    </a:extLst>
                  </a:tr>
                </a:tbl>
              </a:graphicData>
            </a:graphic>
          </p:graphicFrame>
        </mc:Choice>
        <mc:Fallback>
          <p:graphicFrame>
            <p:nvGraphicFramePr>
              <p:cNvPr id="4" name="Table 3">
                <a:extLst>
                  <a:ext uri="{FF2B5EF4-FFF2-40B4-BE49-F238E27FC236}">
                    <a16:creationId xmlns:a16="http://schemas.microsoft.com/office/drawing/2014/main" id="{D32E1A35-4482-40E7-B702-9365C2754F35}"/>
                  </a:ext>
                </a:extLst>
              </p:cNvPr>
              <p:cNvGraphicFramePr>
                <a:graphicFrameLocks noGrp="1"/>
              </p:cNvGraphicFramePr>
              <p:nvPr>
                <p:extLst>
                  <p:ext uri="{D42A27DB-BD31-4B8C-83A1-F6EECF244321}">
                    <p14:modId xmlns:p14="http://schemas.microsoft.com/office/powerpoint/2010/main" val="822584408"/>
                  </p:ext>
                </p:extLst>
              </p:nvPr>
            </p:nvGraphicFramePr>
            <p:xfrm>
              <a:off x="6384034" y="1532297"/>
              <a:ext cx="5616623" cy="4953800"/>
            </p:xfrm>
            <a:graphic>
              <a:graphicData uri="http://schemas.openxmlformats.org/drawingml/2006/table">
                <a:tbl>
                  <a:tblPr firstRow="1" firstCol="1" bandRow="1">
                    <a:tableStyleId>{5C22544A-7EE6-4342-B048-85BDC9FD1C3A}</a:tableStyleId>
                  </a:tblPr>
                  <a:tblGrid>
                    <a:gridCol w="1438983">
                      <a:extLst>
                        <a:ext uri="{9D8B030D-6E8A-4147-A177-3AD203B41FA5}">
                          <a16:colId xmlns:a16="http://schemas.microsoft.com/office/drawing/2014/main" val="1762266413"/>
                        </a:ext>
                      </a:extLst>
                    </a:gridCol>
                    <a:gridCol w="813730">
                      <a:extLst>
                        <a:ext uri="{9D8B030D-6E8A-4147-A177-3AD203B41FA5}">
                          <a16:colId xmlns:a16="http://schemas.microsoft.com/office/drawing/2014/main" val="1915682395"/>
                        </a:ext>
                      </a:extLst>
                    </a:gridCol>
                    <a:gridCol w="934192">
                      <a:extLst>
                        <a:ext uri="{9D8B030D-6E8A-4147-A177-3AD203B41FA5}">
                          <a16:colId xmlns:a16="http://schemas.microsoft.com/office/drawing/2014/main" val="2546582221"/>
                        </a:ext>
                      </a:extLst>
                    </a:gridCol>
                    <a:gridCol w="696547">
                      <a:extLst>
                        <a:ext uri="{9D8B030D-6E8A-4147-A177-3AD203B41FA5}">
                          <a16:colId xmlns:a16="http://schemas.microsoft.com/office/drawing/2014/main" val="1678068101"/>
                        </a:ext>
                      </a:extLst>
                    </a:gridCol>
                    <a:gridCol w="1733171">
                      <a:extLst>
                        <a:ext uri="{9D8B030D-6E8A-4147-A177-3AD203B41FA5}">
                          <a16:colId xmlns:a16="http://schemas.microsoft.com/office/drawing/2014/main" val="956672497"/>
                        </a:ext>
                      </a:extLst>
                    </a:gridCol>
                  </a:tblGrid>
                  <a:tr h="965929">
                    <a:tc>
                      <a:txBody>
                        <a:bodyPr/>
                        <a:lstStyle/>
                        <a:p>
                          <a:pPr algn="ctr">
                            <a:lnSpc>
                              <a:spcPct val="107000"/>
                            </a:lnSpc>
                            <a:spcAft>
                              <a:spcPts val="300"/>
                            </a:spcAft>
                          </a:pPr>
                          <a:r>
                            <a:rPr lang="en-GB" sz="1200" dirty="0">
                              <a:solidFill>
                                <a:schemeClr val="tx1"/>
                              </a:solidFill>
                              <a:effectLst/>
                            </a:rPr>
                            <a:t>Accuracy, </a:t>
                          </a:r>
                          <a:endParaRPr lang="en-US" sz="1200" dirty="0">
                            <a:solidFill>
                              <a:schemeClr val="tx1"/>
                            </a:solidFill>
                            <a:effectLst/>
                          </a:endParaRPr>
                        </a:p>
                        <a:p>
                          <a:pPr algn="ctr">
                            <a:lnSpc>
                              <a:spcPct val="107000"/>
                            </a:lnSpc>
                            <a:spcAft>
                              <a:spcPts val="300"/>
                            </a:spcAft>
                          </a:pPr>
                          <a:r>
                            <a:rPr lang="en-GB" sz="1200" dirty="0">
                              <a:solidFill>
                                <a:schemeClr val="tx1"/>
                              </a:solidFill>
                              <a:effectLst/>
                            </a:rPr>
                            <a:t>Tc</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600"/>
                            </a:spcAft>
                          </a:pPr>
                          <a:r>
                            <a:rPr lang="en-GB" sz="1200">
                              <a:solidFill>
                                <a:schemeClr val="tx1"/>
                              </a:solidFill>
                              <a:effectLst/>
                            </a:rPr>
                            <a:t>Es/Iot, </a:t>
                          </a:r>
                          <a:endParaRPr lang="en-US" sz="1200">
                            <a:solidFill>
                              <a:schemeClr val="tx1"/>
                            </a:solidFill>
                            <a:effectLst/>
                          </a:endParaRPr>
                        </a:p>
                        <a:p>
                          <a:pPr algn="ctr">
                            <a:lnSpc>
                              <a:spcPct val="107000"/>
                            </a:lnSpc>
                            <a:spcAft>
                              <a:spcPts val="300"/>
                            </a:spcAft>
                          </a:pPr>
                          <a:r>
                            <a:rPr lang="en-GB" sz="1200">
                              <a:solidFill>
                                <a:schemeClr val="tx1"/>
                              </a:solidFill>
                              <a:effectLst/>
                            </a:rPr>
                            <a:t>dB</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300"/>
                            </a:spcAft>
                          </a:pPr>
                          <a:r>
                            <a:rPr lang="en-GB" sz="1200">
                              <a:solidFill>
                                <a:schemeClr val="tx1"/>
                              </a:solidFill>
                              <a:effectLst/>
                            </a:rPr>
                            <a:t>PRS BW, </a:t>
                          </a:r>
                          <a:endParaRPr lang="en-US" sz="1200">
                            <a:solidFill>
                              <a:schemeClr val="tx1"/>
                            </a:solidFill>
                            <a:effectLst/>
                          </a:endParaRPr>
                        </a:p>
                        <a:p>
                          <a:pPr algn="ctr">
                            <a:lnSpc>
                              <a:spcPct val="107000"/>
                            </a:lnSpc>
                            <a:spcAft>
                              <a:spcPts val="300"/>
                            </a:spcAft>
                          </a:pPr>
                          <a:r>
                            <a:rPr lang="en-GB" sz="1200">
                              <a:solidFill>
                                <a:schemeClr val="tx1"/>
                              </a:solidFill>
                              <a:effectLst/>
                            </a:rPr>
                            <a:t>PRB</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300"/>
                            </a:spcAft>
                          </a:pPr>
                          <a:r>
                            <a:rPr lang="en-GB" sz="1200">
                              <a:solidFill>
                                <a:schemeClr val="tx1"/>
                              </a:solidFill>
                              <a:effectLst/>
                            </a:rPr>
                            <a:t>PRS SCS,</a:t>
                          </a:r>
                          <a:endParaRPr lang="en-US" sz="1200">
                            <a:solidFill>
                              <a:schemeClr val="tx1"/>
                            </a:solidFill>
                            <a:effectLst/>
                          </a:endParaRPr>
                        </a:p>
                        <a:p>
                          <a:pPr algn="ctr">
                            <a:lnSpc>
                              <a:spcPct val="107000"/>
                            </a:lnSpc>
                            <a:spcAft>
                              <a:spcPts val="300"/>
                            </a:spcAft>
                          </a:pPr>
                          <a:r>
                            <a:rPr lang="en-GB" sz="1200">
                              <a:solidFill>
                                <a:schemeClr val="tx1"/>
                              </a:solidFill>
                              <a:effectLst/>
                            </a:rPr>
                            <a:t>kHz</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a:txBody>
                        <a:bodyPr/>
                        <a:lstStyle/>
                        <a:p>
                          <a:endParaRPr lang="en-US"/>
                        </a:p>
                      </a:txBody>
                      <a:tcPr marL="68580" marR="68580" marT="0" marB="0">
                        <a:blipFill>
                          <a:blip r:embed="rId2"/>
                          <a:stretch>
                            <a:fillRect l="-223860" t="-4403" r="-1404" b="-413208"/>
                          </a:stretch>
                        </a:blipFill>
                      </a:tcPr>
                    </a:tc>
                    <a:extLst>
                      <a:ext uri="{0D108BD9-81ED-4DB2-BD59-A6C34878D82A}">
                        <a16:rowId xmlns:a16="http://schemas.microsoft.com/office/drawing/2014/main" val="1575810600"/>
                      </a:ext>
                    </a:extLst>
                  </a:tr>
                  <a:tr h="186119">
                    <a:tc>
                      <a:txBody>
                        <a:bodyPr/>
                        <a:lstStyle/>
                        <a:p>
                          <a:pPr algn="ctr">
                            <a:lnSpc>
                              <a:spcPct val="107000"/>
                            </a:lnSpc>
                            <a:spcAft>
                              <a:spcPts val="900"/>
                            </a:spcAft>
                          </a:pPr>
                          <a:r>
                            <a:rPr lang="en-GB" sz="1200" dirty="0">
                              <a:solidFill>
                                <a:schemeClr val="tx1"/>
                              </a:solidFill>
                              <a:effectLst/>
                              <a:highlight>
                                <a:srgbClr val="FFFF00"/>
                              </a:highlight>
                            </a:rPr>
                            <a:t>[114+margin]</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rowSpan="8">
                      <a:txBody>
                        <a:bodyPr/>
                        <a:lstStyle/>
                        <a:p>
                          <a:pPr algn="ctr">
                            <a:lnSpc>
                              <a:spcPct val="107000"/>
                            </a:lnSpc>
                            <a:spcAft>
                              <a:spcPts val="900"/>
                            </a:spcAft>
                          </a:pPr>
                          <a:r>
                            <a:rPr lang="en-GB" sz="1200">
                              <a:solidFill>
                                <a:schemeClr val="tx1"/>
                              </a:solidFill>
                              <a:effectLst/>
                            </a:rPr>
                            <a:t>-3</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200">
                              <a:solidFill>
                                <a:schemeClr val="tx1"/>
                              </a:solidFill>
                              <a:effectLst/>
                            </a:rPr>
                            <a:t>≥[24]</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rowSpan="3">
                      <a:txBody>
                        <a:bodyPr/>
                        <a:lstStyle/>
                        <a:p>
                          <a:pPr algn="ctr">
                            <a:lnSpc>
                              <a:spcPct val="107000"/>
                            </a:lnSpc>
                            <a:spcAft>
                              <a:spcPts val="900"/>
                            </a:spcAft>
                          </a:pPr>
                          <a:r>
                            <a:rPr lang="en-GB" sz="1200">
                              <a:solidFill>
                                <a:schemeClr val="tx1"/>
                              </a:solidFill>
                              <a:effectLst/>
                            </a:rPr>
                            <a:t>15</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US" sz="1200">
                              <a:solidFill>
                                <a:schemeClr val="tx1"/>
                              </a:solidFill>
                              <a:effectLst/>
                            </a:rPr>
                            <a:t>≥</a:t>
                          </a:r>
                          <a:r>
                            <a:rPr lang="en-GB" sz="1200">
                              <a:solidFill>
                                <a:schemeClr val="tx1"/>
                              </a:solidFill>
                              <a:effectLst/>
                            </a:rPr>
                            <a:t>4</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870020189"/>
                      </a:ext>
                    </a:extLst>
                  </a:tr>
                  <a:tr h="186119">
                    <a:tc>
                      <a:txBody>
                        <a:bodyPr/>
                        <a:lstStyle/>
                        <a:p>
                          <a:pPr algn="ctr">
                            <a:lnSpc>
                              <a:spcPct val="107000"/>
                            </a:lnSpc>
                            <a:spcAft>
                              <a:spcPts val="900"/>
                            </a:spcAft>
                          </a:pPr>
                          <a:r>
                            <a:rPr lang="en-GB" sz="1200" dirty="0">
                              <a:solidFill>
                                <a:schemeClr val="tx1"/>
                              </a:solidFill>
                              <a:effectLst/>
                              <a:highlight>
                                <a:srgbClr val="FFFF00"/>
                              </a:highlight>
                            </a:rPr>
                            <a:t>[83 +margin]</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200">
                              <a:solidFill>
                                <a:schemeClr val="tx1"/>
                              </a:solidFill>
                              <a:effectLst/>
                            </a:rPr>
                            <a:t>≥[52]</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200">
                              <a:solidFill>
                                <a:schemeClr val="tx1"/>
                              </a:solidFill>
                              <a:effectLst/>
                            </a:rPr>
                            <a:t>All</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533734517"/>
                      </a:ext>
                    </a:extLst>
                  </a:tr>
                  <a:tr h="186119">
                    <a:tc>
                      <a:txBody>
                        <a:bodyPr/>
                        <a:lstStyle/>
                        <a:p>
                          <a:pPr algn="ctr">
                            <a:lnSpc>
                              <a:spcPct val="107000"/>
                            </a:lnSpc>
                            <a:spcAft>
                              <a:spcPts val="900"/>
                            </a:spcAft>
                          </a:pPr>
                          <a:r>
                            <a:rPr lang="en-GB" sz="1200" dirty="0">
                              <a:solidFill>
                                <a:schemeClr val="tx1"/>
                              </a:solidFill>
                              <a:effectLst/>
                              <a:highlight>
                                <a:srgbClr val="FFFF00"/>
                              </a:highlight>
                            </a:rPr>
                            <a:t>[47 +margin]</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200">
                              <a:solidFill>
                                <a:schemeClr val="tx1"/>
                              </a:solidFill>
                              <a:effectLst/>
                            </a:rPr>
                            <a:t>&gt;[104]</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200">
                              <a:solidFill>
                                <a:schemeClr val="tx1"/>
                              </a:solidFill>
                              <a:effectLst/>
                            </a:rPr>
                            <a:t>All</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1707238378"/>
                      </a:ext>
                    </a:extLst>
                  </a:tr>
                  <a:tr h="186119">
                    <a:tc>
                      <a:txBody>
                        <a:bodyPr/>
                        <a:lstStyle/>
                        <a:p>
                          <a:pPr algn="ctr">
                            <a:lnSpc>
                              <a:spcPct val="107000"/>
                            </a:lnSpc>
                            <a:spcAft>
                              <a:spcPts val="900"/>
                            </a:spcAft>
                          </a:pPr>
                          <a:r>
                            <a:rPr lang="en-GB" sz="1200" dirty="0">
                              <a:solidFill>
                                <a:schemeClr val="tx1"/>
                              </a:solidFill>
                              <a:effectLst/>
                              <a:highlight>
                                <a:srgbClr val="FFFF00"/>
                              </a:highlight>
                            </a:rPr>
                            <a:t>[</a:t>
                          </a:r>
                          <a:r>
                            <a:rPr lang="en-GB" sz="1200" dirty="0" err="1">
                              <a:solidFill>
                                <a:schemeClr val="tx1"/>
                              </a:solidFill>
                              <a:effectLst/>
                              <a:highlight>
                                <a:srgbClr val="FFFF00"/>
                              </a:highlight>
                            </a:rPr>
                            <a:t>TBD+margin</a:t>
                          </a:r>
                          <a:r>
                            <a:rPr lang="en-GB" sz="1200" dirty="0">
                              <a:solidFill>
                                <a:schemeClr val="tx1"/>
                              </a:solidFill>
                              <a:effectLst/>
                              <a:highlight>
                                <a:srgbClr val="FFFF00"/>
                              </a:highlight>
                            </a:rPr>
                            <a:t>]</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300"/>
                            </a:spcAft>
                          </a:pPr>
                          <a:r>
                            <a:rPr lang="en-GB" sz="1200">
                              <a:solidFill>
                                <a:schemeClr val="tx1"/>
                              </a:solidFill>
                              <a:effectLst/>
                            </a:rPr>
                            <a:t>≥[24]</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rowSpan="3">
                      <a:txBody>
                        <a:bodyPr/>
                        <a:lstStyle/>
                        <a:p>
                          <a:pPr algn="ctr">
                            <a:lnSpc>
                              <a:spcPct val="107000"/>
                            </a:lnSpc>
                            <a:spcAft>
                              <a:spcPts val="300"/>
                            </a:spcAft>
                          </a:pPr>
                          <a:r>
                            <a:rPr lang="en-GB" sz="1200">
                              <a:solidFill>
                                <a:schemeClr val="tx1"/>
                              </a:solidFill>
                              <a:effectLst/>
                            </a:rPr>
                            <a:t>30</a:t>
                          </a:r>
                          <a:endParaRPr lang="en-US" sz="1200">
                            <a:solidFill>
                              <a:schemeClr val="tx1"/>
                            </a:solidFill>
                            <a:effectLst/>
                          </a:endParaRPr>
                        </a:p>
                        <a:p>
                          <a:pPr algn="ctr">
                            <a:lnSpc>
                              <a:spcPct val="107000"/>
                            </a:lnSpc>
                            <a:spcAft>
                              <a:spcPts val="300"/>
                            </a:spcAft>
                          </a:pPr>
                          <a:r>
                            <a:rPr lang="en-GB" sz="1200">
                              <a:solidFill>
                                <a:schemeClr val="tx1"/>
                              </a:solidFill>
                              <a:effectLst/>
                            </a:rPr>
                            <a:t> </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300"/>
                            </a:spcAft>
                          </a:pPr>
                          <a:r>
                            <a:rPr lang="en-US" sz="1200">
                              <a:solidFill>
                                <a:schemeClr val="tx1"/>
                              </a:solidFill>
                              <a:effectLst/>
                            </a:rPr>
                            <a:t>≥</a:t>
                          </a:r>
                          <a:r>
                            <a:rPr lang="en-GB" sz="1200">
                              <a:solidFill>
                                <a:schemeClr val="tx1"/>
                              </a:solidFill>
                              <a:effectLst/>
                            </a:rPr>
                            <a:t>4</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1223229536"/>
                      </a:ext>
                    </a:extLst>
                  </a:tr>
                  <a:tr h="186119">
                    <a:tc>
                      <a:txBody>
                        <a:bodyPr/>
                        <a:lstStyle/>
                        <a:p>
                          <a:pPr algn="ctr">
                            <a:lnSpc>
                              <a:spcPct val="107000"/>
                            </a:lnSpc>
                            <a:spcAft>
                              <a:spcPts val="900"/>
                            </a:spcAft>
                          </a:pPr>
                          <a:r>
                            <a:rPr lang="en-GB" sz="1200" dirty="0">
                              <a:solidFill>
                                <a:schemeClr val="tx1"/>
                              </a:solidFill>
                              <a:effectLst/>
                              <a:highlight>
                                <a:srgbClr val="FFFF00"/>
                              </a:highlight>
                            </a:rPr>
                            <a:t>[51 +margin]</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300"/>
                            </a:spcAft>
                          </a:pPr>
                          <a:r>
                            <a:rPr lang="en-GB" sz="1200">
                              <a:solidFill>
                                <a:schemeClr val="tx1"/>
                              </a:solidFill>
                              <a:effectLst/>
                            </a:rPr>
                            <a:t>≥[48]</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300"/>
                            </a:spcAft>
                          </a:pPr>
                          <a:r>
                            <a:rPr lang="en-GB" sz="1200">
                              <a:solidFill>
                                <a:schemeClr val="tx1"/>
                              </a:solidFill>
                              <a:effectLst/>
                            </a:rPr>
                            <a:t>All</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453055195"/>
                      </a:ext>
                    </a:extLst>
                  </a:tr>
                  <a:tr h="186119">
                    <a:tc>
                      <a:txBody>
                        <a:bodyPr/>
                        <a:lstStyle/>
                        <a:p>
                          <a:pPr algn="ctr">
                            <a:lnSpc>
                              <a:spcPct val="107000"/>
                            </a:lnSpc>
                            <a:spcAft>
                              <a:spcPts val="900"/>
                            </a:spcAft>
                          </a:pPr>
                          <a:r>
                            <a:rPr lang="en-GB" sz="1200" dirty="0">
                              <a:solidFill>
                                <a:schemeClr val="tx1"/>
                              </a:solidFill>
                              <a:effectLst/>
                              <a:highlight>
                                <a:srgbClr val="FFFF00"/>
                              </a:highlight>
                            </a:rPr>
                            <a:t>[41 +margin]</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300"/>
                            </a:spcAft>
                          </a:pPr>
                          <a:r>
                            <a:rPr lang="en-GB" sz="1200">
                              <a:solidFill>
                                <a:schemeClr val="tx1"/>
                              </a:solidFill>
                              <a:effectLst/>
                            </a:rPr>
                            <a:t>≥[132]</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300"/>
                            </a:spcAft>
                          </a:pPr>
                          <a:r>
                            <a:rPr lang="en-GB" sz="1200">
                              <a:solidFill>
                                <a:schemeClr val="tx1"/>
                              </a:solidFill>
                              <a:effectLst/>
                            </a:rPr>
                            <a:t>All</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2531953519"/>
                      </a:ext>
                    </a:extLst>
                  </a:tr>
                  <a:tr h="186119">
                    <a:tc>
                      <a:txBody>
                        <a:bodyPr/>
                        <a:lstStyle/>
                        <a:p>
                          <a:pPr algn="ctr">
                            <a:lnSpc>
                              <a:spcPct val="107000"/>
                            </a:lnSpc>
                            <a:spcAft>
                              <a:spcPts val="900"/>
                            </a:spcAft>
                          </a:pPr>
                          <a:r>
                            <a:rPr lang="en-GB" sz="1200" dirty="0">
                              <a:solidFill>
                                <a:schemeClr val="tx1"/>
                              </a:solidFill>
                              <a:effectLst/>
                              <a:highlight>
                                <a:srgbClr val="FFFF00"/>
                              </a:highlight>
                            </a:rPr>
                            <a:t>[53 +margin]</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300"/>
                            </a:spcAft>
                          </a:pPr>
                          <a:r>
                            <a:rPr lang="en-GB" sz="1200">
                              <a:solidFill>
                                <a:schemeClr val="tx1"/>
                              </a:solidFill>
                              <a:effectLst/>
                            </a:rPr>
                            <a:t>≥[24]</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rowSpan="2">
                      <a:txBody>
                        <a:bodyPr/>
                        <a:lstStyle/>
                        <a:p>
                          <a:pPr algn="ctr">
                            <a:lnSpc>
                              <a:spcPct val="107000"/>
                            </a:lnSpc>
                            <a:spcAft>
                              <a:spcPts val="300"/>
                            </a:spcAft>
                          </a:pPr>
                          <a:r>
                            <a:rPr lang="en-GB" sz="1200">
                              <a:solidFill>
                                <a:schemeClr val="tx1"/>
                              </a:solidFill>
                              <a:effectLst/>
                            </a:rPr>
                            <a:t>60</a:t>
                          </a:r>
                          <a:endParaRPr lang="en-US" sz="1200">
                            <a:solidFill>
                              <a:schemeClr val="tx1"/>
                            </a:solidFill>
                            <a:effectLst/>
                          </a:endParaRPr>
                        </a:p>
                        <a:p>
                          <a:pPr algn="ctr">
                            <a:lnSpc>
                              <a:spcPct val="107000"/>
                            </a:lnSpc>
                            <a:spcAft>
                              <a:spcPts val="300"/>
                            </a:spcAft>
                          </a:pPr>
                          <a:r>
                            <a:rPr lang="en-GB" sz="1200">
                              <a:solidFill>
                                <a:schemeClr val="tx1"/>
                              </a:solidFill>
                              <a:effectLst/>
                            </a:rPr>
                            <a:t> </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300"/>
                            </a:spcAft>
                          </a:pPr>
                          <a:r>
                            <a:rPr lang="en-US" sz="1200">
                              <a:solidFill>
                                <a:schemeClr val="tx1"/>
                              </a:solidFill>
                              <a:effectLst/>
                            </a:rPr>
                            <a:t>≥</a:t>
                          </a:r>
                          <a:r>
                            <a:rPr lang="en-GB" sz="1200">
                              <a:solidFill>
                                <a:schemeClr val="tx1"/>
                              </a:solidFill>
                              <a:effectLst/>
                            </a:rPr>
                            <a:t>4</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873530213"/>
                      </a:ext>
                    </a:extLst>
                  </a:tr>
                  <a:tr h="233807">
                    <a:tc>
                      <a:txBody>
                        <a:bodyPr/>
                        <a:lstStyle/>
                        <a:p>
                          <a:pPr algn="ctr">
                            <a:lnSpc>
                              <a:spcPct val="107000"/>
                            </a:lnSpc>
                            <a:spcAft>
                              <a:spcPts val="900"/>
                            </a:spcAft>
                          </a:pPr>
                          <a:r>
                            <a:rPr lang="en-GB" sz="1200">
                              <a:solidFill>
                                <a:schemeClr val="tx1"/>
                              </a:solidFill>
                              <a:effectLst/>
                              <a:highlight>
                                <a:srgbClr val="FFFF00"/>
                              </a:highlight>
                            </a:rPr>
                            <a:t>[31 +margin]</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300"/>
                            </a:spcAft>
                          </a:pPr>
                          <a:r>
                            <a:rPr lang="en-GB" sz="1200" dirty="0">
                              <a:solidFill>
                                <a:schemeClr val="tx1"/>
                              </a:solidFill>
                              <a:effectLst/>
                            </a:rPr>
                            <a:t>≥[64]</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300"/>
                            </a:spcAft>
                          </a:pPr>
                          <a:r>
                            <a:rPr lang="en-GB" sz="1200">
                              <a:solidFill>
                                <a:schemeClr val="tx1"/>
                              </a:solidFill>
                              <a:effectLst/>
                            </a:rPr>
                            <a:t>All</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3662638224"/>
                      </a:ext>
                    </a:extLst>
                  </a:tr>
                  <a:tr h="186119">
                    <a:tc>
                      <a:txBody>
                        <a:bodyPr/>
                        <a:lstStyle/>
                        <a:p>
                          <a:pPr algn="ctr">
                            <a:lnSpc>
                              <a:spcPct val="107000"/>
                            </a:lnSpc>
                            <a:spcAft>
                              <a:spcPts val="900"/>
                            </a:spcAft>
                          </a:pPr>
                          <a:r>
                            <a:rPr lang="en-GB" sz="1200">
                              <a:solidFill>
                                <a:schemeClr val="tx1"/>
                              </a:solidFill>
                              <a:effectLst/>
                              <a:highlight>
                                <a:srgbClr val="FFFF00"/>
                              </a:highlight>
                            </a:rPr>
                            <a:t>[135+margin]</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rowSpan="8">
                      <a:txBody>
                        <a:bodyPr/>
                        <a:lstStyle/>
                        <a:p>
                          <a:pPr algn="ctr">
                            <a:lnSpc>
                              <a:spcPct val="107000"/>
                            </a:lnSpc>
                            <a:spcAft>
                              <a:spcPts val="900"/>
                            </a:spcAft>
                          </a:pPr>
                          <a:r>
                            <a:rPr lang="en-GB" sz="1200">
                              <a:solidFill>
                                <a:schemeClr val="tx1"/>
                              </a:solidFill>
                              <a:effectLst/>
                            </a:rPr>
                            <a:t>-13</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200" dirty="0">
                              <a:solidFill>
                                <a:schemeClr val="tx1"/>
                              </a:solidFill>
                              <a:effectLst/>
                            </a:rPr>
                            <a:t>≥[24]</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rowSpan="3">
                      <a:txBody>
                        <a:bodyPr/>
                        <a:lstStyle/>
                        <a:p>
                          <a:pPr algn="ctr">
                            <a:lnSpc>
                              <a:spcPct val="107000"/>
                            </a:lnSpc>
                            <a:spcAft>
                              <a:spcPts val="900"/>
                            </a:spcAft>
                          </a:pPr>
                          <a:r>
                            <a:rPr lang="en-GB" sz="1200">
                              <a:solidFill>
                                <a:schemeClr val="tx1"/>
                              </a:solidFill>
                              <a:effectLst/>
                            </a:rPr>
                            <a:t>15</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US" sz="1200">
                              <a:solidFill>
                                <a:schemeClr val="tx1"/>
                              </a:solidFill>
                              <a:effectLst/>
                            </a:rPr>
                            <a:t>≥</a:t>
                          </a:r>
                          <a:r>
                            <a:rPr lang="en-GB" sz="1200">
                              <a:solidFill>
                                <a:schemeClr val="tx1"/>
                              </a:solidFill>
                              <a:effectLst/>
                            </a:rPr>
                            <a:t>4</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1821786470"/>
                      </a:ext>
                    </a:extLst>
                  </a:tr>
                  <a:tr h="186119">
                    <a:tc>
                      <a:txBody>
                        <a:bodyPr/>
                        <a:lstStyle/>
                        <a:p>
                          <a:pPr algn="ctr">
                            <a:lnSpc>
                              <a:spcPct val="107000"/>
                            </a:lnSpc>
                            <a:spcAft>
                              <a:spcPts val="900"/>
                            </a:spcAft>
                          </a:pPr>
                          <a:r>
                            <a:rPr lang="en-GB" sz="1200">
                              <a:solidFill>
                                <a:schemeClr val="tx1"/>
                              </a:solidFill>
                              <a:effectLst/>
                              <a:highlight>
                                <a:srgbClr val="FFFF00"/>
                              </a:highlight>
                            </a:rPr>
                            <a:t>[86+margin]</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200" dirty="0">
                              <a:solidFill>
                                <a:schemeClr val="tx1"/>
                              </a:solidFill>
                              <a:effectLst/>
                            </a:rPr>
                            <a:t>≥[52]</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200">
                              <a:solidFill>
                                <a:schemeClr val="tx1"/>
                              </a:solidFill>
                              <a:effectLst/>
                            </a:rPr>
                            <a:t>All</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2844421273"/>
                      </a:ext>
                    </a:extLst>
                  </a:tr>
                  <a:tr h="186119">
                    <a:tc>
                      <a:txBody>
                        <a:bodyPr/>
                        <a:lstStyle/>
                        <a:p>
                          <a:pPr algn="ctr">
                            <a:lnSpc>
                              <a:spcPct val="107000"/>
                            </a:lnSpc>
                            <a:spcAft>
                              <a:spcPts val="900"/>
                            </a:spcAft>
                          </a:pPr>
                          <a:r>
                            <a:rPr lang="en-GB" sz="1200">
                              <a:solidFill>
                                <a:schemeClr val="tx1"/>
                              </a:solidFill>
                              <a:effectLst/>
                              <a:highlight>
                                <a:srgbClr val="FFFF00"/>
                              </a:highlight>
                            </a:rPr>
                            <a:t>[56 +margin]</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200" dirty="0">
                              <a:solidFill>
                                <a:schemeClr val="tx1"/>
                              </a:solidFill>
                              <a:effectLst/>
                            </a:rPr>
                            <a:t>&gt;[104]</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200">
                              <a:solidFill>
                                <a:schemeClr val="tx1"/>
                              </a:solidFill>
                              <a:effectLst/>
                            </a:rPr>
                            <a:t>All</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1798025321"/>
                      </a:ext>
                    </a:extLst>
                  </a:tr>
                  <a:tr h="186119">
                    <a:tc>
                      <a:txBody>
                        <a:bodyPr/>
                        <a:lstStyle/>
                        <a:p>
                          <a:pPr algn="ctr">
                            <a:lnSpc>
                              <a:spcPct val="107000"/>
                            </a:lnSpc>
                            <a:spcAft>
                              <a:spcPts val="900"/>
                            </a:spcAft>
                          </a:pPr>
                          <a:r>
                            <a:rPr lang="en-GB" sz="1200">
                              <a:solidFill>
                                <a:schemeClr val="tx1"/>
                              </a:solidFill>
                              <a:effectLst/>
                              <a:highlight>
                                <a:srgbClr val="FFFF00"/>
                              </a:highlight>
                            </a:rPr>
                            <a:t>[TBD+margin]</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300"/>
                            </a:spcAft>
                          </a:pPr>
                          <a:r>
                            <a:rPr lang="en-GB" sz="1200" dirty="0">
                              <a:solidFill>
                                <a:schemeClr val="tx1"/>
                              </a:solidFill>
                              <a:effectLst/>
                            </a:rPr>
                            <a:t>≥[24]</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rowSpan="3">
                      <a:txBody>
                        <a:bodyPr/>
                        <a:lstStyle/>
                        <a:p>
                          <a:pPr algn="ctr">
                            <a:lnSpc>
                              <a:spcPct val="107000"/>
                            </a:lnSpc>
                            <a:spcAft>
                              <a:spcPts val="300"/>
                            </a:spcAft>
                          </a:pPr>
                          <a:r>
                            <a:rPr lang="en-GB" sz="1200">
                              <a:solidFill>
                                <a:schemeClr val="tx1"/>
                              </a:solidFill>
                              <a:effectLst/>
                            </a:rPr>
                            <a:t>30</a:t>
                          </a:r>
                          <a:endParaRPr lang="en-US" sz="1200">
                            <a:solidFill>
                              <a:schemeClr val="tx1"/>
                            </a:solidFill>
                            <a:effectLst/>
                          </a:endParaRPr>
                        </a:p>
                        <a:p>
                          <a:pPr algn="ctr">
                            <a:lnSpc>
                              <a:spcPct val="107000"/>
                            </a:lnSpc>
                            <a:spcAft>
                              <a:spcPts val="300"/>
                            </a:spcAft>
                          </a:pPr>
                          <a:r>
                            <a:rPr lang="en-GB" sz="1200">
                              <a:solidFill>
                                <a:schemeClr val="tx1"/>
                              </a:solidFill>
                              <a:effectLst/>
                            </a:rPr>
                            <a:t> </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300"/>
                            </a:spcAft>
                          </a:pPr>
                          <a:r>
                            <a:rPr lang="en-US" sz="1200">
                              <a:solidFill>
                                <a:schemeClr val="tx1"/>
                              </a:solidFill>
                              <a:effectLst/>
                            </a:rPr>
                            <a:t>≥</a:t>
                          </a:r>
                          <a:r>
                            <a:rPr lang="en-GB" sz="1200">
                              <a:solidFill>
                                <a:schemeClr val="tx1"/>
                              </a:solidFill>
                              <a:effectLst/>
                            </a:rPr>
                            <a:t>4</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3899406133"/>
                      </a:ext>
                    </a:extLst>
                  </a:tr>
                  <a:tr h="186119">
                    <a:tc>
                      <a:txBody>
                        <a:bodyPr/>
                        <a:lstStyle/>
                        <a:p>
                          <a:pPr algn="ctr">
                            <a:lnSpc>
                              <a:spcPct val="107000"/>
                            </a:lnSpc>
                            <a:spcAft>
                              <a:spcPts val="900"/>
                            </a:spcAft>
                          </a:pPr>
                          <a:r>
                            <a:rPr lang="en-GB" sz="1200">
                              <a:solidFill>
                                <a:schemeClr val="tx1"/>
                              </a:solidFill>
                              <a:effectLst/>
                              <a:highlight>
                                <a:srgbClr val="FFFF00"/>
                              </a:highlight>
                            </a:rPr>
                            <a:t>[72 +margin]</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300"/>
                            </a:spcAft>
                          </a:pPr>
                          <a:r>
                            <a:rPr lang="en-GB" sz="1200" dirty="0">
                              <a:solidFill>
                                <a:schemeClr val="tx1"/>
                              </a:solidFill>
                              <a:effectLst/>
                            </a:rPr>
                            <a:t>≥[48]</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300"/>
                            </a:spcAft>
                          </a:pPr>
                          <a:r>
                            <a:rPr lang="en-GB" sz="1200">
                              <a:solidFill>
                                <a:schemeClr val="tx1"/>
                              </a:solidFill>
                              <a:effectLst/>
                            </a:rPr>
                            <a:t>All</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4061744465"/>
                      </a:ext>
                    </a:extLst>
                  </a:tr>
                  <a:tr h="186119">
                    <a:tc>
                      <a:txBody>
                        <a:bodyPr/>
                        <a:lstStyle/>
                        <a:p>
                          <a:pPr algn="ctr">
                            <a:lnSpc>
                              <a:spcPct val="107000"/>
                            </a:lnSpc>
                            <a:spcAft>
                              <a:spcPts val="900"/>
                            </a:spcAft>
                          </a:pPr>
                          <a:r>
                            <a:rPr lang="en-GB" sz="1200">
                              <a:solidFill>
                                <a:schemeClr val="tx1"/>
                              </a:solidFill>
                              <a:effectLst/>
                              <a:highlight>
                                <a:srgbClr val="FFFF00"/>
                              </a:highlight>
                            </a:rPr>
                            <a:t>[40 +margin]</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300"/>
                            </a:spcAft>
                          </a:pPr>
                          <a:r>
                            <a:rPr lang="en-GB" sz="1200" dirty="0">
                              <a:solidFill>
                                <a:schemeClr val="tx1"/>
                              </a:solidFill>
                              <a:effectLst/>
                            </a:rPr>
                            <a:t>≥[132]</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300"/>
                            </a:spcAft>
                          </a:pPr>
                          <a:r>
                            <a:rPr lang="en-GB" sz="1200">
                              <a:solidFill>
                                <a:schemeClr val="tx1"/>
                              </a:solidFill>
                              <a:effectLst/>
                            </a:rPr>
                            <a:t>All</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4234344962"/>
                      </a:ext>
                    </a:extLst>
                  </a:tr>
                  <a:tr h="186119">
                    <a:tc>
                      <a:txBody>
                        <a:bodyPr/>
                        <a:lstStyle/>
                        <a:p>
                          <a:pPr algn="ctr">
                            <a:lnSpc>
                              <a:spcPct val="107000"/>
                            </a:lnSpc>
                            <a:spcAft>
                              <a:spcPts val="900"/>
                            </a:spcAft>
                          </a:pPr>
                          <a:r>
                            <a:rPr lang="en-GB" sz="1200">
                              <a:solidFill>
                                <a:schemeClr val="tx1"/>
                              </a:solidFill>
                              <a:effectLst/>
                              <a:highlight>
                                <a:srgbClr val="FFFF00"/>
                              </a:highlight>
                            </a:rPr>
                            <a:t>[118 +margin]</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300"/>
                            </a:spcAft>
                          </a:pPr>
                          <a:r>
                            <a:rPr lang="en-GB" sz="1200" dirty="0">
                              <a:solidFill>
                                <a:schemeClr val="tx1"/>
                              </a:solidFill>
                              <a:effectLst/>
                            </a:rPr>
                            <a:t>≥[24]</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rowSpan="2">
                      <a:txBody>
                        <a:bodyPr/>
                        <a:lstStyle/>
                        <a:p>
                          <a:pPr algn="ctr">
                            <a:lnSpc>
                              <a:spcPct val="107000"/>
                            </a:lnSpc>
                            <a:spcAft>
                              <a:spcPts val="300"/>
                            </a:spcAft>
                          </a:pPr>
                          <a:r>
                            <a:rPr lang="en-GB" sz="1200">
                              <a:solidFill>
                                <a:schemeClr val="tx1"/>
                              </a:solidFill>
                              <a:effectLst/>
                            </a:rPr>
                            <a:t>60</a:t>
                          </a:r>
                          <a:endParaRPr lang="en-US" sz="1200">
                            <a:solidFill>
                              <a:schemeClr val="tx1"/>
                            </a:solidFill>
                            <a:effectLst/>
                          </a:endParaRPr>
                        </a:p>
                        <a:p>
                          <a:pPr algn="ctr">
                            <a:lnSpc>
                              <a:spcPct val="107000"/>
                            </a:lnSpc>
                            <a:spcAft>
                              <a:spcPts val="300"/>
                            </a:spcAft>
                          </a:pPr>
                          <a:r>
                            <a:rPr lang="en-GB" sz="1200">
                              <a:solidFill>
                                <a:schemeClr val="tx1"/>
                              </a:solidFill>
                              <a:effectLst/>
                            </a:rPr>
                            <a:t> </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300"/>
                            </a:spcAft>
                          </a:pPr>
                          <a:r>
                            <a:rPr lang="en-US" sz="1200">
                              <a:solidFill>
                                <a:schemeClr val="tx1"/>
                              </a:solidFill>
                              <a:effectLst/>
                            </a:rPr>
                            <a:t>≥</a:t>
                          </a:r>
                          <a:r>
                            <a:rPr lang="en-GB" sz="1200">
                              <a:solidFill>
                                <a:schemeClr val="tx1"/>
                              </a:solidFill>
                              <a:effectLst/>
                            </a:rPr>
                            <a:t>4</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3231286963"/>
                      </a:ext>
                    </a:extLst>
                  </a:tr>
                  <a:tr h="233807">
                    <a:tc>
                      <a:txBody>
                        <a:bodyPr/>
                        <a:lstStyle/>
                        <a:p>
                          <a:pPr algn="ctr">
                            <a:lnSpc>
                              <a:spcPct val="107000"/>
                            </a:lnSpc>
                            <a:spcAft>
                              <a:spcPts val="900"/>
                            </a:spcAft>
                          </a:pPr>
                          <a:r>
                            <a:rPr lang="en-GB" sz="1200">
                              <a:solidFill>
                                <a:schemeClr val="tx1"/>
                              </a:solidFill>
                              <a:effectLst/>
                              <a:highlight>
                                <a:srgbClr val="FFFF00"/>
                              </a:highlight>
                            </a:rPr>
                            <a:t>[43 +margin]</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300"/>
                            </a:spcAft>
                          </a:pPr>
                          <a:r>
                            <a:rPr lang="en-GB" sz="1200" dirty="0">
                              <a:solidFill>
                                <a:schemeClr val="tx1"/>
                              </a:solidFill>
                              <a:effectLst/>
                            </a:rPr>
                            <a:t>≥[64]</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300"/>
                            </a:spcAft>
                          </a:pPr>
                          <a:r>
                            <a:rPr lang="en-GB" sz="1200">
                              <a:solidFill>
                                <a:schemeClr val="tx1"/>
                              </a:solidFill>
                              <a:effectLst/>
                            </a:rPr>
                            <a:t>All</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3291655411"/>
                      </a:ext>
                    </a:extLst>
                  </a:tr>
                  <a:tr h="914591">
                    <a:tc gridSpan="5">
                      <a:txBody>
                        <a:bodyPr/>
                        <a:lstStyle/>
                        <a:p>
                          <a:pPr algn="just">
                            <a:lnSpc>
                              <a:spcPct val="105000"/>
                            </a:lnSpc>
                            <a:spcAft>
                              <a:spcPts val="600"/>
                            </a:spcAft>
                          </a:pPr>
                          <a:r>
                            <a:rPr lang="en-GB" sz="1200" dirty="0">
                              <a:solidFill>
                                <a:schemeClr val="tx1"/>
                              </a:solidFill>
                              <a:effectLst/>
                            </a:rPr>
                            <a:t>Note 1:  Margin value is FFS</a:t>
                          </a:r>
                          <a:endParaRPr lang="en-US" sz="1200" dirty="0">
                            <a:solidFill>
                              <a:schemeClr val="tx1"/>
                            </a:solidFill>
                            <a:effectLst/>
                          </a:endParaRPr>
                        </a:p>
                        <a:p>
                          <a:pPr algn="just">
                            <a:lnSpc>
                              <a:spcPct val="105000"/>
                            </a:lnSpc>
                            <a:spcAft>
                              <a:spcPts val="600"/>
                            </a:spcAft>
                          </a:pPr>
                          <a:r>
                            <a:rPr lang="en-GB" sz="1200" dirty="0">
                              <a:solidFill>
                                <a:schemeClr val="tx1"/>
                              </a:solidFill>
                              <a:effectLst/>
                              <a:highlight>
                                <a:srgbClr val="FFFF00"/>
                              </a:highlight>
                            </a:rPr>
                            <a:t>Note 2: The requirements above are based on the simulation results under the TDL-A [TS38.101-4]</a:t>
                          </a:r>
                          <a:endParaRPr lang="en-US" sz="1200" dirty="0">
                            <a:solidFill>
                              <a:schemeClr val="tx1"/>
                            </a:solidFill>
                            <a:effectLst/>
                          </a:endParaRPr>
                        </a:p>
                        <a:p>
                          <a:pPr algn="ctr">
                            <a:lnSpc>
                              <a:spcPct val="107000"/>
                            </a:lnSpc>
                            <a:spcAft>
                              <a:spcPts val="300"/>
                            </a:spcAft>
                          </a:pPr>
                          <a:r>
                            <a:rPr lang="en-GB" sz="1200" dirty="0">
                              <a:solidFill>
                                <a:schemeClr val="tx1"/>
                              </a:solidFill>
                              <a:effectLst/>
                            </a:rPr>
                            <a:t> </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826493913"/>
                      </a:ext>
                    </a:extLst>
                  </a:tr>
                </a:tbl>
              </a:graphicData>
            </a:graphic>
          </p:graphicFrame>
        </mc:Fallback>
      </mc:AlternateContent>
      <mc:AlternateContent xmlns:mc="http://schemas.openxmlformats.org/markup-compatibility/2006">
        <mc:Choice xmlns:a14="http://schemas.microsoft.com/office/drawing/2010/main" Requires="a14">
          <p:graphicFrame>
            <p:nvGraphicFramePr>
              <p:cNvPr id="9" name="Table 8">
                <a:extLst>
                  <a:ext uri="{FF2B5EF4-FFF2-40B4-BE49-F238E27FC236}">
                    <a16:creationId xmlns:a16="http://schemas.microsoft.com/office/drawing/2014/main" id="{1E5F2137-5921-4E43-9B99-A44C0029D83E}"/>
                  </a:ext>
                </a:extLst>
              </p:cNvPr>
              <p:cNvGraphicFramePr>
                <a:graphicFrameLocks noGrp="1"/>
              </p:cNvGraphicFramePr>
              <p:nvPr>
                <p:extLst>
                  <p:ext uri="{D42A27DB-BD31-4B8C-83A1-F6EECF244321}">
                    <p14:modId xmlns:p14="http://schemas.microsoft.com/office/powerpoint/2010/main" val="1934242960"/>
                  </p:ext>
                </p:extLst>
              </p:nvPr>
            </p:nvGraphicFramePr>
            <p:xfrm>
              <a:off x="551384" y="2938533"/>
              <a:ext cx="5112567" cy="3913575"/>
            </p:xfrm>
            <a:graphic>
              <a:graphicData uri="http://schemas.openxmlformats.org/drawingml/2006/table">
                <a:tbl>
                  <a:tblPr firstRow="1" firstCol="1" bandRow="1">
                    <a:tableStyleId>{5C22544A-7EE6-4342-B048-85BDC9FD1C3A}</a:tableStyleId>
                  </a:tblPr>
                  <a:tblGrid>
                    <a:gridCol w="1237886">
                      <a:extLst>
                        <a:ext uri="{9D8B030D-6E8A-4147-A177-3AD203B41FA5}">
                          <a16:colId xmlns:a16="http://schemas.microsoft.com/office/drawing/2014/main" val="886577592"/>
                        </a:ext>
                      </a:extLst>
                    </a:gridCol>
                    <a:gridCol w="598907">
                      <a:extLst>
                        <a:ext uri="{9D8B030D-6E8A-4147-A177-3AD203B41FA5}">
                          <a16:colId xmlns:a16="http://schemas.microsoft.com/office/drawing/2014/main" val="703489797"/>
                        </a:ext>
                      </a:extLst>
                    </a:gridCol>
                    <a:gridCol w="867759">
                      <a:extLst>
                        <a:ext uri="{9D8B030D-6E8A-4147-A177-3AD203B41FA5}">
                          <a16:colId xmlns:a16="http://schemas.microsoft.com/office/drawing/2014/main" val="1766714983"/>
                        </a:ext>
                      </a:extLst>
                    </a:gridCol>
                    <a:gridCol w="678324">
                      <a:extLst>
                        <a:ext uri="{9D8B030D-6E8A-4147-A177-3AD203B41FA5}">
                          <a16:colId xmlns:a16="http://schemas.microsoft.com/office/drawing/2014/main" val="2230029019"/>
                        </a:ext>
                      </a:extLst>
                    </a:gridCol>
                    <a:gridCol w="1729691">
                      <a:extLst>
                        <a:ext uri="{9D8B030D-6E8A-4147-A177-3AD203B41FA5}">
                          <a16:colId xmlns:a16="http://schemas.microsoft.com/office/drawing/2014/main" val="1336026631"/>
                        </a:ext>
                      </a:extLst>
                    </a:gridCol>
                  </a:tblGrid>
                  <a:tr h="750185">
                    <a:tc>
                      <a:txBody>
                        <a:bodyPr/>
                        <a:lstStyle/>
                        <a:p>
                          <a:pPr algn="ctr">
                            <a:lnSpc>
                              <a:spcPct val="107000"/>
                            </a:lnSpc>
                            <a:spcAft>
                              <a:spcPts val="300"/>
                            </a:spcAft>
                          </a:pPr>
                          <a:r>
                            <a:rPr lang="en-GB" sz="1200" dirty="0">
                              <a:solidFill>
                                <a:schemeClr val="tx1"/>
                              </a:solidFill>
                              <a:effectLst/>
                            </a:rPr>
                            <a:t>Accuracy, </a:t>
                          </a:r>
                          <a:endParaRPr lang="en-US" sz="1200" dirty="0">
                            <a:solidFill>
                              <a:schemeClr val="tx1"/>
                            </a:solidFill>
                            <a:effectLst/>
                          </a:endParaRPr>
                        </a:p>
                        <a:p>
                          <a:pPr algn="ctr">
                            <a:lnSpc>
                              <a:spcPct val="107000"/>
                            </a:lnSpc>
                            <a:spcAft>
                              <a:spcPts val="300"/>
                            </a:spcAft>
                          </a:pPr>
                          <a:r>
                            <a:rPr lang="en-GB" sz="1200" dirty="0">
                              <a:solidFill>
                                <a:schemeClr val="tx1"/>
                              </a:solidFill>
                              <a:effectLst/>
                            </a:rPr>
                            <a:t>Tc</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600"/>
                            </a:spcAft>
                          </a:pPr>
                          <a:r>
                            <a:rPr lang="en-GB" sz="1200">
                              <a:solidFill>
                                <a:schemeClr val="tx1"/>
                              </a:solidFill>
                              <a:effectLst/>
                            </a:rPr>
                            <a:t>Es/Iot, </a:t>
                          </a:r>
                          <a:endParaRPr lang="en-US" sz="1200">
                            <a:solidFill>
                              <a:schemeClr val="tx1"/>
                            </a:solidFill>
                            <a:effectLst/>
                          </a:endParaRPr>
                        </a:p>
                        <a:p>
                          <a:pPr algn="ctr">
                            <a:lnSpc>
                              <a:spcPct val="107000"/>
                            </a:lnSpc>
                            <a:spcAft>
                              <a:spcPts val="300"/>
                            </a:spcAft>
                          </a:pPr>
                          <a:r>
                            <a:rPr lang="en-GB" sz="1200">
                              <a:solidFill>
                                <a:schemeClr val="tx1"/>
                              </a:solidFill>
                              <a:effectLst/>
                            </a:rPr>
                            <a:t>dB</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300"/>
                            </a:spcAft>
                          </a:pPr>
                          <a:r>
                            <a:rPr lang="en-GB" sz="1200">
                              <a:solidFill>
                                <a:schemeClr val="tx1"/>
                              </a:solidFill>
                              <a:effectLst/>
                            </a:rPr>
                            <a:t>PRS BW, </a:t>
                          </a:r>
                          <a:endParaRPr lang="en-US" sz="1200">
                            <a:solidFill>
                              <a:schemeClr val="tx1"/>
                            </a:solidFill>
                            <a:effectLst/>
                          </a:endParaRPr>
                        </a:p>
                        <a:p>
                          <a:pPr algn="ctr">
                            <a:lnSpc>
                              <a:spcPct val="107000"/>
                            </a:lnSpc>
                            <a:spcAft>
                              <a:spcPts val="300"/>
                            </a:spcAft>
                          </a:pPr>
                          <a:r>
                            <a:rPr lang="en-GB" sz="1200">
                              <a:solidFill>
                                <a:schemeClr val="tx1"/>
                              </a:solidFill>
                              <a:effectLst/>
                            </a:rPr>
                            <a:t>PRB</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300"/>
                            </a:spcAft>
                          </a:pPr>
                          <a:r>
                            <a:rPr lang="en-GB" sz="1200">
                              <a:solidFill>
                                <a:schemeClr val="tx1"/>
                              </a:solidFill>
                              <a:effectLst/>
                            </a:rPr>
                            <a:t>PRS SCS,</a:t>
                          </a:r>
                          <a:endParaRPr lang="en-US" sz="1200">
                            <a:solidFill>
                              <a:schemeClr val="tx1"/>
                            </a:solidFill>
                            <a:effectLst/>
                          </a:endParaRPr>
                        </a:p>
                        <a:p>
                          <a:pPr algn="ctr">
                            <a:lnSpc>
                              <a:spcPct val="107000"/>
                            </a:lnSpc>
                            <a:spcAft>
                              <a:spcPts val="300"/>
                            </a:spcAft>
                          </a:pPr>
                          <a:r>
                            <a:rPr lang="en-GB" sz="1200">
                              <a:solidFill>
                                <a:schemeClr val="tx1"/>
                              </a:solidFill>
                              <a:effectLst/>
                            </a:rPr>
                            <a:t>kHz</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a:txBody>
                        <a:bodyPr/>
                        <a:lstStyle/>
                        <a:p>
                          <a:pPr>
                            <a:lnSpc>
                              <a:spcPct val="107000"/>
                            </a:lnSpc>
                            <a:spcAft>
                              <a:spcPts val="900"/>
                            </a:spcAft>
                          </a:pPr>
                          <a:r>
                            <a:rPr lang="en-GB" sz="1200">
                              <a:solidFill>
                                <a:schemeClr val="tx1"/>
                              </a:solidFill>
                              <a:effectLst/>
                            </a:rPr>
                            <a:t>Repetition factor  (</a:t>
                          </a:r>
                          <a14:m>
                            <m:oMath xmlns:m="http://schemas.openxmlformats.org/officeDocument/2006/math">
                              <m:sSubSup>
                                <m:sSubSupPr>
                                  <m:ctrlPr>
                                    <a:rPr lang="en-US" sz="1200" i="1">
                                      <a:solidFill>
                                        <a:schemeClr val="tx1"/>
                                      </a:solidFill>
                                      <a:effectLst/>
                                      <a:latin typeface="Cambria Math" panose="02040503050406030204" pitchFamily="18" charset="0"/>
                                    </a:rPr>
                                  </m:ctrlPr>
                                </m:sSubSupPr>
                                <m:e>
                                  <m:r>
                                    <a:rPr lang="en-GB" sz="1200">
                                      <a:solidFill>
                                        <a:schemeClr val="tx1"/>
                                      </a:solidFill>
                                      <a:effectLst/>
                                      <a:latin typeface="Cambria Math" panose="02040503050406030204" pitchFamily="18" charset="0"/>
                                    </a:rPr>
                                    <m:t>𝑻</m:t>
                                  </m:r>
                                </m:e>
                                <m:sub>
                                  <m:r>
                                    <m:rPr>
                                      <m:nor/>
                                    </m:rPr>
                                    <a:rPr lang="en-GB" sz="1200">
                                      <a:solidFill>
                                        <a:schemeClr val="tx1"/>
                                      </a:solidFill>
                                      <a:effectLst/>
                                    </a:rPr>
                                    <m:t>rep</m:t>
                                  </m:r>
                                </m:sub>
                                <m:sup>
                                  <m:r>
                                    <m:rPr>
                                      <m:nor/>
                                    </m:rPr>
                                    <a:rPr lang="en-GB" sz="1200">
                                      <a:solidFill>
                                        <a:schemeClr val="tx1"/>
                                      </a:solidFill>
                                      <a:effectLst/>
                                    </a:rPr>
                                    <m:t>PRS</m:t>
                                  </m:r>
                                </m:sup>
                              </m:sSubSup>
                              <m:r>
                                <a:rPr lang="en-GB" sz="1200">
                                  <a:solidFill>
                                    <a:schemeClr val="tx1"/>
                                  </a:solidFill>
                                  <a:effectLst/>
                                  <a:latin typeface="Cambria Math" panose="02040503050406030204" pitchFamily="18" charset="0"/>
                                </a:rPr>
                                <m:t>∗</m:t>
                              </m:r>
                              <m:sSub>
                                <m:sSubPr>
                                  <m:ctrlPr>
                                    <a:rPr lang="en-US" sz="1200" i="1">
                                      <a:solidFill>
                                        <a:schemeClr val="tx1"/>
                                      </a:solidFill>
                                      <a:effectLst/>
                                      <a:latin typeface="Cambria Math" panose="02040503050406030204" pitchFamily="18" charset="0"/>
                                    </a:rPr>
                                  </m:ctrlPr>
                                </m:sSubPr>
                                <m:e>
                                  <m:r>
                                    <a:rPr lang="en-GB" sz="1200">
                                      <a:solidFill>
                                        <a:schemeClr val="tx1"/>
                                      </a:solidFill>
                                      <a:effectLst/>
                                      <a:latin typeface="Cambria Math" panose="02040503050406030204" pitchFamily="18" charset="0"/>
                                    </a:rPr>
                                    <m:t>𝑳</m:t>
                                  </m:r>
                                </m:e>
                                <m:sub>
                                  <m:r>
                                    <m:rPr>
                                      <m:nor/>
                                    </m:rPr>
                                    <a:rPr lang="en-GB" sz="1200">
                                      <a:solidFill>
                                        <a:schemeClr val="tx1"/>
                                      </a:solidFill>
                                      <a:effectLst/>
                                    </a:rPr>
                                    <m:t>PRS</m:t>
                                  </m:r>
                                </m:sub>
                              </m:sSub>
                              <m:r>
                                <a:rPr lang="en-GB" sz="1200">
                                  <a:solidFill>
                                    <a:schemeClr val="tx1"/>
                                  </a:solidFill>
                                  <a:effectLst/>
                                  <a:latin typeface="Cambria Math" panose="02040503050406030204" pitchFamily="18" charset="0"/>
                                </a:rPr>
                                <m:t>/</m:t>
                              </m:r>
                              <m:sSubSup>
                                <m:sSubSupPr>
                                  <m:ctrlPr>
                                    <a:rPr lang="en-US" sz="1200" i="1">
                                      <a:solidFill>
                                        <a:schemeClr val="tx1"/>
                                      </a:solidFill>
                                      <a:effectLst/>
                                      <a:latin typeface="Cambria Math" panose="02040503050406030204" pitchFamily="18" charset="0"/>
                                    </a:rPr>
                                  </m:ctrlPr>
                                </m:sSubSupPr>
                                <m:e>
                                  <m:r>
                                    <a:rPr lang="en-GB" sz="1200">
                                      <a:solidFill>
                                        <a:schemeClr val="tx1"/>
                                      </a:solidFill>
                                      <a:effectLst/>
                                      <a:latin typeface="Cambria Math" panose="02040503050406030204" pitchFamily="18" charset="0"/>
                                    </a:rPr>
                                    <m:t>𝑲</m:t>
                                  </m:r>
                                </m:e>
                                <m:sub>
                                  <m:r>
                                    <m:rPr>
                                      <m:nor/>
                                    </m:rPr>
                                    <a:rPr lang="en-GB" sz="1200">
                                      <a:solidFill>
                                        <a:schemeClr val="tx1"/>
                                      </a:solidFill>
                                      <a:effectLst/>
                                    </a:rPr>
                                    <m:t>comb</m:t>
                                  </m:r>
                                </m:sub>
                                <m:sup>
                                  <m:r>
                                    <m:rPr>
                                      <m:nor/>
                                    </m:rPr>
                                    <a:rPr lang="en-GB" sz="1200">
                                      <a:solidFill>
                                        <a:schemeClr val="tx1"/>
                                      </a:solidFill>
                                      <a:effectLst/>
                                    </a:rPr>
                                    <m:t>PRS</m:t>
                                  </m:r>
                                </m:sup>
                              </m:sSubSup>
                              <m:r>
                                <a:rPr lang="en-GB" sz="1200">
                                  <a:solidFill>
                                    <a:schemeClr val="tx1"/>
                                  </a:solidFill>
                                  <a:effectLst/>
                                  <a:latin typeface="Cambria Math" panose="02040503050406030204" pitchFamily="18" charset="0"/>
                                </a:rPr>
                                <m:t>)</m:t>
                              </m:r>
                            </m:oMath>
                          </a14:m>
                          <a:endParaRPr lang="en-US" sz="1200">
                            <a:solidFill>
                              <a:schemeClr val="tx1"/>
                            </a:solidFill>
                            <a:effectLst/>
                          </a:endParaRPr>
                        </a:p>
                        <a:p>
                          <a:pPr algn="ctr">
                            <a:lnSpc>
                              <a:spcPct val="107000"/>
                            </a:lnSpc>
                            <a:spcAft>
                              <a:spcPts val="300"/>
                            </a:spcAft>
                          </a:pPr>
                          <a:r>
                            <a:rPr lang="en-GB" sz="1200">
                              <a:solidFill>
                                <a:schemeClr val="tx1"/>
                              </a:solidFill>
                              <a:effectLst/>
                            </a:rPr>
                            <a:t> </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1297985363"/>
                      </a:ext>
                    </a:extLst>
                  </a:tr>
                  <a:tr h="163778">
                    <a:tc>
                      <a:txBody>
                        <a:bodyPr/>
                        <a:lstStyle/>
                        <a:p>
                          <a:pPr algn="ctr">
                            <a:lnSpc>
                              <a:spcPct val="107000"/>
                            </a:lnSpc>
                            <a:spcAft>
                              <a:spcPts val="900"/>
                            </a:spcAft>
                          </a:pPr>
                          <a:r>
                            <a:rPr lang="en-GB" sz="1200" dirty="0">
                              <a:solidFill>
                                <a:schemeClr val="tx1"/>
                              </a:solidFill>
                              <a:effectLst/>
                              <a:highlight>
                                <a:srgbClr val="FFFF00"/>
                              </a:highlight>
                            </a:rPr>
                            <a:t>[55 +margin]</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rowSpan="6">
                      <a:txBody>
                        <a:bodyPr/>
                        <a:lstStyle/>
                        <a:p>
                          <a:pPr algn="ctr">
                            <a:lnSpc>
                              <a:spcPct val="107000"/>
                            </a:lnSpc>
                            <a:spcAft>
                              <a:spcPts val="900"/>
                            </a:spcAft>
                          </a:pPr>
                          <a:r>
                            <a:rPr lang="en-GB" sz="1200">
                              <a:solidFill>
                                <a:schemeClr val="tx1"/>
                              </a:solidFill>
                              <a:effectLst/>
                            </a:rPr>
                            <a:t>-3</a:t>
                          </a:r>
                          <a:endParaRPr lang="en-US" sz="1200">
                            <a:solidFill>
                              <a:schemeClr val="tx1"/>
                            </a:solidFill>
                            <a:effectLst/>
                          </a:endParaRPr>
                        </a:p>
                        <a:p>
                          <a:pPr algn="ctr">
                            <a:lnSpc>
                              <a:spcPct val="107000"/>
                            </a:lnSpc>
                            <a:spcAft>
                              <a:spcPts val="900"/>
                            </a:spcAft>
                          </a:pPr>
                          <a:r>
                            <a:rPr lang="en-GB" sz="1200">
                              <a:solidFill>
                                <a:schemeClr val="tx1"/>
                              </a:solidFill>
                              <a:effectLst/>
                            </a:rPr>
                            <a:t> </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200">
                              <a:solidFill>
                                <a:schemeClr val="tx1"/>
                              </a:solidFill>
                              <a:effectLst/>
                            </a:rPr>
                            <a:t>≥[24]</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rowSpan="3">
                      <a:txBody>
                        <a:bodyPr/>
                        <a:lstStyle/>
                        <a:p>
                          <a:pPr algn="ctr">
                            <a:lnSpc>
                              <a:spcPct val="107000"/>
                            </a:lnSpc>
                            <a:spcAft>
                              <a:spcPts val="900"/>
                            </a:spcAft>
                          </a:pPr>
                          <a:r>
                            <a:rPr lang="en-GB" sz="1200">
                              <a:solidFill>
                                <a:schemeClr val="tx1"/>
                              </a:solidFill>
                              <a:effectLst/>
                            </a:rPr>
                            <a:t>60</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200">
                              <a:solidFill>
                                <a:schemeClr val="tx1"/>
                              </a:solidFill>
                              <a:effectLst/>
                            </a:rPr>
                            <a:t>≥4</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4211379040"/>
                      </a:ext>
                    </a:extLst>
                  </a:tr>
                  <a:tr h="163778">
                    <a:tc>
                      <a:txBody>
                        <a:bodyPr/>
                        <a:lstStyle/>
                        <a:p>
                          <a:pPr algn="ctr">
                            <a:lnSpc>
                              <a:spcPct val="107000"/>
                            </a:lnSpc>
                            <a:spcAft>
                              <a:spcPts val="900"/>
                            </a:spcAft>
                          </a:pPr>
                          <a:r>
                            <a:rPr lang="en-GB" sz="1200" dirty="0">
                              <a:solidFill>
                                <a:schemeClr val="tx1"/>
                              </a:solidFill>
                              <a:effectLst/>
                              <a:highlight>
                                <a:srgbClr val="FFFF00"/>
                              </a:highlight>
                            </a:rPr>
                            <a:t>[48 +margin]</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200">
                              <a:solidFill>
                                <a:schemeClr val="tx1"/>
                              </a:solidFill>
                              <a:effectLst/>
                            </a:rPr>
                            <a:t>≥[64]</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200">
                              <a:solidFill>
                                <a:schemeClr val="tx1"/>
                              </a:solidFill>
                              <a:effectLst/>
                            </a:rPr>
                            <a:t>All</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19724814"/>
                      </a:ext>
                    </a:extLst>
                  </a:tr>
                  <a:tr h="163778">
                    <a:tc>
                      <a:txBody>
                        <a:bodyPr/>
                        <a:lstStyle/>
                        <a:p>
                          <a:pPr algn="ctr">
                            <a:lnSpc>
                              <a:spcPct val="107000"/>
                            </a:lnSpc>
                            <a:spcAft>
                              <a:spcPts val="900"/>
                            </a:spcAft>
                          </a:pPr>
                          <a:r>
                            <a:rPr lang="en-GB" sz="1200" dirty="0">
                              <a:solidFill>
                                <a:schemeClr val="tx1"/>
                              </a:solidFill>
                              <a:effectLst/>
                              <a:highlight>
                                <a:srgbClr val="FFFF00"/>
                              </a:highlight>
                            </a:rPr>
                            <a:t>[30 +margin]</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200">
                              <a:solidFill>
                                <a:schemeClr val="tx1"/>
                              </a:solidFill>
                              <a:effectLst/>
                            </a:rPr>
                            <a:t>≥[132]</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200">
                              <a:solidFill>
                                <a:schemeClr val="tx1"/>
                              </a:solidFill>
                              <a:effectLst/>
                            </a:rPr>
                            <a:t>All</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1178843468"/>
                      </a:ext>
                    </a:extLst>
                  </a:tr>
                  <a:tr h="163778">
                    <a:tc>
                      <a:txBody>
                        <a:bodyPr/>
                        <a:lstStyle/>
                        <a:p>
                          <a:pPr algn="ctr">
                            <a:lnSpc>
                              <a:spcPct val="107000"/>
                            </a:lnSpc>
                            <a:spcAft>
                              <a:spcPts val="900"/>
                            </a:spcAft>
                          </a:pPr>
                          <a:r>
                            <a:rPr lang="en-GB" sz="1200">
                              <a:solidFill>
                                <a:schemeClr val="tx1"/>
                              </a:solidFill>
                              <a:effectLst/>
                              <a:highlight>
                                <a:srgbClr val="FFFF00"/>
                              </a:highlight>
                            </a:rPr>
                            <a:t>[42+margin]</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200" dirty="0">
                              <a:solidFill>
                                <a:schemeClr val="tx1"/>
                              </a:solidFill>
                              <a:effectLst/>
                            </a:rPr>
                            <a:t>≥[32]</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rowSpan="3">
                      <a:txBody>
                        <a:bodyPr/>
                        <a:lstStyle/>
                        <a:p>
                          <a:pPr algn="ctr">
                            <a:lnSpc>
                              <a:spcPct val="107000"/>
                            </a:lnSpc>
                            <a:spcAft>
                              <a:spcPts val="900"/>
                            </a:spcAft>
                          </a:pPr>
                          <a:r>
                            <a:rPr lang="en-GB" sz="1200">
                              <a:solidFill>
                                <a:schemeClr val="tx1"/>
                              </a:solidFill>
                              <a:effectLst/>
                            </a:rPr>
                            <a:t>120</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200">
                              <a:solidFill>
                                <a:schemeClr val="tx1"/>
                              </a:solidFill>
                              <a:effectLst/>
                            </a:rPr>
                            <a:t>≥4</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2093482399"/>
                      </a:ext>
                    </a:extLst>
                  </a:tr>
                  <a:tr h="163778">
                    <a:tc>
                      <a:txBody>
                        <a:bodyPr/>
                        <a:lstStyle/>
                        <a:p>
                          <a:pPr algn="ctr">
                            <a:lnSpc>
                              <a:spcPct val="107000"/>
                            </a:lnSpc>
                            <a:spcAft>
                              <a:spcPts val="900"/>
                            </a:spcAft>
                          </a:pPr>
                          <a:r>
                            <a:rPr lang="en-GB" sz="1200">
                              <a:solidFill>
                                <a:schemeClr val="tx1"/>
                              </a:solidFill>
                              <a:effectLst/>
                              <a:highlight>
                                <a:srgbClr val="FFFF00"/>
                              </a:highlight>
                            </a:rPr>
                            <a:t>[47 +margin]</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200" dirty="0">
                              <a:solidFill>
                                <a:schemeClr val="tx1"/>
                              </a:solidFill>
                              <a:effectLst/>
                            </a:rPr>
                            <a:t>≥[64]</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200">
                              <a:solidFill>
                                <a:schemeClr val="tx1"/>
                              </a:solidFill>
                              <a:effectLst/>
                            </a:rPr>
                            <a:t>All</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29217000"/>
                      </a:ext>
                    </a:extLst>
                  </a:tr>
                  <a:tr h="163778">
                    <a:tc>
                      <a:txBody>
                        <a:bodyPr/>
                        <a:lstStyle/>
                        <a:p>
                          <a:pPr algn="ctr">
                            <a:lnSpc>
                              <a:spcPct val="107000"/>
                            </a:lnSpc>
                            <a:spcAft>
                              <a:spcPts val="900"/>
                            </a:spcAft>
                          </a:pPr>
                          <a:r>
                            <a:rPr lang="en-GB" sz="1200">
                              <a:solidFill>
                                <a:schemeClr val="tx1"/>
                              </a:solidFill>
                              <a:effectLst/>
                              <a:highlight>
                                <a:srgbClr val="FFFF00"/>
                              </a:highlight>
                            </a:rPr>
                            <a:t>[20 +margin]</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200" dirty="0">
                              <a:solidFill>
                                <a:schemeClr val="tx1"/>
                              </a:solidFill>
                              <a:effectLst/>
                            </a:rPr>
                            <a:t>≥[128]</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200">
                              <a:solidFill>
                                <a:schemeClr val="tx1"/>
                              </a:solidFill>
                              <a:effectLst/>
                            </a:rPr>
                            <a:t>All</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1789616767"/>
                      </a:ext>
                    </a:extLst>
                  </a:tr>
                  <a:tr h="163778">
                    <a:tc>
                      <a:txBody>
                        <a:bodyPr/>
                        <a:lstStyle/>
                        <a:p>
                          <a:pPr algn="ctr">
                            <a:lnSpc>
                              <a:spcPct val="107000"/>
                            </a:lnSpc>
                            <a:spcAft>
                              <a:spcPts val="900"/>
                            </a:spcAft>
                          </a:pPr>
                          <a:r>
                            <a:rPr lang="en-GB" sz="1200">
                              <a:solidFill>
                                <a:schemeClr val="tx1"/>
                              </a:solidFill>
                              <a:effectLst/>
                              <a:highlight>
                                <a:srgbClr val="FFFF00"/>
                              </a:highlight>
                            </a:rPr>
                            <a:t>[59 +margin]</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rowSpan="6">
                      <a:txBody>
                        <a:bodyPr/>
                        <a:lstStyle/>
                        <a:p>
                          <a:pPr algn="ctr">
                            <a:lnSpc>
                              <a:spcPct val="107000"/>
                            </a:lnSpc>
                            <a:spcAft>
                              <a:spcPts val="900"/>
                            </a:spcAft>
                          </a:pPr>
                          <a:r>
                            <a:rPr lang="en-GB" sz="1200">
                              <a:solidFill>
                                <a:schemeClr val="tx1"/>
                              </a:solidFill>
                              <a:effectLst/>
                            </a:rPr>
                            <a:t>-13</a:t>
                          </a:r>
                          <a:endParaRPr lang="en-US" sz="1200">
                            <a:solidFill>
                              <a:schemeClr val="tx1"/>
                            </a:solidFill>
                            <a:effectLst/>
                          </a:endParaRPr>
                        </a:p>
                        <a:p>
                          <a:pPr algn="ctr">
                            <a:lnSpc>
                              <a:spcPct val="107000"/>
                            </a:lnSpc>
                            <a:spcAft>
                              <a:spcPts val="900"/>
                            </a:spcAft>
                          </a:pPr>
                          <a:r>
                            <a:rPr lang="en-GB" sz="1200">
                              <a:solidFill>
                                <a:schemeClr val="tx1"/>
                              </a:solidFill>
                              <a:effectLst/>
                            </a:rPr>
                            <a:t> </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200">
                              <a:solidFill>
                                <a:schemeClr val="tx1"/>
                              </a:solidFill>
                              <a:effectLst/>
                            </a:rPr>
                            <a:t>≥[24]</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rowSpan="3">
                      <a:txBody>
                        <a:bodyPr/>
                        <a:lstStyle/>
                        <a:p>
                          <a:pPr algn="ctr">
                            <a:lnSpc>
                              <a:spcPct val="107000"/>
                            </a:lnSpc>
                            <a:spcAft>
                              <a:spcPts val="900"/>
                            </a:spcAft>
                          </a:pPr>
                          <a:r>
                            <a:rPr lang="en-GB" sz="1200">
                              <a:solidFill>
                                <a:schemeClr val="tx1"/>
                              </a:solidFill>
                              <a:effectLst/>
                            </a:rPr>
                            <a:t>60</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200">
                              <a:solidFill>
                                <a:schemeClr val="tx1"/>
                              </a:solidFill>
                              <a:effectLst/>
                            </a:rPr>
                            <a:t>≥4</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1698938052"/>
                      </a:ext>
                    </a:extLst>
                  </a:tr>
                  <a:tr h="163778">
                    <a:tc>
                      <a:txBody>
                        <a:bodyPr/>
                        <a:lstStyle/>
                        <a:p>
                          <a:pPr algn="ctr">
                            <a:lnSpc>
                              <a:spcPct val="107000"/>
                            </a:lnSpc>
                            <a:spcAft>
                              <a:spcPts val="900"/>
                            </a:spcAft>
                          </a:pPr>
                          <a:r>
                            <a:rPr lang="en-GB" sz="1200">
                              <a:solidFill>
                                <a:schemeClr val="tx1"/>
                              </a:solidFill>
                              <a:effectLst/>
                              <a:highlight>
                                <a:srgbClr val="FFFF00"/>
                              </a:highlight>
                            </a:rPr>
                            <a:t>[48 +margin]</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200" dirty="0">
                              <a:solidFill>
                                <a:schemeClr val="tx1"/>
                              </a:solidFill>
                              <a:effectLst/>
                            </a:rPr>
                            <a:t>≥[64]</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200">
                              <a:solidFill>
                                <a:schemeClr val="tx1"/>
                              </a:solidFill>
                              <a:effectLst/>
                            </a:rPr>
                            <a:t>All</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3845148919"/>
                      </a:ext>
                    </a:extLst>
                  </a:tr>
                  <a:tr h="163778">
                    <a:tc>
                      <a:txBody>
                        <a:bodyPr/>
                        <a:lstStyle/>
                        <a:p>
                          <a:pPr algn="ctr">
                            <a:lnSpc>
                              <a:spcPct val="107000"/>
                            </a:lnSpc>
                            <a:spcAft>
                              <a:spcPts val="900"/>
                            </a:spcAft>
                          </a:pPr>
                          <a:r>
                            <a:rPr lang="en-GB" sz="1200">
                              <a:solidFill>
                                <a:schemeClr val="tx1"/>
                              </a:solidFill>
                              <a:effectLst/>
                              <a:highlight>
                                <a:srgbClr val="FFFF00"/>
                              </a:highlight>
                            </a:rPr>
                            <a:t>[31 +margin]</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200" dirty="0">
                              <a:solidFill>
                                <a:schemeClr val="tx1"/>
                              </a:solidFill>
                              <a:effectLst/>
                            </a:rPr>
                            <a:t>≥[132]</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200">
                              <a:solidFill>
                                <a:schemeClr val="tx1"/>
                              </a:solidFill>
                              <a:effectLst/>
                            </a:rPr>
                            <a:t>All</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2438102037"/>
                      </a:ext>
                    </a:extLst>
                  </a:tr>
                  <a:tr h="163778">
                    <a:tc>
                      <a:txBody>
                        <a:bodyPr/>
                        <a:lstStyle/>
                        <a:p>
                          <a:pPr algn="ctr">
                            <a:lnSpc>
                              <a:spcPct val="107000"/>
                            </a:lnSpc>
                            <a:spcAft>
                              <a:spcPts val="900"/>
                            </a:spcAft>
                          </a:pPr>
                          <a:r>
                            <a:rPr lang="en-GB" sz="1200">
                              <a:solidFill>
                                <a:schemeClr val="tx1"/>
                              </a:solidFill>
                              <a:effectLst/>
                              <a:highlight>
                                <a:srgbClr val="FFFF00"/>
                              </a:highlight>
                            </a:rPr>
                            <a:t>[41 +margin]</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200">
                              <a:solidFill>
                                <a:schemeClr val="tx1"/>
                              </a:solidFill>
                              <a:effectLst/>
                            </a:rPr>
                            <a:t>≥[32]</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rowSpan="3">
                      <a:txBody>
                        <a:bodyPr/>
                        <a:lstStyle/>
                        <a:p>
                          <a:pPr algn="ctr">
                            <a:lnSpc>
                              <a:spcPct val="107000"/>
                            </a:lnSpc>
                            <a:spcAft>
                              <a:spcPts val="900"/>
                            </a:spcAft>
                          </a:pPr>
                          <a:r>
                            <a:rPr lang="en-GB" sz="1200" dirty="0">
                              <a:solidFill>
                                <a:schemeClr val="tx1"/>
                              </a:solidFill>
                              <a:effectLst/>
                            </a:rPr>
                            <a:t> </a:t>
                          </a:r>
                          <a:endParaRPr lang="en-US" sz="1200" dirty="0">
                            <a:solidFill>
                              <a:schemeClr val="tx1"/>
                            </a:solidFill>
                            <a:effectLst/>
                          </a:endParaRPr>
                        </a:p>
                        <a:p>
                          <a:pPr algn="ctr">
                            <a:lnSpc>
                              <a:spcPct val="107000"/>
                            </a:lnSpc>
                            <a:spcAft>
                              <a:spcPts val="900"/>
                            </a:spcAft>
                          </a:pPr>
                          <a:r>
                            <a:rPr lang="en-GB" sz="1200" dirty="0">
                              <a:solidFill>
                                <a:schemeClr val="tx1"/>
                              </a:solidFill>
                              <a:effectLst/>
                            </a:rPr>
                            <a:t>120</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200">
                              <a:solidFill>
                                <a:schemeClr val="tx1"/>
                              </a:solidFill>
                              <a:effectLst/>
                            </a:rPr>
                            <a:t>≥4</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1262821855"/>
                      </a:ext>
                    </a:extLst>
                  </a:tr>
                  <a:tr h="163778">
                    <a:tc>
                      <a:txBody>
                        <a:bodyPr/>
                        <a:lstStyle/>
                        <a:p>
                          <a:pPr algn="ctr">
                            <a:lnSpc>
                              <a:spcPct val="107000"/>
                            </a:lnSpc>
                            <a:spcAft>
                              <a:spcPts val="900"/>
                            </a:spcAft>
                          </a:pPr>
                          <a:r>
                            <a:rPr lang="en-GB" sz="1200">
                              <a:solidFill>
                                <a:schemeClr val="tx1"/>
                              </a:solidFill>
                              <a:effectLst/>
                              <a:highlight>
                                <a:srgbClr val="FFFF00"/>
                              </a:highlight>
                            </a:rPr>
                            <a:t>[49 +margin]</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200" dirty="0">
                              <a:solidFill>
                                <a:schemeClr val="tx1"/>
                              </a:solidFill>
                              <a:effectLst/>
                            </a:rPr>
                            <a:t>≥[64]</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200" dirty="0">
                              <a:solidFill>
                                <a:schemeClr val="tx1"/>
                              </a:solidFill>
                              <a:effectLst/>
                            </a:rPr>
                            <a:t>All</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2078421318"/>
                      </a:ext>
                    </a:extLst>
                  </a:tr>
                  <a:tr h="163778">
                    <a:tc>
                      <a:txBody>
                        <a:bodyPr/>
                        <a:lstStyle/>
                        <a:p>
                          <a:pPr algn="ctr">
                            <a:lnSpc>
                              <a:spcPct val="107000"/>
                            </a:lnSpc>
                            <a:spcAft>
                              <a:spcPts val="900"/>
                            </a:spcAft>
                          </a:pPr>
                          <a:r>
                            <a:rPr lang="en-GB" sz="1200">
                              <a:solidFill>
                                <a:schemeClr val="tx1"/>
                              </a:solidFill>
                              <a:effectLst/>
                              <a:highlight>
                                <a:srgbClr val="FFFF00"/>
                              </a:highlight>
                            </a:rPr>
                            <a:t>[36 +margin]</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200">
                              <a:solidFill>
                                <a:schemeClr val="tx1"/>
                              </a:solidFill>
                              <a:effectLst/>
                            </a:rPr>
                            <a:t>≥[128]</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200" dirty="0">
                              <a:solidFill>
                                <a:schemeClr val="tx1"/>
                              </a:solidFill>
                              <a:effectLst/>
                            </a:rPr>
                            <a:t>All</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3895983204"/>
                      </a:ext>
                    </a:extLst>
                  </a:tr>
                  <a:tr h="832040">
                    <a:tc gridSpan="5">
                      <a:txBody>
                        <a:bodyPr/>
                        <a:lstStyle/>
                        <a:p>
                          <a:pPr algn="just">
                            <a:lnSpc>
                              <a:spcPct val="105000"/>
                            </a:lnSpc>
                            <a:spcAft>
                              <a:spcPts val="600"/>
                            </a:spcAft>
                          </a:pPr>
                          <a:r>
                            <a:rPr lang="en-GB" sz="1200" dirty="0">
                              <a:solidFill>
                                <a:schemeClr val="tx1"/>
                              </a:solidFill>
                              <a:effectLst/>
                            </a:rPr>
                            <a:t>Note 1:  Margin value is FFS</a:t>
                          </a:r>
                          <a:endParaRPr lang="en-US" sz="1200" dirty="0">
                            <a:solidFill>
                              <a:schemeClr val="tx1"/>
                            </a:solidFill>
                            <a:effectLst/>
                          </a:endParaRPr>
                        </a:p>
                        <a:p>
                          <a:pPr algn="just">
                            <a:lnSpc>
                              <a:spcPct val="105000"/>
                            </a:lnSpc>
                            <a:spcAft>
                              <a:spcPts val="600"/>
                            </a:spcAft>
                          </a:pPr>
                          <a:r>
                            <a:rPr lang="en-GB" sz="1200" dirty="0">
                              <a:solidFill>
                                <a:schemeClr val="tx1"/>
                              </a:solidFill>
                              <a:effectLst/>
                              <a:highlight>
                                <a:srgbClr val="FFFF00"/>
                              </a:highlight>
                            </a:rPr>
                            <a:t>Note 2: The requirements above are based on the simulation results under the TDL-C [TS38.101-4]</a:t>
                          </a:r>
                          <a:endParaRPr lang="en-US" sz="1200" dirty="0">
                            <a:solidFill>
                              <a:schemeClr val="tx1"/>
                            </a:solidFill>
                            <a:effectLst/>
                          </a:endParaRPr>
                        </a:p>
                        <a:p>
                          <a:pPr algn="ctr">
                            <a:lnSpc>
                              <a:spcPct val="107000"/>
                            </a:lnSpc>
                            <a:spcAft>
                              <a:spcPts val="900"/>
                            </a:spcAft>
                          </a:pPr>
                          <a:r>
                            <a:rPr lang="en-GB" sz="1200" dirty="0">
                              <a:solidFill>
                                <a:schemeClr val="tx1"/>
                              </a:solidFill>
                              <a:effectLst/>
                            </a:rPr>
                            <a:t> </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205655356"/>
                      </a:ext>
                    </a:extLst>
                  </a:tr>
                </a:tbl>
              </a:graphicData>
            </a:graphic>
          </p:graphicFrame>
        </mc:Choice>
        <mc:Fallback>
          <p:graphicFrame>
            <p:nvGraphicFramePr>
              <p:cNvPr id="9" name="Table 8">
                <a:extLst>
                  <a:ext uri="{FF2B5EF4-FFF2-40B4-BE49-F238E27FC236}">
                    <a16:creationId xmlns:a16="http://schemas.microsoft.com/office/drawing/2014/main" id="{1E5F2137-5921-4E43-9B99-A44C0029D83E}"/>
                  </a:ext>
                </a:extLst>
              </p:cNvPr>
              <p:cNvGraphicFramePr>
                <a:graphicFrameLocks noGrp="1"/>
              </p:cNvGraphicFramePr>
              <p:nvPr>
                <p:extLst>
                  <p:ext uri="{D42A27DB-BD31-4B8C-83A1-F6EECF244321}">
                    <p14:modId xmlns:p14="http://schemas.microsoft.com/office/powerpoint/2010/main" val="1934242960"/>
                  </p:ext>
                </p:extLst>
              </p:nvPr>
            </p:nvGraphicFramePr>
            <p:xfrm>
              <a:off x="551384" y="2938533"/>
              <a:ext cx="5112567" cy="3913575"/>
            </p:xfrm>
            <a:graphic>
              <a:graphicData uri="http://schemas.openxmlformats.org/drawingml/2006/table">
                <a:tbl>
                  <a:tblPr firstRow="1" firstCol="1" bandRow="1">
                    <a:tableStyleId>{5C22544A-7EE6-4342-B048-85BDC9FD1C3A}</a:tableStyleId>
                  </a:tblPr>
                  <a:tblGrid>
                    <a:gridCol w="1237886">
                      <a:extLst>
                        <a:ext uri="{9D8B030D-6E8A-4147-A177-3AD203B41FA5}">
                          <a16:colId xmlns:a16="http://schemas.microsoft.com/office/drawing/2014/main" val="886577592"/>
                        </a:ext>
                      </a:extLst>
                    </a:gridCol>
                    <a:gridCol w="598907">
                      <a:extLst>
                        <a:ext uri="{9D8B030D-6E8A-4147-A177-3AD203B41FA5}">
                          <a16:colId xmlns:a16="http://schemas.microsoft.com/office/drawing/2014/main" val="703489797"/>
                        </a:ext>
                      </a:extLst>
                    </a:gridCol>
                    <a:gridCol w="867759">
                      <a:extLst>
                        <a:ext uri="{9D8B030D-6E8A-4147-A177-3AD203B41FA5}">
                          <a16:colId xmlns:a16="http://schemas.microsoft.com/office/drawing/2014/main" val="1766714983"/>
                        </a:ext>
                      </a:extLst>
                    </a:gridCol>
                    <a:gridCol w="678324">
                      <a:extLst>
                        <a:ext uri="{9D8B030D-6E8A-4147-A177-3AD203B41FA5}">
                          <a16:colId xmlns:a16="http://schemas.microsoft.com/office/drawing/2014/main" val="2230029019"/>
                        </a:ext>
                      </a:extLst>
                    </a:gridCol>
                    <a:gridCol w="1729691">
                      <a:extLst>
                        <a:ext uri="{9D8B030D-6E8A-4147-A177-3AD203B41FA5}">
                          <a16:colId xmlns:a16="http://schemas.microsoft.com/office/drawing/2014/main" val="1336026631"/>
                        </a:ext>
                      </a:extLst>
                    </a:gridCol>
                  </a:tblGrid>
                  <a:tr h="765556">
                    <a:tc>
                      <a:txBody>
                        <a:bodyPr/>
                        <a:lstStyle/>
                        <a:p>
                          <a:pPr algn="ctr">
                            <a:lnSpc>
                              <a:spcPct val="107000"/>
                            </a:lnSpc>
                            <a:spcAft>
                              <a:spcPts val="300"/>
                            </a:spcAft>
                          </a:pPr>
                          <a:r>
                            <a:rPr lang="en-GB" sz="1200" dirty="0">
                              <a:solidFill>
                                <a:schemeClr val="tx1"/>
                              </a:solidFill>
                              <a:effectLst/>
                            </a:rPr>
                            <a:t>Accuracy, </a:t>
                          </a:r>
                          <a:endParaRPr lang="en-US" sz="1200" dirty="0">
                            <a:solidFill>
                              <a:schemeClr val="tx1"/>
                            </a:solidFill>
                            <a:effectLst/>
                          </a:endParaRPr>
                        </a:p>
                        <a:p>
                          <a:pPr algn="ctr">
                            <a:lnSpc>
                              <a:spcPct val="107000"/>
                            </a:lnSpc>
                            <a:spcAft>
                              <a:spcPts val="300"/>
                            </a:spcAft>
                          </a:pPr>
                          <a:r>
                            <a:rPr lang="en-GB" sz="1200" dirty="0">
                              <a:solidFill>
                                <a:schemeClr val="tx1"/>
                              </a:solidFill>
                              <a:effectLst/>
                            </a:rPr>
                            <a:t>Tc</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600"/>
                            </a:spcAft>
                          </a:pPr>
                          <a:r>
                            <a:rPr lang="en-GB" sz="1200">
                              <a:solidFill>
                                <a:schemeClr val="tx1"/>
                              </a:solidFill>
                              <a:effectLst/>
                            </a:rPr>
                            <a:t>Es/Iot, </a:t>
                          </a:r>
                          <a:endParaRPr lang="en-US" sz="1200">
                            <a:solidFill>
                              <a:schemeClr val="tx1"/>
                            </a:solidFill>
                            <a:effectLst/>
                          </a:endParaRPr>
                        </a:p>
                        <a:p>
                          <a:pPr algn="ctr">
                            <a:lnSpc>
                              <a:spcPct val="107000"/>
                            </a:lnSpc>
                            <a:spcAft>
                              <a:spcPts val="300"/>
                            </a:spcAft>
                          </a:pPr>
                          <a:r>
                            <a:rPr lang="en-GB" sz="1200">
                              <a:solidFill>
                                <a:schemeClr val="tx1"/>
                              </a:solidFill>
                              <a:effectLst/>
                            </a:rPr>
                            <a:t>dB</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300"/>
                            </a:spcAft>
                          </a:pPr>
                          <a:r>
                            <a:rPr lang="en-GB" sz="1200">
                              <a:solidFill>
                                <a:schemeClr val="tx1"/>
                              </a:solidFill>
                              <a:effectLst/>
                            </a:rPr>
                            <a:t>PRS BW, </a:t>
                          </a:r>
                          <a:endParaRPr lang="en-US" sz="1200">
                            <a:solidFill>
                              <a:schemeClr val="tx1"/>
                            </a:solidFill>
                            <a:effectLst/>
                          </a:endParaRPr>
                        </a:p>
                        <a:p>
                          <a:pPr algn="ctr">
                            <a:lnSpc>
                              <a:spcPct val="107000"/>
                            </a:lnSpc>
                            <a:spcAft>
                              <a:spcPts val="300"/>
                            </a:spcAft>
                          </a:pPr>
                          <a:r>
                            <a:rPr lang="en-GB" sz="1200">
                              <a:solidFill>
                                <a:schemeClr val="tx1"/>
                              </a:solidFill>
                              <a:effectLst/>
                            </a:rPr>
                            <a:t>PRB</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300"/>
                            </a:spcAft>
                          </a:pPr>
                          <a:r>
                            <a:rPr lang="en-GB" sz="1200">
                              <a:solidFill>
                                <a:schemeClr val="tx1"/>
                              </a:solidFill>
                              <a:effectLst/>
                            </a:rPr>
                            <a:t>PRS SCS,</a:t>
                          </a:r>
                          <a:endParaRPr lang="en-US" sz="1200">
                            <a:solidFill>
                              <a:schemeClr val="tx1"/>
                            </a:solidFill>
                            <a:effectLst/>
                          </a:endParaRPr>
                        </a:p>
                        <a:p>
                          <a:pPr algn="ctr">
                            <a:lnSpc>
                              <a:spcPct val="107000"/>
                            </a:lnSpc>
                            <a:spcAft>
                              <a:spcPts val="300"/>
                            </a:spcAft>
                          </a:pPr>
                          <a:r>
                            <a:rPr lang="en-GB" sz="1200">
                              <a:solidFill>
                                <a:schemeClr val="tx1"/>
                              </a:solidFill>
                              <a:effectLst/>
                            </a:rPr>
                            <a:t>kHz</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a:txBody>
                        <a:bodyPr/>
                        <a:lstStyle/>
                        <a:p>
                          <a:endParaRPr lang="en-US"/>
                        </a:p>
                      </a:txBody>
                      <a:tcPr marL="68580" marR="68580" marT="0" marB="0">
                        <a:blipFill>
                          <a:blip r:embed="rId3"/>
                          <a:stretch>
                            <a:fillRect l="-196127" t="-5556" r="-1408" b="-411905"/>
                          </a:stretch>
                        </a:blipFill>
                      </a:tcPr>
                    </a:tc>
                    <a:extLst>
                      <a:ext uri="{0D108BD9-81ED-4DB2-BD59-A6C34878D82A}">
                        <a16:rowId xmlns:a16="http://schemas.microsoft.com/office/drawing/2014/main" val="1297985363"/>
                      </a:ext>
                    </a:extLst>
                  </a:tr>
                  <a:tr h="186119">
                    <a:tc>
                      <a:txBody>
                        <a:bodyPr/>
                        <a:lstStyle/>
                        <a:p>
                          <a:pPr algn="ctr">
                            <a:lnSpc>
                              <a:spcPct val="107000"/>
                            </a:lnSpc>
                            <a:spcAft>
                              <a:spcPts val="900"/>
                            </a:spcAft>
                          </a:pPr>
                          <a:r>
                            <a:rPr lang="en-GB" sz="1200" dirty="0">
                              <a:solidFill>
                                <a:schemeClr val="tx1"/>
                              </a:solidFill>
                              <a:effectLst/>
                              <a:highlight>
                                <a:srgbClr val="FFFF00"/>
                              </a:highlight>
                            </a:rPr>
                            <a:t>[55 +margin]</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rowSpan="6">
                      <a:txBody>
                        <a:bodyPr/>
                        <a:lstStyle/>
                        <a:p>
                          <a:pPr algn="ctr">
                            <a:lnSpc>
                              <a:spcPct val="107000"/>
                            </a:lnSpc>
                            <a:spcAft>
                              <a:spcPts val="900"/>
                            </a:spcAft>
                          </a:pPr>
                          <a:r>
                            <a:rPr lang="en-GB" sz="1200">
                              <a:solidFill>
                                <a:schemeClr val="tx1"/>
                              </a:solidFill>
                              <a:effectLst/>
                            </a:rPr>
                            <a:t>-3</a:t>
                          </a:r>
                          <a:endParaRPr lang="en-US" sz="1200">
                            <a:solidFill>
                              <a:schemeClr val="tx1"/>
                            </a:solidFill>
                            <a:effectLst/>
                          </a:endParaRPr>
                        </a:p>
                        <a:p>
                          <a:pPr algn="ctr">
                            <a:lnSpc>
                              <a:spcPct val="107000"/>
                            </a:lnSpc>
                            <a:spcAft>
                              <a:spcPts val="900"/>
                            </a:spcAft>
                          </a:pPr>
                          <a:r>
                            <a:rPr lang="en-GB" sz="1200">
                              <a:solidFill>
                                <a:schemeClr val="tx1"/>
                              </a:solidFill>
                              <a:effectLst/>
                            </a:rPr>
                            <a:t> </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200">
                              <a:solidFill>
                                <a:schemeClr val="tx1"/>
                              </a:solidFill>
                              <a:effectLst/>
                            </a:rPr>
                            <a:t>≥[24]</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rowSpan="3">
                      <a:txBody>
                        <a:bodyPr/>
                        <a:lstStyle/>
                        <a:p>
                          <a:pPr algn="ctr">
                            <a:lnSpc>
                              <a:spcPct val="107000"/>
                            </a:lnSpc>
                            <a:spcAft>
                              <a:spcPts val="900"/>
                            </a:spcAft>
                          </a:pPr>
                          <a:r>
                            <a:rPr lang="en-GB" sz="1200">
                              <a:solidFill>
                                <a:schemeClr val="tx1"/>
                              </a:solidFill>
                              <a:effectLst/>
                            </a:rPr>
                            <a:t>60</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200">
                              <a:solidFill>
                                <a:schemeClr val="tx1"/>
                              </a:solidFill>
                              <a:effectLst/>
                            </a:rPr>
                            <a:t>≥4</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4211379040"/>
                      </a:ext>
                    </a:extLst>
                  </a:tr>
                  <a:tr h="186119">
                    <a:tc>
                      <a:txBody>
                        <a:bodyPr/>
                        <a:lstStyle/>
                        <a:p>
                          <a:pPr algn="ctr">
                            <a:lnSpc>
                              <a:spcPct val="107000"/>
                            </a:lnSpc>
                            <a:spcAft>
                              <a:spcPts val="900"/>
                            </a:spcAft>
                          </a:pPr>
                          <a:r>
                            <a:rPr lang="en-GB" sz="1200" dirty="0">
                              <a:solidFill>
                                <a:schemeClr val="tx1"/>
                              </a:solidFill>
                              <a:effectLst/>
                              <a:highlight>
                                <a:srgbClr val="FFFF00"/>
                              </a:highlight>
                            </a:rPr>
                            <a:t>[48 +margin]</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200">
                              <a:solidFill>
                                <a:schemeClr val="tx1"/>
                              </a:solidFill>
                              <a:effectLst/>
                            </a:rPr>
                            <a:t>≥[64]</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200">
                              <a:solidFill>
                                <a:schemeClr val="tx1"/>
                              </a:solidFill>
                              <a:effectLst/>
                            </a:rPr>
                            <a:t>All</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19724814"/>
                      </a:ext>
                    </a:extLst>
                  </a:tr>
                  <a:tr h="186119">
                    <a:tc>
                      <a:txBody>
                        <a:bodyPr/>
                        <a:lstStyle/>
                        <a:p>
                          <a:pPr algn="ctr">
                            <a:lnSpc>
                              <a:spcPct val="107000"/>
                            </a:lnSpc>
                            <a:spcAft>
                              <a:spcPts val="900"/>
                            </a:spcAft>
                          </a:pPr>
                          <a:r>
                            <a:rPr lang="en-GB" sz="1200" dirty="0">
                              <a:solidFill>
                                <a:schemeClr val="tx1"/>
                              </a:solidFill>
                              <a:effectLst/>
                              <a:highlight>
                                <a:srgbClr val="FFFF00"/>
                              </a:highlight>
                            </a:rPr>
                            <a:t>[30 +margin]</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200">
                              <a:solidFill>
                                <a:schemeClr val="tx1"/>
                              </a:solidFill>
                              <a:effectLst/>
                            </a:rPr>
                            <a:t>≥[132]</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200">
                              <a:solidFill>
                                <a:schemeClr val="tx1"/>
                              </a:solidFill>
                              <a:effectLst/>
                            </a:rPr>
                            <a:t>All</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1178843468"/>
                      </a:ext>
                    </a:extLst>
                  </a:tr>
                  <a:tr h="186119">
                    <a:tc>
                      <a:txBody>
                        <a:bodyPr/>
                        <a:lstStyle/>
                        <a:p>
                          <a:pPr algn="ctr">
                            <a:lnSpc>
                              <a:spcPct val="107000"/>
                            </a:lnSpc>
                            <a:spcAft>
                              <a:spcPts val="900"/>
                            </a:spcAft>
                          </a:pPr>
                          <a:r>
                            <a:rPr lang="en-GB" sz="1200">
                              <a:solidFill>
                                <a:schemeClr val="tx1"/>
                              </a:solidFill>
                              <a:effectLst/>
                              <a:highlight>
                                <a:srgbClr val="FFFF00"/>
                              </a:highlight>
                            </a:rPr>
                            <a:t>[42+margin]</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200" dirty="0">
                              <a:solidFill>
                                <a:schemeClr val="tx1"/>
                              </a:solidFill>
                              <a:effectLst/>
                            </a:rPr>
                            <a:t>≥[32]</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rowSpan="3">
                      <a:txBody>
                        <a:bodyPr/>
                        <a:lstStyle/>
                        <a:p>
                          <a:pPr algn="ctr">
                            <a:lnSpc>
                              <a:spcPct val="107000"/>
                            </a:lnSpc>
                            <a:spcAft>
                              <a:spcPts val="900"/>
                            </a:spcAft>
                          </a:pPr>
                          <a:r>
                            <a:rPr lang="en-GB" sz="1200">
                              <a:solidFill>
                                <a:schemeClr val="tx1"/>
                              </a:solidFill>
                              <a:effectLst/>
                            </a:rPr>
                            <a:t>120</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200">
                              <a:solidFill>
                                <a:schemeClr val="tx1"/>
                              </a:solidFill>
                              <a:effectLst/>
                            </a:rPr>
                            <a:t>≥4</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2093482399"/>
                      </a:ext>
                    </a:extLst>
                  </a:tr>
                  <a:tr h="186119">
                    <a:tc>
                      <a:txBody>
                        <a:bodyPr/>
                        <a:lstStyle/>
                        <a:p>
                          <a:pPr algn="ctr">
                            <a:lnSpc>
                              <a:spcPct val="107000"/>
                            </a:lnSpc>
                            <a:spcAft>
                              <a:spcPts val="900"/>
                            </a:spcAft>
                          </a:pPr>
                          <a:r>
                            <a:rPr lang="en-GB" sz="1200">
                              <a:solidFill>
                                <a:schemeClr val="tx1"/>
                              </a:solidFill>
                              <a:effectLst/>
                              <a:highlight>
                                <a:srgbClr val="FFFF00"/>
                              </a:highlight>
                            </a:rPr>
                            <a:t>[47 +margin]</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200" dirty="0">
                              <a:solidFill>
                                <a:schemeClr val="tx1"/>
                              </a:solidFill>
                              <a:effectLst/>
                            </a:rPr>
                            <a:t>≥[64]</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200">
                              <a:solidFill>
                                <a:schemeClr val="tx1"/>
                              </a:solidFill>
                              <a:effectLst/>
                            </a:rPr>
                            <a:t>All</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29217000"/>
                      </a:ext>
                    </a:extLst>
                  </a:tr>
                  <a:tr h="186119">
                    <a:tc>
                      <a:txBody>
                        <a:bodyPr/>
                        <a:lstStyle/>
                        <a:p>
                          <a:pPr algn="ctr">
                            <a:lnSpc>
                              <a:spcPct val="107000"/>
                            </a:lnSpc>
                            <a:spcAft>
                              <a:spcPts val="900"/>
                            </a:spcAft>
                          </a:pPr>
                          <a:r>
                            <a:rPr lang="en-GB" sz="1200">
                              <a:solidFill>
                                <a:schemeClr val="tx1"/>
                              </a:solidFill>
                              <a:effectLst/>
                              <a:highlight>
                                <a:srgbClr val="FFFF00"/>
                              </a:highlight>
                            </a:rPr>
                            <a:t>[20 +margin]</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200" dirty="0">
                              <a:solidFill>
                                <a:schemeClr val="tx1"/>
                              </a:solidFill>
                              <a:effectLst/>
                            </a:rPr>
                            <a:t>≥[128]</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200">
                              <a:solidFill>
                                <a:schemeClr val="tx1"/>
                              </a:solidFill>
                              <a:effectLst/>
                            </a:rPr>
                            <a:t>All</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1789616767"/>
                      </a:ext>
                    </a:extLst>
                  </a:tr>
                  <a:tr h="186119">
                    <a:tc>
                      <a:txBody>
                        <a:bodyPr/>
                        <a:lstStyle/>
                        <a:p>
                          <a:pPr algn="ctr">
                            <a:lnSpc>
                              <a:spcPct val="107000"/>
                            </a:lnSpc>
                            <a:spcAft>
                              <a:spcPts val="900"/>
                            </a:spcAft>
                          </a:pPr>
                          <a:r>
                            <a:rPr lang="en-GB" sz="1200">
                              <a:solidFill>
                                <a:schemeClr val="tx1"/>
                              </a:solidFill>
                              <a:effectLst/>
                              <a:highlight>
                                <a:srgbClr val="FFFF00"/>
                              </a:highlight>
                            </a:rPr>
                            <a:t>[59 +margin]</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rowSpan="6">
                      <a:txBody>
                        <a:bodyPr/>
                        <a:lstStyle/>
                        <a:p>
                          <a:pPr algn="ctr">
                            <a:lnSpc>
                              <a:spcPct val="107000"/>
                            </a:lnSpc>
                            <a:spcAft>
                              <a:spcPts val="900"/>
                            </a:spcAft>
                          </a:pPr>
                          <a:r>
                            <a:rPr lang="en-GB" sz="1200">
                              <a:solidFill>
                                <a:schemeClr val="tx1"/>
                              </a:solidFill>
                              <a:effectLst/>
                            </a:rPr>
                            <a:t>-13</a:t>
                          </a:r>
                          <a:endParaRPr lang="en-US" sz="1200">
                            <a:solidFill>
                              <a:schemeClr val="tx1"/>
                            </a:solidFill>
                            <a:effectLst/>
                          </a:endParaRPr>
                        </a:p>
                        <a:p>
                          <a:pPr algn="ctr">
                            <a:lnSpc>
                              <a:spcPct val="107000"/>
                            </a:lnSpc>
                            <a:spcAft>
                              <a:spcPts val="900"/>
                            </a:spcAft>
                          </a:pPr>
                          <a:r>
                            <a:rPr lang="en-GB" sz="1200">
                              <a:solidFill>
                                <a:schemeClr val="tx1"/>
                              </a:solidFill>
                              <a:effectLst/>
                            </a:rPr>
                            <a:t> </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200">
                              <a:solidFill>
                                <a:schemeClr val="tx1"/>
                              </a:solidFill>
                              <a:effectLst/>
                            </a:rPr>
                            <a:t>≥[24]</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rowSpan="3">
                      <a:txBody>
                        <a:bodyPr/>
                        <a:lstStyle/>
                        <a:p>
                          <a:pPr algn="ctr">
                            <a:lnSpc>
                              <a:spcPct val="107000"/>
                            </a:lnSpc>
                            <a:spcAft>
                              <a:spcPts val="900"/>
                            </a:spcAft>
                          </a:pPr>
                          <a:r>
                            <a:rPr lang="en-GB" sz="1200">
                              <a:solidFill>
                                <a:schemeClr val="tx1"/>
                              </a:solidFill>
                              <a:effectLst/>
                            </a:rPr>
                            <a:t>60</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200">
                              <a:solidFill>
                                <a:schemeClr val="tx1"/>
                              </a:solidFill>
                              <a:effectLst/>
                            </a:rPr>
                            <a:t>≥4</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1698938052"/>
                      </a:ext>
                    </a:extLst>
                  </a:tr>
                  <a:tr h="186119">
                    <a:tc>
                      <a:txBody>
                        <a:bodyPr/>
                        <a:lstStyle/>
                        <a:p>
                          <a:pPr algn="ctr">
                            <a:lnSpc>
                              <a:spcPct val="107000"/>
                            </a:lnSpc>
                            <a:spcAft>
                              <a:spcPts val="900"/>
                            </a:spcAft>
                          </a:pPr>
                          <a:r>
                            <a:rPr lang="en-GB" sz="1200">
                              <a:solidFill>
                                <a:schemeClr val="tx1"/>
                              </a:solidFill>
                              <a:effectLst/>
                              <a:highlight>
                                <a:srgbClr val="FFFF00"/>
                              </a:highlight>
                            </a:rPr>
                            <a:t>[48 +margin]</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200" dirty="0">
                              <a:solidFill>
                                <a:schemeClr val="tx1"/>
                              </a:solidFill>
                              <a:effectLst/>
                            </a:rPr>
                            <a:t>≥[64]</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200">
                              <a:solidFill>
                                <a:schemeClr val="tx1"/>
                              </a:solidFill>
                              <a:effectLst/>
                            </a:rPr>
                            <a:t>All</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3845148919"/>
                      </a:ext>
                    </a:extLst>
                  </a:tr>
                  <a:tr h="186119">
                    <a:tc>
                      <a:txBody>
                        <a:bodyPr/>
                        <a:lstStyle/>
                        <a:p>
                          <a:pPr algn="ctr">
                            <a:lnSpc>
                              <a:spcPct val="107000"/>
                            </a:lnSpc>
                            <a:spcAft>
                              <a:spcPts val="900"/>
                            </a:spcAft>
                          </a:pPr>
                          <a:r>
                            <a:rPr lang="en-GB" sz="1200">
                              <a:solidFill>
                                <a:schemeClr val="tx1"/>
                              </a:solidFill>
                              <a:effectLst/>
                              <a:highlight>
                                <a:srgbClr val="FFFF00"/>
                              </a:highlight>
                            </a:rPr>
                            <a:t>[31 +margin]</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200" dirty="0">
                              <a:solidFill>
                                <a:schemeClr val="tx1"/>
                              </a:solidFill>
                              <a:effectLst/>
                            </a:rPr>
                            <a:t>≥[132]</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200">
                              <a:solidFill>
                                <a:schemeClr val="tx1"/>
                              </a:solidFill>
                              <a:effectLst/>
                            </a:rPr>
                            <a:t>All</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2438102037"/>
                      </a:ext>
                    </a:extLst>
                  </a:tr>
                  <a:tr h="186119">
                    <a:tc>
                      <a:txBody>
                        <a:bodyPr/>
                        <a:lstStyle/>
                        <a:p>
                          <a:pPr algn="ctr">
                            <a:lnSpc>
                              <a:spcPct val="107000"/>
                            </a:lnSpc>
                            <a:spcAft>
                              <a:spcPts val="900"/>
                            </a:spcAft>
                          </a:pPr>
                          <a:r>
                            <a:rPr lang="en-GB" sz="1200">
                              <a:solidFill>
                                <a:schemeClr val="tx1"/>
                              </a:solidFill>
                              <a:effectLst/>
                              <a:highlight>
                                <a:srgbClr val="FFFF00"/>
                              </a:highlight>
                            </a:rPr>
                            <a:t>[41 +margin]</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200">
                              <a:solidFill>
                                <a:schemeClr val="tx1"/>
                              </a:solidFill>
                              <a:effectLst/>
                            </a:rPr>
                            <a:t>≥[32]</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rowSpan="3">
                      <a:txBody>
                        <a:bodyPr/>
                        <a:lstStyle/>
                        <a:p>
                          <a:pPr algn="ctr">
                            <a:lnSpc>
                              <a:spcPct val="107000"/>
                            </a:lnSpc>
                            <a:spcAft>
                              <a:spcPts val="900"/>
                            </a:spcAft>
                          </a:pPr>
                          <a:r>
                            <a:rPr lang="en-GB" sz="1200" dirty="0">
                              <a:solidFill>
                                <a:schemeClr val="tx1"/>
                              </a:solidFill>
                              <a:effectLst/>
                            </a:rPr>
                            <a:t> </a:t>
                          </a:r>
                          <a:endParaRPr lang="en-US" sz="1200" dirty="0">
                            <a:solidFill>
                              <a:schemeClr val="tx1"/>
                            </a:solidFill>
                            <a:effectLst/>
                          </a:endParaRPr>
                        </a:p>
                        <a:p>
                          <a:pPr algn="ctr">
                            <a:lnSpc>
                              <a:spcPct val="107000"/>
                            </a:lnSpc>
                            <a:spcAft>
                              <a:spcPts val="900"/>
                            </a:spcAft>
                          </a:pPr>
                          <a:r>
                            <a:rPr lang="en-GB" sz="1200" dirty="0">
                              <a:solidFill>
                                <a:schemeClr val="tx1"/>
                              </a:solidFill>
                              <a:effectLst/>
                            </a:rPr>
                            <a:t>120</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200">
                              <a:solidFill>
                                <a:schemeClr val="tx1"/>
                              </a:solidFill>
                              <a:effectLst/>
                            </a:rPr>
                            <a:t>≥4</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1262821855"/>
                      </a:ext>
                    </a:extLst>
                  </a:tr>
                  <a:tr h="186119">
                    <a:tc>
                      <a:txBody>
                        <a:bodyPr/>
                        <a:lstStyle/>
                        <a:p>
                          <a:pPr algn="ctr">
                            <a:lnSpc>
                              <a:spcPct val="107000"/>
                            </a:lnSpc>
                            <a:spcAft>
                              <a:spcPts val="900"/>
                            </a:spcAft>
                          </a:pPr>
                          <a:r>
                            <a:rPr lang="en-GB" sz="1200">
                              <a:solidFill>
                                <a:schemeClr val="tx1"/>
                              </a:solidFill>
                              <a:effectLst/>
                              <a:highlight>
                                <a:srgbClr val="FFFF00"/>
                              </a:highlight>
                            </a:rPr>
                            <a:t>[49 +margin]</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200" dirty="0">
                              <a:solidFill>
                                <a:schemeClr val="tx1"/>
                              </a:solidFill>
                              <a:effectLst/>
                            </a:rPr>
                            <a:t>≥[64]</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200" dirty="0">
                              <a:solidFill>
                                <a:schemeClr val="tx1"/>
                              </a:solidFill>
                              <a:effectLst/>
                            </a:rPr>
                            <a:t>All</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2078421318"/>
                      </a:ext>
                    </a:extLst>
                  </a:tr>
                  <a:tr h="186119">
                    <a:tc>
                      <a:txBody>
                        <a:bodyPr/>
                        <a:lstStyle/>
                        <a:p>
                          <a:pPr algn="ctr">
                            <a:lnSpc>
                              <a:spcPct val="107000"/>
                            </a:lnSpc>
                            <a:spcAft>
                              <a:spcPts val="900"/>
                            </a:spcAft>
                          </a:pPr>
                          <a:r>
                            <a:rPr lang="en-GB" sz="1200">
                              <a:solidFill>
                                <a:schemeClr val="tx1"/>
                              </a:solidFill>
                              <a:effectLst/>
                              <a:highlight>
                                <a:srgbClr val="FFFF00"/>
                              </a:highlight>
                            </a:rPr>
                            <a:t>[36 +margin]</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200">
                              <a:solidFill>
                                <a:schemeClr val="tx1"/>
                              </a:solidFill>
                              <a:effectLst/>
                            </a:rPr>
                            <a:t>≥[128]</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200" dirty="0">
                              <a:solidFill>
                                <a:schemeClr val="tx1"/>
                              </a:solidFill>
                              <a:effectLst/>
                            </a:rPr>
                            <a:t>All</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3895983204"/>
                      </a:ext>
                    </a:extLst>
                  </a:tr>
                  <a:tr h="914591">
                    <a:tc gridSpan="5">
                      <a:txBody>
                        <a:bodyPr/>
                        <a:lstStyle/>
                        <a:p>
                          <a:pPr algn="just">
                            <a:lnSpc>
                              <a:spcPct val="105000"/>
                            </a:lnSpc>
                            <a:spcAft>
                              <a:spcPts val="600"/>
                            </a:spcAft>
                          </a:pPr>
                          <a:r>
                            <a:rPr lang="en-GB" sz="1200" dirty="0">
                              <a:solidFill>
                                <a:schemeClr val="tx1"/>
                              </a:solidFill>
                              <a:effectLst/>
                            </a:rPr>
                            <a:t>Note 1:  Margin value is FFS</a:t>
                          </a:r>
                          <a:endParaRPr lang="en-US" sz="1200" dirty="0">
                            <a:solidFill>
                              <a:schemeClr val="tx1"/>
                            </a:solidFill>
                            <a:effectLst/>
                          </a:endParaRPr>
                        </a:p>
                        <a:p>
                          <a:pPr algn="just">
                            <a:lnSpc>
                              <a:spcPct val="105000"/>
                            </a:lnSpc>
                            <a:spcAft>
                              <a:spcPts val="600"/>
                            </a:spcAft>
                          </a:pPr>
                          <a:r>
                            <a:rPr lang="en-GB" sz="1200" dirty="0">
                              <a:solidFill>
                                <a:schemeClr val="tx1"/>
                              </a:solidFill>
                              <a:effectLst/>
                              <a:highlight>
                                <a:srgbClr val="FFFF00"/>
                              </a:highlight>
                            </a:rPr>
                            <a:t>Note 2: The requirements above are based on the simulation results under the TDL-C [TS38.101-4]</a:t>
                          </a:r>
                          <a:endParaRPr lang="en-US" sz="1200" dirty="0">
                            <a:solidFill>
                              <a:schemeClr val="tx1"/>
                            </a:solidFill>
                            <a:effectLst/>
                          </a:endParaRPr>
                        </a:p>
                        <a:p>
                          <a:pPr algn="ctr">
                            <a:lnSpc>
                              <a:spcPct val="107000"/>
                            </a:lnSpc>
                            <a:spcAft>
                              <a:spcPts val="900"/>
                            </a:spcAft>
                          </a:pPr>
                          <a:r>
                            <a:rPr lang="en-GB" sz="1200" dirty="0">
                              <a:solidFill>
                                <a:schemeClr val="tx1"/>
                              </a:solidFill>
                              <a:effectLst/>
                            </a:rPr>
                            <a:t> </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205655356"/>
                      </a:ext>
                    </a:extLst>
                  </a:tr>
                </a:tbl>
              </a:graphicData>
            </a:graphic>
          </p:graphicFrame>
        </mc:Fallback>
      </mc:AlternateContent>
    </p:spTree>
    <p:extLst>
      <p:ext uri="{BB962C8B-B14F-4D97-AF65-F5344CB8AC3E}">
        <p14:creationId xmlns:p14="http://schemas.microsoft.com/office/powerpoint/2010/main" val="21603293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09600" y="164624"/>
            <a:ext cx="10972800" cy="562074"/>
          </a:xfrm>
        </p:spPr>
        <p:txBody>
          <a:bodyPr/>
          <a:lstStyle/>
          <a:p>
            <a:r>
              <a:rPr lang="en-US" altLang="zh-CN" sz="3600" b="1" dirty="0"/>
              <a:t>Test case design principles(1)</a:t>
            </a:r>
            <a:endParaRPr lang="zh-CN" altLang="en-US" sz="3600" b="1" dirty="0"/>
          </a:p>
        </p:txBody>
      </p:sp>
      <p:sp>
        <p:nvSpPr>
          <p:cNvPr id="3" name="内容占位符 2"/>
          <p:cNvSpPr>
            <a:spLocks noGrp="1"/>
          </p:cNvSpPr>
          <p:nvPr>
            <p:ph idx="1"/>
          </p:nvPr>
        </p:nvSpPr>
        <p:spPr>
          <a:xfrm>
            <a:off x="263352" y="692696"/>
            <a:ext cx="11593288" cy="6120680"/>
          </a:xfrm>
        </p:spPr>
        <p:txBody>
          <a:bodyPr>
            <a:normAutofit fontScale="92500"/>
          </a:bodyPr>
          <a:lstStyle/>
          <a:p>
            <a:pPr fontAlgn="auto" hangingPunct="1"/>
            <a:r>
              <a:rPr lang="en-GB" dirty="0">
                <a:solidFill>
                  <a:srgbClr val="00B050"/>
                </a:solidFill>
              </a:rPr>
              <a:t>Test cases for PRS-RSTD, PRS-RSRP and UE Rx-Tx accuracy requirements </a:t>
            </a:r>
            <a:endParaRPr lang="en-US" dirty="0">
              <a:solidFill>
                <a:srgbClr val="00B050"/>
              </a:solidFill>
            </a:endParaRPr>
          </a:p>
          <a:p>
            <a:pPr lvl="1" fontAlgn="auto" hangingPunct="1"/>
            <a:r>
              <a:rPr lang="en-GB" dirty="0">
                <a:solidFill>
                  <a:srgbClr val="00B050"/>
                </a:solidFill>
              </a:rPr>
              <a:t>Test cases are defined for AWGN conditions</a:t>
            </a:r>
            <a:endParaRPr lang="en-US" dirty="0">
              <a:solidFill>
                <a:srgbClr val="00B050"/>
              </a:solidFill>
            </a:endParaRPr>
          </a:p>
          <a:p>
            <a:pPr lvl="1" fontAlgn="auto" hangingPunct="1"/>
            <a:r>
              <a:rPr lang="en-GB" dirty="0">
                <a:solidFill>
                  <a:srgbClr val="00B050"/>
                </a:solidFill>
              </a:rPr>
              <a:t>AWGN accuracy requirements are used for the accuracy test cases for PRS-RSTD and UE Rx-Tx.</a:t>
            </a:r>
            <a:endParaRPr lang="en-US" dirty="0">
              <a:solidFill>
                <a:srgbClr val="00B050"/>
              </a:solidFill>
            </a:endParaRPr>
          </a:p>
          <a:p>
            <a:pPr fontAlgn="auto" hangingPunct="1"/>
            <a:r>
              <a:rPr lang="en-GB" dirty="0">
                <a:solidFill>
                  <a:srgbClr val="00B050"/>
                </a:solidFill>
              </a:rPr>
              <a:t>Test cases for measurement delay requirements</a:t>
            </a:r>
            <a:endParaRPr lang="en-US" dirty="0">
              <a:solidFill>
                <a:srgbClr val="00B050"/>
              </a:solidFill>
            </a:endParaRPr>
          </a:p>
          <a:p>
            <a:pPr lvl="1" fontAlgn="auto" hangingPunct="1"/>
            <a:r>
              <a:rPr lang="en-GB" dirty="0">
                <a:solidFill>
                  <a:srgbClr val="00B050"/>
                </a:solidFill>
                <a:highlight>
                  <a:srgbClr val="FFFF00"/>
                </a:highlight>
              </a:rPr>
              <a:t>FFS if fading conditions can be used for FR1 measurement delay tests cases</a:t>
            </a:r>
            <a:r>
              <a:rPr lang="en-GB" dirty="0">
                <a:solidFill>
                  <a:srgbClr val="00B050"/>
                </a:solidFill>
              </a:rPr>
              <a:t>. </a:t>
            </a:r>
            <a:endParaRPr lang="en-US" dirty="0">
              <a:solidFill>
                <a:srgbClr val="00B050"/>
              </a:solidFill>
            </a:endParaRPr>
          </a:p>
          <a:p>
            <a:pPr lvl="1" fontAlgn="auto" hangingPunct="1"/>
            <a:r>
              <a:rPr lang="en-GB" dirty="0">
                <a:solidFill>
                  <a:srgbClr val="00B050"/>
                </a:solidFill>
              </a:rPr>
              <a:t>AWGN conditions will be used for FR2 measurement delay test cases.</a:t>
            </a:r>
          </a:p>
          <a:p>
            <a:pPr fontAlgn="auto" hangingPunct="1"/>
            <a:r>
              <a:rPr lang="en-US" dirty="0">
                <a:solidFill>
                  <a:srgbClr val="00B050"/>
                </a:solidFill>
              </a:rPr>
              <a:t>In the test one cell is serving and other cell(s) as non-serving cell</a:t>
            </a:r>
          </a:p>
          <a:p>
            <a:r>
              <a:rPr lang="en-US" dirty="0">
                <a:solidFill>
                  <a:srgbClr val="00B050"/>
                </a:solidFill>
              </a:rPr>
              <a:t>For PRS-RSRP measurement accuracy testing, define test cases with two PRS resources per TRP (in the same DL-PRS Resource Set) and configure the UE to report two measurements per TRP so that differential reporting is used to report one of the measurements</a:t>
            </a:r>
          </a:p>
          <a:p>
            <a:pPr lvl="1"/>
            <a:endParaRPr lang="en-US" dirty="0"/>
          </a:p>
          <a:p>
            <a:pPr lvl="1"/>
            <a:endParaRPr lang="zh-CN" altLang="en-US" sz="2000" dirty="0"/>
          </a:p>
        </p:txBody>
      </p:sp>
    </p:spTree>
    <p:extLst>
      <p:ext uri="{BB962C8B-B14F-4D97-AF65-F5344CB8AC3E}">
        <p14:creationId xmlns:p14="http://schemas.microsoft.com/office/powerpoint/2010/main" val="20307016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09600" y="164624"/>
            <a:ext cx="10972800" cy="562074"/>
          </a:xfrm>
        </p:spPr>
        <p:txBody>
          <a:bodyPr/>
          <a:lstStyle/>
          <a:p>
            <a:r>
              <a:rPr lang="en-US" altLang="zh-CN" sz="3600" b="1" dirty="0"/>
              <a:t>Test case design principles(2)</a:t>
            </a:r>
            <a:endParaRPr lang="zh-CN" altLang="en-US" sz="3600" b="1" dirty="0"/>
          </a:p>
        </p:txBody>
      </p:sp>
      <p:sp>
        <p:nvSpPr>
          <p:cNvPr id="3" name="内容占位符 2"/>
          <p:cNvSpPr>
            <a:spLocks noGrp="1"/>
          </p:cNvSpPr>
          <p:nvPr>
            <p:ph idx="1"/>
          </p:nvPr>
        </p:nvSpPr>
        <p:spPr>
          <a:xfrm>
            <a:off x="263352" y="692696"/>
            <a:ext cx="11737304" cy="1800200"/>
          </a:xfrm>
        </p:spPr>
        <p:txBody>
          <a:bodyPr>
            <a:normAutofit fontScale="70000" lnSpcReduction="20000"/>
          </a:bodyPr>
          <a:lstStyle/>
          <a:p>
            <a:r>
              <a:rPr lang="en-US" b="1" dirty="0">
                <a:solidFill>
                  <a:srgbClr val="00B050"/>
                </a:solidFill>
              </a:rPr>
              <a:t>General PRS configuration for NR Positioning test case (e.g. PRS periodicity, </a:t>
            </a:r>
            <a:r>
              <a:rPr lang="en-US" b="1" dirty="0" err="1">
                <a:solidFill>
                  <a:srgbClr val="00B050"/>
                </a:solidFill>
              </a:rPr>
              <a:t>combsize</a:t>
            </a:r>
            <a:r>
              <a:rPr lang="en-US" b="1" dirty="0">
                <a:solidFill>
                  <a:srgbClr val="00B050"/>
                </a:solidFill>
              </a:rPr>
              <a:t> ,</a:t>
            </a:r>
            <a:r>
              <a:rPr lang="en-US" b="1" dirty="0" err="1">
                <a:solidFill>
                  <a:srgbClr val="00B050"/>
                </a:solidFill>
              </a:rPr>
              <a:t>e.t.c</a:t>
            </a:r>
            <a:r>
              <a:rPr lang="en-US" b="1" dirty="0">
                <a:solidFill>
                  <a:srgbClr val="00B050"/>
                </a:solidFill>
              </a:rPr>
              <a:t>)</a:t>
            </a:r>
            <a:r>
              <a:rPr lang="en-US" dirty="0">
                <a:solidFill>
                  <a:srgbClr val="00B050"/>
                </a:solidFill>
              </a:rPr>
              <a:t> </a:t>
            </a:r>
          </a:p>
          <a:p>
            <a:pPr lvl="1"/>
            <a:r>
              <a:rPr lang="en-US" dirty="0">
                <a:solidFill>
                  <a:srgbClr val="00B050"/>
                </a:solidFill>
              </a:rPr>
              <a:t>The basic PRS configuration patterns shall include two sub patterns for each SCS:</a:t>
            </a:r>
          </a:p>
          <a:p>
            <a:pPr lvl="2"/>
            <a:r>
              <a:rPr lang="en-US" dirty="0">
                <a:solidFill>
                  <a:srgbClr val="00B050"/>
                </a:solidFill>
              </a:rPr>
              <a:t>PRSx.1: PRS BW = </a:t>
            </a:r>
            <a:r>
              <a:rPr lang="en-US" dirty="0">
                <a:solidFill>
                  <a:srgbClr val="00B050"/>
                </a:solidFill>
                <a:highlight>
                  <a:srgbClr val="FFFF00"/>
                </a:highlight>
              </a:rPr>
              <a:t>lowest PRS BW defined in the accuracy requirements (e.g. 24 PRBs for SCS 15kHz), </a:t>
            </a:r>
            <a:r>
              <a:rPr lang="en-US" dirty="0">
                <a:solidFill>
                  <a:srgbClr val="00B050"/>
                </a:solidFill>
              </a:rPr>
              <a:t>repetition = 4 (e.g. </a:t>
            </a:r>
            <a:r>
              <a:rPr lang="en-US" dirty="0" err="1">
                <a:solidFill>
                  <a:srgbClr val="00B050"/>
                </a:solidFill>
              </a:rPr>
              <a:t>symb</a:t>
            </a:r>
            <a:r>
              <a:rPr lang="en-US" dirty="0">
                <a:solidFill>
                  <a:srgbClr val="00B050"/>
                </a:solidFill>
              </a:rPr>
              <a:t> =4, comb=2, rep=2 , which can avoid the cross-slot combination issue)</a:t>
            </a:r>
          </a:p>
          <a:p>
            <a:pPr lvl="2"/>
            <a:r>
              <a:rPr lang="en-US" dirty="0">
                <a:solidFill>
                  <a:srgbClr val="00B050"/>
                </a:solidFill>
              </a:rPr>
              <a:t>PRSx.2: PRS BW =</a:t>
            </a:r>
            <a:r>
              <a:rPr lang="en-US" dirty="0">
                <a:solidFill>
                  <a:srgbClr val="00B050"/>
                </a:solidFill>
                <a:highlight>
                  <a:srgbClr val="FFFF00"/>
                </a:highlight>
              </a:rPr>
              <a:t> highest PRS BW defined in the accuracy requirements (e.g. 104 PRBs for SCS </a:t>
            </a:r>
            <a:r>
              <a:rPr lang="en-US">
                <a:solidFill>
                  <a:srgbClr val="00B050"/>
                </a:solidFill>
                <a:highlight>
                  <a:srgbClr val="FFFF00"/>
                </a:highlight>
              </a:rPr>
              <a:t>15kHz),</a:t>
            </a:r>
            <a:r>
              <a:rPr lang="en-US">
                <a:solidFill>
                  <a:srgbClr val="00B050"/>
                </a:solidFill>
              </a:rPr>
              <a:t> </a:t>
            </a:r>
            <a:r>
              <a:rPr lang="en-US" dirty="0">
                <a:solidFill>
                  <a:srgbClr val="00B050"/>
                </a:solidFill>
              </a:rPr>
              <a:t>repetition = 1 (e.g. </a:t>
            </a:r>
            <a:r>
              <a:rPr lang="en-US" dirty="0" err="1">
                <a:solidFill>
                  <a:srgbClr val="00B050"/>
                </a:solidFill>
              </a:rPr>
              <a:t>symb</a:t>
            </a:r>
            <a:r>
              <a:rPr lang="en-US" dirty="0">
                <a:solidFill>
                  <a:srgbClr val="00B050"/>
                </a:solidFill>
              </a:rPr>
              <a:t> =4, comb=4, rep=1)</a:t>
            </a:r>
          </a:p>
          <a:p>
            <a:pPr marL="914400" lvl="2" indent="0">
              <a:buNone/>
            </a:pPr>
            <a:endParaRPr lang="en-US" dirty="0">
              <a:solidFill>
                <a:srgbClr val="00B0F0"/>
              </a:solidFill>
            </a:endParaRPr>
          </a:p>
          <a:p>
            <a:pPr lvl="1"/>
            <a:endParaRPr lang="en-US" sz="2000" dirty="0">
              <a:solidFill>
                <a:srgbClr val="00B050"/>
              </a:solidFill>
            </a:endParaRPr>
          </a:p>
          <a:p>
            <a:pPr lvl="1"/>
            <a:endParaRPr lang="en-US" b="1" dirty="0">
              <a:solidFill>
                <a:srgbClr val="00B0F0"/>
              </a:solidFill>
            </a:endParaRPr>
          </a:p>
          <a:p>
            <a:pPr lvl="1"/>
            <a:endParaRPr lang="zh-CN" altLang="en-US" sz="2000" dirty="0"/>
          </a:p>
        </p:txBody>
      </p:sp>
      <p:sp>
        <p:nvSpPr>
          <p:cNvPr id="4" name="Rectangle 3">
            <a:extLst>
              <a:ext uri="{FF2B5EF4-FFF2-40B4-BE49-F238E27FC236}">
                <a16:creationId xmlns:a16="http://schemas.microsoft.com/office/drawing/2014/main" id="{58B07D34-9E13-4933-B374-1123CFEFA26A}"/>
              </a:ext>
            </a:extLst>
          </p:cNvPr>
          <p:cNvSpPr/>
          <p:nvPr/>
        </p:nvSpPr>
        <p:spPr>
          <a:xfrm>
            <a:off x="335360" y="2262033"/>
            <a:ext cx="6480720" cy="4493538"/>
          </a:xfrm>
          <a:prstGeom prst="rect">
            <a:avLst/>
          </a:prstGeom>
        </p:spPr>
        <p:txBody>
          <a:bodyPr wrap="square">
            <a:spAutoFit/>
          </a:bodyPr>
          <a:lstStyle/>
          <a:p>
            <a:pPr marL="285750" indent="-285750">
              <a:buFont typeface="Arial" panose="020B0604020202020204" pitchFamily="34" charset="0"/>
              <a:buChar char="•"/>
            </a:pPr>
            <a:r>
              <a:rPr lang="en-US" dirty="0">
                <a:solidFill>
                  <a:srgbClr val="00B050"/>
                </a:solidFill>
              </a:rPr>
              <a:t>SRS configuration can be define based on the principle below. </a:t>
            </a:r>
          </a:p>
          <a:p>
            <a:pPr marL="742950" lvl="1" indent="-285750">
              <a:buFont typeface="Arial" panose="020B0604020202020204" pitchFamily="34" charset="0"/>
              <a:buChar char="•"/>
            </a:pPr>
            <a:r>
              <a:rPr lang="en-GB" dirty="0">
                <a:solidFill>
                  <a:srgbClr val="00B050"/>
                </a:solidFill>
              </a:rPr>
              <a:t>BW: to define the SRS BW corresponding to the channel BW, i.e. 10MHz for 15kHz SCS, 40MHz for 30kHz SCS and 100MHz for 120kHz SCS.</a:t>
            </a:r>
            <a:endParaRPr lang="en-US" sz="2000" dirty="0">
              <a:solidFill>
                <a:srgbClr val="00B050"/>
              </a:solidFill>
            </a:endParaRPr>
          </a:p>
          <a:p>
            <a:pPr marL="742950" lvl="1" indent="-285750">
              <a:buFont typeface="Arial" panose="020B0604020202020204" pitchFamily="34" charset="0"/>
              <a:buChar char="•"/>
            </a:pPr>
            <a:r>
              <a:rPr lang="en-GB" dirty="0">
                <a:solidFill>
                  <a:srgbClr val="00B050"/>
                </a:solidFill>
              </a:rPr>
              <a:t>comb size 4 with 4 OFDM symbols. </a:t>
            </a:r>
            <a:endParaRPr lang="en-US" sz="2000" dirty="0">
              <a:solidFill>
                <a:srgbClr val="00B050"/>
              </a:solidFill>
            </a:endParaRPr>
          </a:p>
          <a:p>
            <a:pPr marL="742950" lvl="1" indent="-285750">
              <a:buFont typeface="Arial" panose="020B0604020202020204" pitchFamily="34" charset="0"/>
              <a:buChar char="•"/>
            </a:pPr>
            <a:r>
              <a:rPr lang="en-GB" dirty="0">
                <a:solidFill>
                  <a:srgbClr val="00B050"/>
                </a:solidFill>
              </a:rPr>
              <a:t>160ms, and the offset is 20ms (the separation between PRS and SRS is 10ms)</a:t>
            </a:r>
            <a:endParaRPr lang="en-US" sz="2000" dirty="0">
              <a:solidFill>
                <a:srgbClr val="00B050"/>
              </a:solidFill>
            </a:endParaRPr>
          </a:p>
          <a:p>
            <a:pPr marL="742950" lvl="1" indent="-285750">
              <a:buFont typeface="Arial" panose="020B0604020202020204" pitchFamily="34" charset="0"/>
              <a:buChar char="•"/>
            </a:pPr>
            <a:r>
              <a:rPr lang="en-GB" dirty="0">
                <a:solidFill>
                  <a:srgbClr val="00B050"/>
                </a:solidFill>
              </a:rPr>
              <a:t>frequency hopping: no</a:t>
            </a:r>
            <a:endParaRPr lang="en-US" sz="2000" dirty="0">
              <a:solidFill>
                <a:srgbClr val="00B050"/>
              </a:solidFill>
            </a:endParaRPr>
          </a:p>
          <a:p>
            <a:pPr marL="742950" lvl="1" indent="-285750">
              <a:buFont typeface="Arial" panose="020B0604020202020204" pitchFamily="34" charset="0"/>
              <a:buChar char="•"/>
            </a:pPr>
            <a:r>
              <a:rPr lang="en-GB" dirty="0">
                <a:solidFill>
                  <a:srgbClr val="00B050"/>
                </a:solidFill>
              </a:rPr>
              <a:t>group or sequence hopping: no</a:t>
            </a:r>
            <a:endParaRPr lang="en-US" sz="2000" dirty="0">
              <a:solidFill>
                <a:srgbClr val="00B050"/>
              </a:solidFill>
            </a:endParaRPr>
          </a:p>
          <a:p>
            <a:pPr marL="742950" lvl="1" indent="-285750">
              <a:buFont typeface="Arial" panose="020B0604020202020204" pitchFamily="34" charset="0"/>
              <a:buChar char="•"/>
            </a:pPr>
            <a:r>
              <a:rPr lang="en-GB" dirty="0">
                <a:solidFill>
                  <a:srgbClr val="00B050"/>
                </a:solidFill>
              </a:rPr>
              <a:t>Number of antenna ports: 1</a:t>
            </a:r>
            <a:endParaRPr lang="en-US" sz="2000" dirty="0">
              <a:solidFill>
                <a:srgbClr val="00B050"/>
              </a:solidFill>
            </a:endParaRPr>
          </a:p>
          <a:p>
            <a:pPr marL="742950" lvl="1" indent="-285750">
              <a:buFont typeface="Arial" panose="020B0604020202020204" pitchFamily="34" charset="0"/>
              <a:buChar char="•"/>
            </a:pPr>
            <a:r>
              <a:rPr lang="en-GB" dirty="0">
                <a:solidFill>
                  <a:srgbClr val="00B050"/>
                </a:solidFill>
              </a:rPr>
              <a:t>Resource type: periodic</a:t>
            </a:r>
            <a:endParaRPr lang="en-US" sz="2000" dirty="0">
              <a:solidFill>
                <a:srgbClr val="00B050"/>
              </a:solidFill>
            </a:endParaRPr>
          </a:p>
          <a:p>
            <a:pPr marL="742950" lvl="1" indent="-285750">
              <a:buFont typeface="Arial" panose="020B0604020202020204" pitchFamily="34" charset="0"/>
              <a:buChar char="•"/>
            </a:pPr>
            <a:r>
              <a:rPr lang="en-GB" dirty="0">
                <a:solidFill>
                  <a:srgbClr val="00B050"/>
                </a:solidFill>
              </a:rPr>
              <a:t>SCS: same as for SSB</a:t>
            </a:r>
            <a:endParaRPr lang="en-US" sz="2000" dirty="0">
              <a:solidFill>
                <a:srgbClr val="00B050"/>
              </a:solidFill>
            </a:endParaRPr>
          </a:p>
          <a:p>
            <a:pPr marL="742950" lvl="1" indent="-285750">
              <a:buFont typeface="Arial" panose="020B0604020202020204" pitchFamily="34" charset="0"/>
              <a:buChar char="•"/>
            </a:pPr>
            <a:r>
              <a:rPr lang="en-GB" dirty="0">
                <a:solidFill>
                  <a:srgbClr val="00B050"/>
                </a:solidFill>
              </a:rPr>
              <a:t>Match SRS periodicity to PRS periodicity, i.e. 160 </a:t>
            </a:r>
            <a:r>
              <a:rPr lang="en-GB" dirty="0" err="1">
                <a:solidFill>
                  <a:srgbClr val="00B050"/>
                </a:solidFill>
              </a:rPr>
              <a:t>ms</a:t>
            </a:r>
            <a:endParaRPr lang="en-GB" dirty="0">
              <a:solidFill>
                <a:srgbClr val="00B050"/>
              </a:solidFill>
            </a:endParaRPr>
          </a:p>
          <a:p>
            <a:pPr marL="285750" indent="-285750">
              <a:buFont typeface="Arial" panose="020B0604020202020204" pitchFamily="34" charset="0"/>
              <a:buChar char="•"/>
            </a:pPr>
            <a:r>
              <a:rPr lang="en-US" dirty="0">
                <a:solidFill>
                  <a:srgbClr val="00B050"/>
                </a:solidFill>
              </a:rPr>
              <a:t>General SRS configuration can be define as the table right </a:t>
            </a:r>
          </a:p>
        </p:txBody>
      </p:sp>
      <p:graphicFrame>
        <p:nvGraphicFramePr>
          <p:cNvPr id="5" name="Table 4">
            <a:extLst>
              <a:ext uri="{FF2B5EF4-FFF2-40B4-BE49-F238E27FC236}">
                <a16:creationId xmlns:a16="http://schemas.microsoft.com/office/drawing/2014/main" id="{D175A83D-8481-442F-82F7-E1C1AF886315}"/>
              </a:ext>
            </a:extLst>
          </p:cNvPr>
          <p:cNvGraphicFramePr>
            <a:graphicFrameLocks noGrp="1"/>
          </p:cNvGraphicFramePr>
          <p:nvPr>
            <p:extLst>
              <p:ext uri="{D42A27DB-BD31-4B8C-83A1-F6EECF244321}">
                <p14:modId xmlns:p14="http://schemas.microsoft.com/office/powerpoint/2010/main" val="296887298"/>
              </p:ext>
            </p:extLst>
          </p:nvPr>
        </p:nvGraphicFramePr>
        <p:xfrm>
          <a:off x="7176121" y="2492896"/>
          <a:ext cx="4752527" cy="4031813"/>
        </p:xfrm>
        <a:graphic>
          <a:graphicData uri="http://schemas.openxmlformats.org/drawingml/2006/table">
            <a:tbl>
              <a:tblPr firstRow="1" firstCol="1" bandRow="1">
                <a:tableStyleId>{5C22544A-7EE6-4342-B048-85BDC9FD1C3A}</a:tableStyleId>
              </a:tblPr>
              <a:tblGrid>
                <a:gridCol w="1345883">
                  <a:extLst>
                    <a:ext uri="{9D8B030D-6E8A-4147-A177-3AD203B41FA5}">
                      <a16:colId xmlns:a16="http://schemas.microsoft.com/office/drawing/2014/main" val="2481280707"/>
                    </a:ext>
                  </a:extLst>
                </a:gridCol>
                <a:gridCol w="1983159">
                  <a:extLst>
                    <a:ext uri="{9D8B030D-6E8A-4147-A177-3AD203B41FA5}">
                      <a16:colId xmlns:a16="http://schemas.microsoft.com/office/drawing/2014/main" val="3964861557"/>
                    </a:ext>
                  </a:extLst>
                </a:gridCol>
                <a:gridCol w="1423485">
                  <a:extLst>
                    <a:ext uri="{9D8B030D-6E8A-4147-A177-3AD203B41FA5}">
                      <a16:colId xmlns:a16="http://schemas.microsoft.com/office/drawing/2014/main" val="2968108295"/>
                    </a:ext>
                  </a:extLst>
                </a:gridCol>
              </a:tblGrid>
              <a:tr h="167195">
                <a:tc>
                  <a:txBody>
                    <a:bodyPr/>
                    <a:lstStyle/>
                    <a:p>
                      <a:pPr>
                        <a:lnSpc>
                          <a:spcPct val="107000"/>
                        </a:lnSpc>
                        <a:spcAft>
                          <a:spcPts val="900"/>
                        </a:spcAft>
                      </a:pPr>
                      <a:r>
                        <a:rPr lang="en-GB" sz="1200">
                          <a:effectLst/>
                          <a:highlight>
                            <a:srgbClr val="00FF00"/>
                          </a:highlight>
                        </a:rPr>
                        <a:t>SRS-Resource</a:t>
                      </a:r>
                      <a:endParaRPr lang="en-US" sz="1400">
                        <a:effectLst/>
                        <a:latin typeface="Times New Roman" panose="02020603050405020304" pitchFamily="18" charset="0"/>
                        <a:ea typeface="SimSun" panose="02010600030101010101" pitchFamily="2" charset="-122"/>
                      </a:endParaRPr>
                    </a:p>
                  </a:txBody>
                  <a:tcPr marL="68580" marR="68580" marT="0" marB="0"/>
                </a:tc>
                <a:tc>
                  <a:txBody>
                    <a:bodyPr/>
                    <a:lstStyle/>
                    <a:p>
                      <a:pPr>
                        <a:lnSpc>
                          <a:spcPct val="107000"/>
                        </a:lnSpc>
                        <a:spcAft>
                          <a:spcPts val="900"/>
                        </a:spcAft>
                      </a:pPr>
                      <a:r>
                        <a:rPr lang="en-GB" sz="1200">
                          <a:effectLst/>
                          <a:highlight>
                            <a:srgbClr val="00FF00"/>
                          </a:highlight>
                        </a:rPr>
                        <a:t>SRS-ResourceId</a:t>
                      </a:r>
                      <a:endParaRPr lang="en-US" sz="1400">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200">
                          <a:effectLst/>
                          <a:highlight>
                            <a:srgbClr val="00FF00"/>
                          </a:highlight>
                        </a:rPr>
                        <a:t>0</a:t>
                      </a:r>
                      <a:endParaRPr lang="en-US" sz="14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4209479551"/>
                  </a:ext>
                </a:extLst>
              </a:tr>
              <a:tr h="167195">
                <a:tc>
                  <a:txBody>
                    <a:bodyPr/>
                    <a:lstStyle/>
                    <a:p>
                      <a:pPr>
                        <a:lnSpc>
                          <a:spcPct val="107000"/>
                        </a:lnSpc>
                        <a:spcAft>
                          <a:spcPts val="900"/>
                        </a:spcAft>
                      </a:pPr>
                      <a:r>
                        <a:rPr lang="en-GB" sz="1200">
                          <a:effectLst/>
                          <a:highlight>
                            <a:srgbClr val="00FF00"/>
                          </a:highlight>
                        </a:rPr>
                        <a:t> </a:t>
                      </a:r>
                      <a:endParaRPr lang="en-US" sz="1400">
                        <a:effectLst/>
                        <a:latin typeface="Times New Roman" panose="02020603050405020304" pitchFamily="18" charset="0"/>
                        <a:ea typeface="SimSun" panose="02010600030101010101" pitchFamily="2" charset="-122"/>
                      </a:endParaRPr>
                    </a:p>
                  </a:txBody>
                  <a:tcPr marL="68580" marR="68580" marT="0" marB="0"/>
                </a:tc>
                <a:tc>
                  <a:txBody>
                    <a:bodyPr/>
                    <a:lstStyle/>
                    <a:p>
                      <a:pPr>
                        <a:lnSpc>
                          <a:spcPct val="107000"/>
                        </a:lnSpc>
                        <a:spcAft>
                          <a:spcPts val="900"/>
                        </a:spcAft>
                      </a:pPr>
                      <a:r>
                        <a:rPr lang="en-GB" sz="1200">
                          <a:effectLst/>
                          <a:highlight>
                            <a:srgbClr val="00FF00"/>
                          </a:highlight>
                        </a:rPr>
                        <a:t>nrofSRS-Ports</a:t>
                      </a:r>
                      <a:endParaRPr lang="en-US" sz="1400">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200">
                          <a:effectLst/>
                          <a:highlight>
                            <a:srgbClr val="00FF00"/>
                          </a:highlight>
                        </a:rPr>
                        <a:t>Port1</a:t>
                      </a:r>
                      <a:endParaRPr lang="en-US" sz="14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176103581"/>
                  </a:ext>
                </a:extLst>
              </a:tr>
              <a:tr h="167195">
                <a:tc>
                  <a:txBody>
                    <a:bodyPr/>
                    <a:lstStyle/>
                    <a:p>
                      <a:pPr>
                        <a:lnSpc>
                          <a:spcPct val="107000"/>
                        </a:lnSpc>
                        <a:spcAft>
                          <a:spcPts val="900"/>
                        </a:spcAft>
                      </a:pPr>
                      <a:r>
                        <a:rPr lang="en-GB" sz="1200" dirty="0">
                          <a:effectLst/>
                          <a:highlight>
                            <a:srgbClr val="00FF00"/>
                          </a:highlight>
                        </a:rPr>
                        <a:t> </a:t>
                      </a:r>
                      <a:endParaRPr lang="en-US" sz="1400" dirty="0">
                        <a:effectLst/>
                        <a:latin typeface="Times New Roman" panose="02020603050405020304" pitchFamily="18" charset="0"/>
                        <a:ea typeface="SimSun" panose="02010600030101010101" pitchFamily="2" charset="-122"/>
                      </a:endParaRPr>
                    </a:p>
                  </a:txBody>
                  <a:tcPr marL="68580" marR="68580" marT="0" marB="0"/>
                </a:tc>
                <a:tc>
                  <a:txBody>
                    <a:bodyPr/>
                    <a:lstStyle/>
                    <a:p>
                      <a:pPr>
                        <a:lnSpc>
                          <a:spcPct val="107000"/>
                        </a:lnSpc>
                        <a:spcAft>
                          <a:spcPts val="900"/>
                        </a:spcAft>
                      </a:pPr>
                      <a:r>
                        <a:rPr lang="en-GB" sz="1200" dirty="0" err="1">
                          <a:effectLst/>
                          <a:highlight>
                            <a:srgbClr val="00FF00"/>
                          </a:highlight>
                        </a:rPr>
                        <a:t>transmissionComb</a:t>
                      </a:r>
                      <a:r>
                        <a:rPr lang="en-GB" sz="1200" dirty="0">
                          <a:effectLst/>
                          <a:highlight>
                            <a:srgbClr val="00FF00"/>
                          </a:highlight>
                        </a:rPr>
                        <a:t> </a:t>
                      </a:r>
                      <a:endParaRPr lang="en-US" sz="1400" dirty="0">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200">
                          <a:effectLst/>
                          <a:highlight>
                            <a:srgbClr val="00FF00"/>
                          </a:highlight>
                        </a:rPr>
                        <a:t>n4</a:t>
                      </a:r>
                      <a:endParaRPr lang="en-US" sz="14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1058628164"/>
                  </a:ext>
                </a:extLst>
              </a:tr>
              <a:tr h="167195">
                <a:tc>
                  <a:txBody>
                    <a:bodyPr/>
                    <a:lstStyle/>
                    <a:p>
                      <a:pPr>
                        <a:lnSpc>
                          <a:spcPct val="107000"/>
                        </a:lnSpc>
                        <a:spcAft>
                          <a:spcPts val="900"/>
                        </a:spcAft>
                      </a:pPr>
                      <a:r>
                        <a:rPr lang="en-GB" sz="1200">
                          <a:effectLst/>
                          <a:highlight>
                            <a:srgbClr val="00FF00"/>
                          </a:highlight>
                        </a:rPr>
                        <a:t> </a:t>
                      </a:r>
                      <a:endParaRPr lang="en-US" sz="1400">
                        <a:effectLst/>
                        <a:latin typeface="Times New Roman" panose="02020603050405020304" pitchFamily="18" charset="0"/>
                        <a:ea typeface="SimSun" panose="02010600030101010101" pitchFamily="2" charset="-122"/>
                      </a:endParaRPr>
                    </a:p>
                  </a:txBody>
                  <a:tcPr marL="68580" marR="68580" marT="0" marB="0"/>
                </a:tc>
                <a:tc>
                  <a:txBody>
                    <a:bodyPr/>
                    <a:lstStyle/>
                    <a:p>
                      <a:pPr>
                        <a:lnSpc>
                          <a:spcPct val="107000"/>
                        </a:lnSpc>
                        <a:spcAft>
                          <a:spcPts val="900"/>
                        </a:spcAft>
                      </a:pPr>
                      <a:r>
                        <a:rPr lang="en-GB" sz="1200">
                          <a:effectLst/>
                          <a:highlight>
                            <a:srgbClr val="00FF00"/>
                          </a:highlight>
                        </a:rPr>
                        <a:t>combOffset-n4</a:t>
                      </a:r>
                      <a:endParaRPr lang="en-US" sz="1400">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200">
                          <a:effectLst/>
                          <a:highlight>
                            <a:srgbClr val="00FF00"/>
                          </a:highlight>
                        </a:rPr>
                        <a:t>0</a:t>
                      </a:r>
                      <a:endParaRPr lang="en-US" sz="14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4130254484"/>
                  </a:ext>
                </a:extLst>
              </a:tr>
              <a:tr h="167195">
                <a:tc>
                  <a:txBody>
                    <a:bodyPr/>
                    <a:lstStyle/>
                    <a:p>
                      <a:pPr>
                        <a:lnSpc>
                          <a:spcPct val="107000"/>
                        </a:lnSpc>
                        <a:spcAft>
                          <a:spcPts val="900"/>
                        </a:spcAft>
                      </a:pPr>
                      <a:r>
                        <a:rPr lang="en-GB" sz="1200">
                          <a:effectLst/>
                          <a:highlight>
                            <a:srgbClr val="00FF00"/>
                          </a:highlight>
                        </a:rPr>
                        <a:t> </a:t>
                      </a:r>
                      <a:endParaRPr lang="en-US" sz="1400">
                        <a:effectLst/>
                        <a:latin typeface="Times New Roman" panose="02020603050405020304" pitchFamily="18" charset="0"/>
                        <a:ea typeface="SimSun" panose="02010600030101010101" pitchFamily="2" charset="-122"/>
                      </a:endParaRPr>
                    </a:p>
                  </a:txBody>
                  <a:tcPr marL="68580" marR="68580" marT="0" marB="0"/>
                </a:tc>
                <a:tc>
                  <a:txBody>
                    <a:bodyPr/>
                    <a:lstStyle/>
                    <a:p>
                      <a:pPr>
                        <a:lnSpc>
                          <a:spcPct val="107000"/>
                        </a:lnSpc>
                        <a:spcAft>
                          <a:spcPts val="900"/>
                        </a:spcAft>
                      </a:pPr>
                      <a:r>
                        <a:rPr lang="en-GB" sz="1200">
                          <a:effectLst/>
                          <a:highlight>
                            <a:srgbClr val="00FF00"/>
                          </a:highlight>
                        </a:rPr>
                        <a:t>cyclicShift-n4</a:t>
                      </a:r>
                      <a:endParaRPr lang="en-US" sz="1400">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200">
                          <a:effectLst/>
                          <a:highlight>
                            <a:srgbClr val="00FF00"/>
                          </a:highlight>
                        </a:rPr>
                        <a:t>0</a:t>
                      </a:r>
                      <a:endParaRPr lang="en-US" sz="14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2679782241"/>
                  </a:ext>
                </a:extLst>
              </a:tr>
              <a:tr h="479908">
                <a:tc>
                  <a:txBody>
                    <a:bodyPr/>
                    <a:lstStyle/>
                    <a:p>
                      <a:pPr>
                        <a:lnSpc>
                          <a:spcPct val="107000"/>
                        </a:lnSpc>
                        <a:spcAft>
                          <a:spcPts val="900"/>
                        </a:spcAft>
                      </a:pPr>
                      <a:r>
                        <a:rPr lang="en-GB" sz="1200">
                          <a:effectLst/>
                          <a:highlight>
                            <a:srgbClr val="00FF00"/>
                          </a:highlight>
                        </a:rPr>
                        <a:t> </a:t>
                      </a:r>
                      <a:endParaRPr lang="en-US" sz="1400">
                        <a:effectLst/>
                        <a:latin typeface="Times New Roman" panose="02020603050405020304" pitchFamily="18" charset="0"/>
                        <a:ea typeface="SimSun" panose="02010600030101010101" pitchFamily="2" charset="-122"/>
                      </a:endParaRPr>
                    </a:p>
                  </a:txBody>
                  <a:tcPr marL="68580" marR="68580" marT="0" marB="0"/>
                </a:tc>
                <a:tc>
                  <a:txBody>
                    <a:bodyPr/>
                    <a:lstStyle/>
                    <a:p>
                      <a:pPr>
                        <a:lnSpc>
                          <a:spcPct val="107000"/>
                        </a:lnSpc>
                        <a:spcAft>
                          <a:spcPts val="900"/>
                        </a:spcAft>
                      </a:pPr>
                      <a:r>
                        <a:rPr lang="en-GB" sz="1200">
                          <a:effectLst/>
                          <a:highlight>
                            <a:srgbClr val="00FF00"/>
                          </a:highlight>
                        </a:rPr>
                        <a:t>resourceMapping</a:t>
                      </a:r>
                      <a:endParaRPr lang="en-US" sz="1400">
                        <a:effectLst/>
                      </a:endParaRPr>
                    </a:p>
                    <a:p>
                      <a:pPr>
                        <a:lnSpc>
                          <a:spcPct val="107000"/>
                        </a:lnSpc>
                        <a:spcAft>
                          <a:spcPts val="900"/>
                        </a:spcAft>
                      </a:pPr>
                      <a:r>
                        <a:rPr lang="en-GB" sz="1200">
                          <a:effectLst/>
                          <a:highlight>
                            <a:srgbClr val="00FF00"/>
                          </a:highlight>
                        </a:rPr>
                        <a:t>startPosition</a:t>
                      </a:r>
                      <a:endParaRPr lang="en-US" sz="1400">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200">
                          <a:effectLst/>
                          <a:highlight>
                            <a:srgbClr val="00FF00"/>
                          </a:highlight>
                        </a:rPr>
                        <a:t>0</a:t>
                      </a:r>
                      <a:endParaRPr lang="en-US" sz="14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3292399590"/>
                  </a:ext>
                </a:extLst>
              </a:tr>
              <a:tr h="479908">
                <a:tc>
                  <a:txBody>
                    <a:bodyPr/>
                    <a:lstStyle/>
                    <a:p>
                      <a:pPr>
                        <a:lnSpc>
                          <a:spcPct val="107000"/>
                        </a:lnSpc>
                        <a:spcAft>
                          <a:spcPts val="900"/>
                        </a:spcAft>
                      </a:pPr>
                      <a:r>
                        <a:rPr lang="en-GB" sz="1200">
                          <a:effectLst/>
                          <a:highlight>
                            <a:srgbClr val="00FF00"/>
                          </a:highlight>
                        </a:rPr>
                        <a:t> </a:t>
                      </a:r>
                      <a:endParaRPr lang="en-US" sz="1400">
                        <a:effectLst/>
                        <a:latin typeface="Times New Roman" panose="02020603050405020304" pitchFamily="18" charset="0"/>
                        <a:ea typeface="SimSun" panose="02010600030101010101" pitchFamily="2" charset="-122"/>
                      </a:endParaRPr>
                    </a:p>
                  </a:txBody>
                  <a:tcPr marL="68580" marR="68580" marT="0" marB="0"/>
                </a:tc>
                <a:tc>
                  <a:txBody>
                    <a:bodyPr/>
                    <a:lstStyle/>
                    <a:p>
                      <a:pPr>
                        <a:lnSpc>
                          <a:spcPct val="107000"/>
                        </a:lnSpc>
                        <a:spcAft>
                          <a:spcPts val="900"/>
                        </a:spcAft>
                      </a:pPr>
                      <a:r>
                        <a:rPr lang="en-GB" sz="1200">
                          <a:effectLst/>
                          <a:highlight>
                            <a:srgbClr val="00FF00"/>
                          </a:highlight>
                        </a:rPr>
                        <a:t>resourceMapping</a:t>
                      </a:r>
                      <a:endParaRPr lang="en-US" sz="1400">
                        <a:effectLst/>
                      </a:endParaRPr>
                    </a:p>
                    <a:p>
                      <a:pPr>
                        <a:lnSpc>
                          <a:spcPct val="107000"/>
                        </a:lnSpc>
                        <a:spcAft>
                          <a:spcPts val="900"/>
                        </a:spcAft>
                      </a:pPr>
                      <a:r>
                        <a:rPr lang="en-GB" sz="1200">
                          <a:effectLst/>
                          <a:highlight>
                            <a:srgbClr val="00FF00"/>
                          </a:highlight>
                        </a:rPr>
                        <a:t>nrofSymbols	</a:t>
                      </a:r>
                      <a:endParaRPr lang="en-US" sz="1400">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200">
                          <a:effectLst/>
                          <a:highlight>
                            <a:srgbClr val="00FF00"/>
                          </a:highlight>
                        </a:rPr>
                        <a:t>n4</a:t>
                      </a:r>
                      <a:endParaRPr lang="en-US" sz="14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2218683722"/>
                  </a:ext>
                </a:extLst>
              </a:tr>
              <a:tr h="479908">
                <a:tc>
                  <a:txBody>
                    <a:bodyPr/>
                    <a:lstStyle/>
                    <a:p>
                      <a:pPr>
                        <a:lnSpc>
                          <a:spcPct val="107000"/>
                        </a:lnSpc>
                        <a:spcAft>
                          <a:spcPts val="900"/>
                        </a:spcAft>
                      </a:pPr>
                      <a:r>
                        <a:rPr lang="en-GB" sz="1200">
                          <a:effectLst/>
                          <a:highlight>
                            <a:srgbClr val="00FF00"/>
                          </a:highlight>
                        </a:rPr>
                        <a:t> </a:t>
                      </a:r>
                      <a:endParaRPr lang="en-US" sz="1400">
                        <a:effectLst/>
                        <a:latin typeface="Times New Roman" panose="02020603050405020304" pitchFamily="18" charset="0"/>
                        <a:ea typeface="SimSun" panose="02010600030101010101" pitchFamily="2" charset="-122"/>
                      </a:endParaRPr>
                    </a:p>
                  </a:txBody>
                  <a:tcPr marL="68580" marR="68580" marT="0" marB="0"/>
                </a:tc>
                <a:tc>
                  <a:txBody>
                    <a:bodyPr/>
                    <a:lstStyle/>
                    <a:p>
                      <a:pPr>
                        <a:lnSpc>
                          <a:spcPct val="107000"/>
                        </a:lnSpc>
                        <a:spcAft>
                          <a:spcPts val="900"/>
                        </a:spcAft>
                      </a:pPr>
                      <a:r>
                        <a:rPr lang="en-GB" sz="1200">
                          <a:effectLst/>
                          <a:highlight>
                            <a:srgbClr val="00FF00"/>
                          </a:highlight>
                        </a:rPr>
                        <a:t>resourceMapping</a:t>
                      </a:r>
                      <a:endParaRPr lang="en-US" sz="1400">
                        <a:effectLst/>
                      </a:endParaRPr>
                    </a:p>
                    <a:p>
                      <a:pPr>
                        <a:lnSpc>
                          <a:spcPct val="107000"/>
                        </a:lnSpc>
                        <a:spcAft>
                          <a:spcPts val="900"/>
                        </a:spcAft>
                      </a:pPr>
                      <a:r>
                        <a:rPr lang="en-GB" sz="1200">
                          <a:effectLst/>
                          <a:highlight>
                            <a:srgbClr val="00FF00"/>
                          </a:highlight>
                        </a:rPr>
                        <a:t>repetitionFactor</a:t>
                      </a:r>
                      <a:endParaRPr lang="en-US" sz="1400">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200">
                          <a:effectLst/>
                          <a:highlight>
                            <a:srgbClr val="00FF00"/>
                          </a:highlight>
                        </a:rPr>
                        <a:t>n1</a:t>
                      </a:r>
                      <a:endParaRPr lang="en-US" sz="14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4205172126"/>
                  </a:ext>
                </a:extLst>
              </a:tr>
              <a:tr h="167195">
                <a:tc>
                  <a:txBody>
                    <a:bodyPr/>
                    <a:lstStyle/>
                    <a:p>
                      <a:pPr>
                        <a:lnSpc>
                          <a:spcPct val="107000"/>
                        </a:lnSpc>
                        <a:spcAft>
                          <a:spcPts val="900"/>
                        </a:spcAft>
                      </a:pPr>
                      <a:r>
                        <a:rPr lang="en-GB" sz="1200">
                          <a:effectLst/>
                          <a:highlight>
                            <a:srgbClr val="00FF00"/>
                          </a:highlight>
                        </a:rPr>
                        <a:t> </a:t>
                      </a:r>
                      <a:endParaRPr lang="en-US" sz="1400">
                        <a:effectLst/>
                        <a:latin typeface="Times New Roman" panose="02020603050405020304" pitchFamily="18" charset="0"/>
                        <a:ea typeface="SimSun" panose="02010600030101010101" pitchFamily="2" charset="-122"/>
                      </a:endParaRPr>
                    </a:p>
                  </a:txBody>
                  <a:tcPr marL="68580" marR="68580" marT="0" marB="0"/>
                </a:tc>
                <a:tc>
                  <a:txBody>
                    <a:bodyPr/>
                    <a:lstStyle/>
                    <a:p>
                      <a:pPr>
                        <a:lnSpc>
                          <a:spcPct val="107000"/>
                        </a:lnSpc>
                        <a:spcAft>
                          <a:spcPts val="900"/>
                        </a:spcAft>
                      </a:pPr>
                      <a:r>
                        <a:rPr lang="en-GB" sz="1200">
                          <a:effectLst/>
                          <a:highlight>
                            <a:srgbClr val="00FF00"/>
                          </a:highlight>
                        </a:rPr>
                        <a:t>freqDomainPosition</a:t>
                      </a:r>
                      <a:endParaRPr lang="en-US" sz="1400">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200">
                          <a:effectLst/>
                          <a:highlight>
                            <a:srgbClr val="00FF00"/>
                          </a:highlight>
                        </a:rPr>
                        <a:t>0</a:t>
                      </a:r>
                      <a:endParaRPr lang="en-US" sz="14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3712241688"/>
                  </a:ext>
                </a:extLst>
              </a:tr>
              <a:tr h="167195">
                <a:tc>
                  <a:txBody>
                    <a:bodyPr/>
                    <a:lstStyle/>
                    <a:p>
                      <a:pPr>
                        <a:lnSpc>
                          <a:spcPct val="107000"/>
                        </a:lnSpc>
                        <a:spcAft>
                          <a:spcPts val="900"/>
                        </a:spcAft>
                      </a:pPr>
                      <a:r>
                        <a:rPr lang="en-GB" sz="1200">
                          <a:effectLst/>
                          <a:highlight>
                            <a:srgbClr val="00FF00"/>
                          </a:highlight>
                        </a:rPr>
                        <a:t> </a:t>
                      </a:r>
                      <a:endParaRPr lang="en-US" sz="1400">
                        <a:effectLst/>
                        <a:latin typeface="Times New Roman" panose="02020603050405020304" pitchFamily="18" charset="0"/>
                        <a:ea typeface="SimSun" panose="02010600030101010101" pitchFamily="2" charset="-122"/>
                      </a:endParaRPr>
                    </a:p>
                  </a:txBody>
                  <a:tcPr marL="68580" marR="68580" marT="0" marB="0"/>
                </a:tc>
                <a:tc>
                  <a:txBody>
                    <a:bodyPr/>
                    <a:lstStyle/>
                    <a:p>
                      <a:pPr>
                        <a:lnSpc>
                          <a:spcPct val="107000"/>
                        </a:lnSpc>
                        <a:spcAft>
                          <a:spcPts val="900"/>
                        </a:spcAft>
                      </a:pPr>
                      <a:r>
                        <a:rPr lang="en-GB" sz="1200">
                          <a:effectLst/>
                          <a:highlight>
                            <a:srgbClr val="00FF00"/>
                          </a:highlight>
                        </a:rPr>
                        <a:t>freqDomainShift</a:t>
                      </a:r>
                      <a:endParaRPr lang="en-US" sz="1400">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200">
                          <a:effectLst/>
                          <a:highlight>
                            <a:srgbClr val="00FF00"/>
                          </a:highlight>
                        </a:rPr>
                        <a:t>0</a:t>
                      </a:r>
                      <a:endParaRPr lang="en-US" sz="14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710849981"/>
                  </a:ext>
                </a:extLst>
              </a:tr>
              <a:tr h="479908">
                <a:tc>
                  <a:txBody>
                    <a:bodyPr/>
                    <a:lstStyle/>
                    <a:p>
                      <a:pPr>
                        <a:lnSpc>
                          <a:spcPct val="107000"/>
                        </a:lnSpc>
                        <a:spcAft>
                          <a:spcPts val="900"/>
                        </a:spcAft>
                      </a:pPr>
                      <a:r>
                        <a:rPr lang="en-GB" sz="1200">
                          <a:effectLst/>
                          <a:highlight>
                            <a:srgbClr val="00FF00"/>
                          </a:highlight>
                        </a:rPr>
                        <a:t> </a:t>
                      </a:r>
                      <a:endParaRPr lang="en-US" sz="1400">
                        <a:effectLst/>
                        <a:latin typeface="Times New Roman" panose="02020603050405020304" pitchFamily="18" charset="0"/>
                        <a:ea typeface="SimSun" panose="02010600030101010101" pitchFamily="2" charset="-122"/>
                      </a:endParaRPr>
                    </a:p>
                  </a:txBody>
                  <a:tcPr marL="68580" marR="68580" marT="0" marB="0"/>
                </a:tc>
                <a:tc>
                  <a:txBody>
                    <a:bodyPr/>
                    <a:lstStyle/>
                    <a:p>
                      <a:pPr>
                        <a:lnSpc>
                          <a:spcPct val="107000"/>
                        </a:lnSpc>
                        <a:spcAft>
                          <a:spcPts val="900"/>
                        </a:spcAft>
                      </a:pPr>
                      <a:r>
                        <a:rPr lang="en-GB" sz="1200">
                          <a:effectLst/>
                          <a:highlight>
                            <a:srgbClr val="00FF00"/>
                          </a:highlight>
                        </a:rPr>
                        <a:t>freqHopping</a:t>
                      </a:r>
                      <a:endParaRPr lang="en-US" sz="1400">
                        <a:effectLst/>
                      </a:endParaRPr>
                    </a:p>
                    <a:p>
                      <a:pPr>
                        <a:lnSpc>
                          <a:spcPct val="107000"/>
                        </a:lnSpc>
                        <a:spcAft>
                          <a:spcPts val="900"/>
                        </a:spcAft>
                      </a:pPr>
                      <a:r>
                        <a:rPr lang="en-GB" sz="1200">
                          <a:effectLst/>
                          <a:highlight>
                            <a:srgbClr val="00FF00"/>
                          </a:highlight>
                        </a:rPr>
                        <a:t>c-SRS</a:t>
                      </a:r>
                      <a:endParaRPr lang="en-US" sz="1400">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200">
                          <a:effectLst/>
                          <a:highlight>
                            <a:srgbClr val="00FF00"/>
                          </a:highlight>
                        </a:rPr>
                        <a:t>Matches N</a:t>
                      </a:r>
                      <a:r>
                        <a:rPr lang="en-GB" sz="1200" baseline="-25000">
                          <a:effectLst/>
                          <a:highlight>
                            <a:srgbClr val="00FF00"/>
                          </a:highlight>
                        </a:rPr>
                        <a:t>RB,c</a:t>
                      </a:r>
                      <a:r>
                        <a:rPr lang="en-GB" sz="1200">
                          <a:effectLst/>
                          <a:highlight>
                            <a:srgbClr val="00FF00"/>
                          </a:highlight>
                        </a:rPr>
                        <a:t> </a:t>
                      </a:r>
                      <a:endParaRPr lang="en-US" sz="14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2359774923"/>
                  </a:ext>
                </a:extLst>
              </a:tr>
              <a:tr h="167195">
                <a:tc>
                  <a:txBody>
                    <a:bodyPr/>
                    <a:lstStyle/>
                    <a:p>
                      <a:pPr>
                        <a:lnSpc>
                          <a:spcPct val="107000"/>
                        </a:lnSpc>
                        <a:spcAft>
                          <a:spcPts val="900"/>
                        </a:spcAft>
                      </a:pPr>
                      <a:r>
                        <a:rPr lang="en-GB" sz="1200">
                          <a:effectLst/>
                          <a:highlight>
                            <a:srgbClr val="00FF00"/>
                          </a:highlight>
                        </a:rPr>
                        <a:t> </a:t>
                      </a:r>
                      <a:endParaRPr lang="en-US" sz="1400">
                        <a:effectLst/>
                        <a:latin typeface="Times New Roman" panose="02020603050405020304" pitchFamily="18" charset="0"/>
                        <a:ea typeface="SimSun" panose="02010600030101010101" pitchFamily="2" charset="-122"/>
                      </a:endParaRPr>
                    </a:p>
                  </a:txBody>
                  <a:tcPr marL="68580" marR="68580" marT="0" marB="0"/>
                </a:tc>
                <a:tc>
                  <a:txBody>
                    <a:bodyPr/>
                    <a:lstStyle/>
                    <a:p>
                      <a:pPr>
                        <a:lnSpc>
                          <a:spcPct val="107000"/>
                        </a:lnSpc>
                        <a:spcAft>
                          <a:spcPts val="900"/>
                        </a:spcAft>
                      </a:pPr>
                      <a:r>
                        <a:rPr lang="en-GB" sz="1200">
                          <a:effectLst/>
                          <a:highlight>
                            <a:srgbClr val="00FF00"/>
                          </a:highlight>
                        </a:rPr>
                        <a:t>groupOrSequenceHopping</a:t>
                      </a:r>
                      <a:endParaRPr lang="en-US" sz="1400">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200">
                          <a:effectLst/>
                          <a:highlight>
                            <a:srgbClr val="00FF00"/>
                          </a:highlight>
                        </a:rPr>
                        <a:t>Neither</a:t>
                      </a:r>
                      <a:endParaRPr lang="en-US" sz="14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786142511"/>
                  </a:ext>
                </a:extLst>
              </a:tr>
              <a:tr h="167195">
                <a:tc>
                  <a:txBody>
                    <a:bodyPr/>
                    <a:lstStyle/>
                    <a:p>
                      <a:pPr>
                        <a:lnSpc>
                          <a:spcPct val="107000"/>
                        </a:lnSpc>
                        <a:spcAft>
                          <a:spcPts val="900"/>
                        </a:spcAft>
                      </a:pPr>
                      <a:r>
                        <a:rPr lang="en-GB" sz="1200">
                          <a:effectLst/>
                          <a:highlight>
                            <a:srgbClr val="00FF00"/>
                          </a:highlight>
                        </a:rPr>
                        <a:t> </a:t>
                      </a:r>
                      <a:endParaRPr lang="en-US" sz="1400">
                        <a:effectLst/>
                        <a:latin typeface="Times New Roman" panose="02020603050405020304" pitchFamily="18" charset="0"/>
                        <a:ea typeface="SimSun" panose="02010600030101010101" pitchFamily="2" charset="-122"/>
                      </a:endParaRPr>
                    </a:p>
                  </a:txBody>
                  <a:tcPr marL="68580" marR="68580" marT="0" marB="0"/>
                </a:tc>
                <a:tc>
                  <a:txBody>
                    <a:bodyPr/>
                    <a:lstStyle/>
                    <a:p>
                      <a:pPr>
                        <a:lnSpc>
                          <a:spcPct val="107000"/>
                        </a:lnSpc>
                        <a:spcAft>
                          <a:spcPts val="900"/>
                        </a:spcAft>
                      </a:pPr>
                      <a:r>
                        <a:rPr lang="en-GB" sz="1200">
                          <a:effectLst/>
                          <a:highlight>
                            <a:srgbClr val="00FF00"/>
                          </a:highlight>
                        </a:rPr>
                        <a:t>resourceType</a:t>
                      </a:r>
                      <a:endParaRPr lang="en-US" sz="1400">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200">
                          <a:effectLst/>
                          <a:highlight>
                            <a:srgbClr val="00FF00"/>
                          </a:highlight>
                        </a:rPr>
                        <a:t>Periodic</a:t>
                      </a:r>
                      <a:endParaRPr lang="en-US" sz="14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361903355"/>
                  </a:ext>
                </a:extLst>
              </a:tr>
              <a:tr h="167195">
                <a:tc>
                  <a:txBody>
                    <a:bodyPr/>
                    <a:lstStyle/>
                    <a:p>
                      <a:pPr>
                        <a:lnSpc>
                          <a:spcPct val="107000"/>
                        </a:lnSpc>
                        <a:spcAft>
                          <a:spcPts val="900"/>
                        </a:spcAft>
                      </a:pPr>
                      <a:r>
                        <a:rPr lang="en-GB" sz="1200">
                          <a:effectLst/>
                          <a:highlight>
                            <a:srgbClr val="00FF00"/>
                          </a:highlight>
                        </a:rPr>
                        <a:t> </a:t>
                      </a:r>
                      <a:endParaRPr lang="en-US" sz="1400">
                        <a:effectLst/>
                        <a:latin typeface="Times New Roman" panose="02020603050405020304" pitchFamily="18" charset="0"/>
                        <a:ea typeface="SimSun" panose="02010600030101010101" pitchFamily="2" charset="-122"/>
                      </a:endParaRPr>
                    </a:p>
                  </a:txBody>
                  <a:tcPr marL="68580" marR="68580" marT="0" marB="0"/>
                </a:tc>
                <a:tc>
                  <a:txBody>
                    <a:bodyPr/>
                    <a:lstStyle/>
                    <a:p>
                      <a:pPr>
                        <a:lnSpc>
                          <a:spcPct val="107000"/>
                        </a:lnSpc>
                        <a:spcAft>
                          <a:spcPts val="900"/>
                        </a:spcAft>
                      </a:pPr>
                      <a:r>
                        <a:rPr lang="en-GB" sz="1200">
                          <a:effectLst/>
                          <a:highlight>
                            <a:srgbClr val="00FF00"/>
                          </a:highlight>
                        </a:rPr>
                        <a:t>periodicityAndOffset-p</a:t>
                      </a:r>
                      <a:endParaRPr lang="en-US" sz="1400">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200">
                          <a:effectLst/>
                          <a:highlight>
                            <a:srgbClr val="00FF00"/>
                          </a:highlight>
                        </a:rPr>
                        <a:t>160*2^u, 20*2^u</a:t>
                      </a:r>
                      <a:endParaRPr lang="en-US" sz="14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1240455459"/>
                  </a:ext>
                </a:extLst>
              </a:tr>
              <a:tr h="167195">
                <a:tc>
                  <a:txBody>
                    <a:bodyPr/>
                    <a:lstStyle/>
                    <a:p>
                      <a:pPr>
                        <a:lnSpc>
                          <a:spcPct val="107000"/>
                        </a:lnSpc>
                        <a:spcAft>
                          <a:spcPts val="900"/>
                        </a:spcAft>
                      </a:pPr>
                      <a:r>
                        <a:rPr lang="en-GB" sz="1200">
                          <a:effectLst/>
                          <a:highlight>
                            <a:srgbClr val="00FF00"/>
                          </a:highlight>
                        </a:rPr>
                        <a:t> </a:t>
                      </a:r>
                      <a:endParaRPr lang="en-US" sz="1400">
                        <a:effectLst/>
                        <a:latin typeface="Times New Roman" panose="02020603050405020304" pitchFamily="18" charset="0"/>
                        <a:ea typeface="SimSun" panose="02010600030101010101" pitchFamily="2" charset="-122"/>
                      </a:endParaRPr>
                    </a:p>
                  </a:txBody>
                  <a:tcPr marL="68580" marR="68580" marT="0" marB="0"/>
                </a:tc>
                <a:tc>
                  <a:txBody>
                    <a:bodyPr/>
                    <a:lstStyle/>
                    <a:p>
                      <a:pPr>
                        <a:lnSpc>
                          <a:spcPct val="107000"/>
                        </a:lnSpc>
                        <a:spcAft>
                          <a:spcPts val="900"/>
                        </a:spcAft>
                      </a:pPr>
                      <a:r>
                        <a:rPr lang="en-GB" sz="1200">
                          <a:effectLst/>
                          <a:highlight>
                            <a:srgbClr val="00FF00"/>
                          </a:highlight>
                        </a:rPr>
                        <a:t>sequenceId</a:t>
                      </a:r>
                      <a:endParaRPr lang="en-US" sz="1400">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200" dirty="0">
                          <a:effectLst/>
                          <a:highlight>
                            <a:srgbClr val="00FF00"/>
                          </a:highlight>
                        </a:rPr>
                        <a:t>0</a:t>
                      </a:r>
                      <a:endParaRPr lang="en-US" sz="1400" dirty="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715154094"/>
                  </a:ext>
                </a:extLst>
              </a:tr>
            </a:tbl>
          </a:graphicData>
        </a:graphic>
      </p:graphicFrame>
    </p:spTree>
    <p:extLst>
      <p:ext uri="{BB962C8B-B14F-4D97-AF65-F5344CB8AC3E}">
        <p14:creationId xmlns:p14="http://schemas.microsoft.com/office/powerpoint/2010/main" val="23543309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09600" y="164624"/>
            <a:ext cx="10972800" cy="562074"/>
          </a:xfrm>
        </p:spPr>
        <p:txBody>
          <a:bodyPr/>
          <a:lstStyle/>
          <a:p>
            <a:r>
              <a:rPr lang="en-US" altLang="zh-CN" sz="3600" b="1" dirty="0"/>
              <a:t>Test case design principles(3)</a:t>
            </a:r>
            <a:endParaRPr lang="zh-CN" altLang="en-US" sz="3600" b="1" dirty="0"/>
          </a:p>
        </p:txBody>
      </p:sp>
      <p:sp>
        <p:nvSpPr>
          <p:cNvPr id="3" name="内容占位符 2"/>
          <p:cNvSpPr>
            <a:spLocks noGrp="1"/>
          </p:cNvSpPr>
          <p:nvPr>
            <p:ph idx="1"/>
          </p:nvPr>
        </p:nvSpPr>
        <p:spPr>
          <a:xfrm>
            <a:off x="263352" y="692696"/>
            <a:ext cx="11593288" cy="6120680"/>
          </a:xfrm>
        </p:spPr>
        <p:txBody>
          <a:bodyPr>
            <a:normAutofit fontScale="85000" lnSpcReduction="10000"/>
          </a:bodyPr>
          <a:lstStyle/>
          <a:p>
            <a:r>
              <a:rPr lang="en-US" b="1" dirty="0">
                <a:solidFill>
                  <a:srgbClr val="00B050"/>
                </a:solidFill>
              </a:rPr>
              <a:t>Number of positioning frequency layers</a:t>
            </a:r>
            <a:r>
              <a:rPr lang="en-US" dirty="0">
                <a:solidFill>
                  <a:srgbClr val="00B050"/>
                </a:solidFill>
              </a:rPr>
              <a:t> : </a:t>
            </a:r>
          </a:p>
          <a:p>
            <a:pPr lvl="1"/>
            <a:r>
              <a:rPr lang="en-US" dirty="0">
                <a:solidFill>
                  <a:srgbClr val="00B050"/>
                </a:solidFill>
              </a:rPr>
              <a:t>single PFL tests and dual PFL tests in separate test cases (sections)</a:t>
            </a:r>
            <a:r>
              <a:rPr lang="en-US" dirty="0"/>
              <a:t>.</a:t>
            </a:r>
          </a:p>
          <a:p>
            <a:r>
              <a:rPr lang="en-US" dirty="0">
                <a:solidFill>
                  <a:srgbClr val="00B050"/>
                </a:solidFill>
              </a:rPr>
              <a:t>The synchronous cells will be tested for the measurement delay requirements test</a:t>
            </a:r>
          </a:p>
          <a:p>
            <a:r>
              <a:rPr lang="en-US" b="1" dirty="0">
                <a:highlight>
                  <a:srgbClr val="FFFF00"/>
                </a:highlight>
              </a:rPr>
              <a:t>Muting pattern :</a:t>
            </a:r>
            <a:r>
              <a:rPr lang="en-US" dirty="0">
                <a:highlight>
                  <a:srgbClr val="FFFF00"/>
                </a:highlight>
              </a:rPr>
              <a:t>FFS </a:t>
            </a:r>
          </a:p>
          <a:p>
            <a:r>
              <a:rPr lang="en-US" b="1" dirty="0">
                <a:highlight>
                  <a:srgbClr val="FFFF00"/>
                </a:highlight>
              </a:rPr>
              <a:t>Reporting configuration</a:t>
            </a:r>
            <a:r>
              <a:rPr lang="en-US" i="1" dirty="0">
                <a:highlight>
                  <a:srgbClr val="FFFF00"/>
                </a:highlight>
              </a:rPr>
              <a:t> :FFS</a:t>
            </a:r>
          </a:p>
          <a:p>
            <a:pPr lvl="1"/>
            <a:r>
              <a:rPr lang="en-US" dirty="0"/>
              <a:t>No need limit </a:t>
            </a:r>
            <a:r>
              <a:rPr lang="en-GB" dirty="0"/>
              <a:t>the reporting granularity</a:t>
            </a:r>
            <a:endParaRPr lang="en-US" dirty="0"/>
          </a:p>
          <a:p>
            <a:r>
              <a:rPr lang="en-US" dirty="0">
                <a:solidFill>
                  <a:srgbClr val="00B050"/>
                </a:solidFill>
              </a:rPr>
              <a:t>Gap pattern: use MGP #24 if supported by UE otherwise #0 can be used.</a:t>
            </a:r>
          </a:p>
          <a:p>
            <a:r>
              <a:rPr lang="en-US" b="1" dirty="0">
                <a:solidFill>
                  <a:srgbClr val="00B050"/>
                </a:solidFill>
              </a:rPr>
              <a:t>Testing procedure: </a:t>
            </a:r>
            <a:endParaRPr lang="en-US" dirty="0">
              <a:solidFill>
                <a:srgbClr val="00B050"/>
              </a:solidFill>
            </a:endParaRPr>
          </a:p>
          <a:p>
            <a:pPr lvl="1"/>
            <a:r>
              <a:rPr lang="en-US" dirty="0">
                <a:solidFill>
                  <a:srgbClr val="00B050"/>
                </a:solidFill>
              </a:rPr>
              <a:t>The testing procedure for LTE </a:t>
            </a:r>
            <a:r>
              <a:rPr lang="en-US" dirty="0" err="1">
                <a:solidFill>
                  <a:srgbClr val="00B050"/>
                </a:solidFill>
              </a:rPr>
              <a:t>OTDoA</a:t>
            </a:r>
            <a:r>
              <a:rPr lang="en-US" dirty="0">
                <a:solidFill>
                  <a:srgbClr val="00B050"/>
                </a:solidFill>
              </a:rPr>
              <a:t> can be taken as the baseline for NR RSTD and UE Rx-Tx time difference measurement tests.</a:t>
            </a:r>
          </a:p>
          <a:p>
            <a:pPr lvl="1"/>
            <a:r>
              <a:rPr lang="en-US" dirty="0">
                <a:solidFill>
                  <a:srgbClr val="00B050"/>
                </a:solidFill>
              </a:rPr>
              <a:t>The further simplified procedure can be FFS</a:t>
            </a:r>
          </a:p>
          <a:p>
            <a:r>
              <a:rPr lang="en-US" dirty="0">
                <a:solidFill>
                  <a:srgbClr val="00B050"/>
                </a:solidFill>
              </a:rPr>
              <a:t>The setup of </a:t>
            </a:r>
            <a:r>
              <a:rPr lang="en-US" dirty="0" err="1">
                <a:solidFill>
                  <a:srgbClr val="00B050"/>
                </a:solidFill>
              </a:rPr>
              <a:t>AoA</a:t>
            </a:r>
            <a:r>
              <a:rPr lang="en-US" dirty="0">
                <a:solidFill>
                  <a:srgbClr val="00B050"/>
                </a:solidFill>
              </a:rPr>
              <a:t> for RSTD testing in FR2 can be based on </a:t>
            </a:r>
            <a:r>
              <a:rPr lang="en-US" dirty="0" err="1">
                <a:solidFill>
                  <a:srgbClr val="00B050"/>
                </a:solidFill>
              </a:rPr>
              <a:t>AoA</a:t>
            </a:r>
            <a:r>
              <a:rPr lang="en-US" dirty="0">
                <a:solidFill>
                  <a:srgbClr val="00B050"/>
                </a:solidFill>
              </a:rPr>
              <a:t> setup 1 for all cells/TRPs.</a:t>
            </a:r>
          </a:p>
          <a:p>
            <a:endParaRPr lang="en-US" dirty="0">
              <a:solidFill>
                <a:srgbClr val="00B050"/>
              </a:solidFill>
            </a:endParaRPr>
          </a:p>
          <a:p>
            <a:pPr lvl="1"/>
            <a:endParaRPr lang="zh-CN" altLang="en-US" sz="2000" dirty="0"/>
          </a:p>
        </p:txBody>
      </p:sp>
    </p:spTree>
    <p:extLst>
      <p:ext uri="{BB962C8B-B14F-4D97-AF65-F5344CB8AC3E}">
        <p14:creationId xmlns:p14="http://schemas.microsoft.com/office/powerpoint/2010/main" val="1428928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09600" y="164624"/>
            <a:ext cx="10972800" cy="562074"/>
          </a:xfrm>
        </p:spPr>
        <p:txBody>
          <a:bodyPr/>
          <a:lstStyle/>
          <a:p>
            <a:r>
              <a:rPr lang="en-US" altLang="zh-CN" sz="3600" b="1" dirty="0"/>
              <a:t>Test case design principles(4)</a:t>
            </a:r>
            <a:endParaRPr lang="zh-CN" altLang="en-US" sz="3600" b="1" dirty="0"/>
          </a:p>
        </p:txBody>
      </p:sp>
      <p:sp>
        <p:nvSpPr>
          <p:cNvPr id="3" name="内容占位符 2"/>
          <p:cNvSpPr>
            <a:spLocks noGrp="1"/>
          </p:cNvSpPr>
          <p:nvPr>
            <p:ph idx="1"/>
          </p:nvPr>
        </p:nvSpPr>
        <p:spPr>
          <a:xfrm>
            <a:off x="263352" y="692696"/>
            <a:ext cx="11737304" cy="1080120"/>
          </a:xfrm>
        </p:spPr>
        <p:txBody>
          <a:bodyPr>
            <a:normAutofit fontScale="70000" lnSpcReduction="20000"/>
          </a:bodyPr>
          <a:lstStyle/>
          <a:p>
            <a:r>
              <a:rPr lang="en-US" b="1" dirty="0">
                <a:solidFill>
                  <a:srgbClr val="00B050"/>
                </a:solidFill>
              </a:rPr>
              <a:t>Supported test configurations in FR1 and FR2</a:t>
            </a:r>
            <a:endParaRPr lang="en-US" dirty="0">
              <a:solidFill>
                <a:srgbClr val="00B050"/>
              </a:solidFill>
            </a:endParaRPr>
          </a:p>
          <a:p>
            <a:pPr lvl="1"/>
            <a:r>
              <a:rPr lang="en-US" dirty="0">
                <a:solidFill>
                  <a:srgbClr val="00B050"/>
                </a:solidFill>
              </a:rPr>
              <a:t>Support the proposed reference test configurations below under the assumption that they correspond to the </a:t>
            </a:r>
            <a:r>
              <a:rPr lang="en-US" dirty="0" err="1">
                <a:solidFill>
                  <a:srgbClr val="00B050"/>
                </a:solidFill>
              </a:rPr>
              <a:t>Pcell</a:t>
            </a:r>
            <a:r>
              <a:rPr lang="en-US" dirty="0">
                <a:solidFill>
                  <a:srgbClr val="00B050"/>
                </a:solidFill>
              </a:rPr>
              <a:t> configuration and do not constrain the PRS bandwidth and SCS to be tested in each test case</a:t>
            </a:r>
            <a:r>
              <a:rPr lang="en-US" dirty="0"/>
              <a:t>. </a:t>
            </a:r>
            <a:endParaRPr lang="en-US" b="1" dirty="0">
              <a:solidFill>
                <a:srgbClr val="00B050"/>
              </a:solidFill>
            </a:endParaRPr>
          </a:p>
          <a:p>
            <a:endParaRPr lang="en-US" dirty="0">
              <a:solidFill>
                <a:srgbClr val="00B050"/>
              </a:solidFill>
            </a:endParaRPr>
          </a:p>
          <a:p>
            <a:endParaRPr lang="en-US" dirty="0"/>
          </a:p>
          <a:p>
            <a:pPr lvl="1"/>
            <a:endParaRPr lang="en-US" dirty="0"/>
          </a:p>
          <a:p>
            <a:pPr lvl="1"/>
            <a:endParaRPr lang="zh-CN" altLang="en-US" sz="2000" dirty="0"/>
          </a:p>
        </p:txBody>
      </p:sp>
      <p:graphicFrame>
        <p:nvGraphicFramePr>
          <p:cNvPr id="6" name="Table 5">
            <a:extLst>
              <a:ext uri="{FF2B5EF4-FFF2-40B4-BE49-F238E27FC236}">
                <a16:creationId xmlns:a16="http://schemas.microsoft.com/office/drawing/2014/main" id="{FA956203-AE2D-4173-8C47-D0D635139997}"/>
              </a:ext>
            </a:extLst>
          </p:cNvPr>
          <p:cNvGraphicFramePr>
            <a:graphicFrameLocks noGrp="1"/>
          </p:cNvGraphicFramePr>
          <p:nvPr>
            <p:extLst>
              <p:ext uri="{D42A27DB-BD31-4B8C-83A1-F6EECF244321}">
                <p14:modId xmlns:p14="http://schemas.microsoft.com/office/powerpoint/2010/main" val="212866246"/>
              </p:ext>
            </p:extLst>
          </p:nvPr>
        </p:nvGraphicFramePr>
        <p:xfrm>
          <a:off x="695400" y="1916832"/>
          <a:ext cx="8208912" cy="2160241"/>
        </p:xfrm>
        <a:graphic>
          <a:graphicData uri="http://schemas.openxmlformats.org/drawingml/2006/table">
            <a:tbl>
              <a:tblPr firstRow="1" firstCol="1" bandRow="1">
                <a:tableStyleId>{5C22544A-7EE6-4342-B048-85BDC9FD1C3A}</a:tableStyleId>
              </a:tblPr>
              <a:tblGrid>
                <a:gridCol w="2030427">
                  <a:extLst>
                    <a:ext uri="{9D8B030D-6E8A-4147-A177-3AD203B41FA5}">
                      <a16:colId xmlns:a16="http://schemas.microsoft.com/office/drawing/2014/main" val="4079656621"/>
                    </a:ext>
                  </a:extLst>
                </a:gridCol>
                <a:gridCol w="6178485">
                  <a:extLst>
                    <a:ext uri="{9D8B030D-6E8A-4147-A177-3AD203B41FA5}">
                      <a16:colId xmlns:a16="http://schemas.microsoft.com/office/drawing/2014/main" val="474727005"/>
                    </a:ext>
                  </a:extLst>
                </a:gridCol>
              </a:tblGrid>
              <a:tr h="374245">
                <a:tc>
                  <a:txBody>
                    <a:bodyPr/>
                    <a:lstStyle/>
                    <a:p>
                      <a:pPr algn="ctr">
                        <a:lnSpc>
                          <a:spcPct val="107000"/>
                        </a:lnSpc>
                      </a:pPr>
                      <a:r>
                        <a:rPr lang="zh-CN" sz="1800" dirty="0">
                          <a:effectLst/>
                        </a:rPr>
                        <a:t>Configuration</a:t>
                      </a:r>
                      <a:endParaRPr lang="en-US" sz="1600" b="1" dirty="0">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tc>
                <a:tc>
                  <a:txBody>
                    <a:bodyPr/>
                    <a:lstStyle/>
                    <a:p>
                      <a:pPr algn="ctr">
                        <a:lnSpc>
                          <a:spcPct val="107000"/>
                        </a:lnSpc>
                      </a:pPr>
                      <a:r>
                        <a:rPr lang="zh-CN" sz="1800" dirty="0">
                          <a:effectLst/>
                        </a:rPr>
                        <a:t>Description</a:t>
                      </a:r>
                      <a:endParaRPr lang="en-US" sz="1600" b="1" dirty="0">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585043899"/>
                  </a:ext>
                </a:extLst>
              </a:tr>
              <a:tr h="353757">
                <a:tc>
                  <a:txBody>
                    <a:bodyPr/>
                    <a:lstStyle/>
                    <a:p>
                      <a:pPr>
                        <a:lnSpc>
                          <a:spcPct val="107000"/>
                        </a:lnSpc>
                      </a:pPr>
                      <a:r>
                        <a:rPr lang="zh-CN" sz="1800" dirty="0">
                          <a:effectLst/>
                        </a:rPr>
                        <a:t>1</a:t>
                      </a:r>
                      <a:endParaRPr lang="en-US" sz="1600" dirty="0">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tc>
                <a:tc>
                  <a:txBody>
                    <a:bodyPr/>
                    <a:lstStyle/>
                    <a:p>
                      <a:pPr>
                        <a:lnSpc>
                          <a:spcPct val="107000"/>
                        </a:lnSpc>
                      </a:pPr>
                      <a:r>
                        <a:rPr lang="en-US" sz="1800" dirty="0">
                          <a:effectLst/>
                        </a:rPr>
                        <a:t>15 kHz SSB SCS, 10 MHz bandwidth, FDD duplex mode</a:t>
                      </a:r>
                      <a:endParaRPr lang="en-US" sz="1600" dirty="0">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2940848985"/>
                  </a:ext>
                </a:extLst>
              </a:tr>
              <a:tr h="374245">
                <a:tc>
                  <a:txBody>
                    <a:bodyPr/>
                    <a:lstStyle/>
                    <a:p>
                      <a:pPr>
                        <a:lnSpc>
                          <a:spcPct val="107000"/>
                        </a:lnSpc>
                      </a:pPr>
                      <a:r>
                        <a:rPr lang="zh-CN" sz="1800">
                          <a:effectLst/>
                        </a:rPr>
                        <a:t>2</a:t>
                      </a:r>
                      <a:endParaRPr lang="en-US" sz="1600">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tc>
                <a:tc>
                  <a:txBody>
                    <a:bodyPr/>
                    <a:lstStyle/>
                    <a:p>
                      <a:pPr>
                        <a:lnSpc>
                          <a:spcPct val="107000"/>
                        </a:lnSpc>
                      </a:pPr>
                      <a:r>
                        <a:rPr lang="en-US" sz="1800" dirty="0">
                          <a:effectLst/>
                        </a:rPr>
                        <a:t>15 kHz SSB SCS, 10 MHz bandwidth, TDD duplex mode</a:t>
                      </a:r>
                      <a:endParaRPr lang="en-US" sz="1600" dirty="0">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248685723"/>
                  </a:ext>
                </a:extLst>
              </a:tr>
              <a:tr h="374245">
                <a:tc>
                  <a:txBody>
                    <a:bodyPr/>
                    <a:lstStyle/>
                    <a:p>
                      <a:pPr>
                        <a:lnSpc>
                          <a:spcPct val="107000"/>
                        </a:lnSpc>
                      </a:pPr>
                      <a:r>
                        <a:rPr lang="zh-CN" sz="1800">
                          <a:effectLst/>
                        </a:rPr>
                        <a:t>3</a:t>
                      </a:r>
                      <a:endParaRPr lang="en-US" sz="1600">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tc>
                <a:tc>
                  <a:txBody>
                    <a:bodyPr/>
                    <a:lstStyle/>
                    <a:p>
                      <a:pPr>
                        <a:lnSpc>
                          <a:spcPct val="107000"/>
                        </a:lnSpc>
                      </a:pPr>
                      <a:r>
                        <a:rPr lang="en-US" sz="1800" dirty="0">
                          <a:effectLst/>
                        </a:rPr>
                        <a:t>30 kHz SSB SCS, 40 MHz bandwidth, TDD duplex mode</a:t>
                      </a:r>
                      <a:endParaRPr lang="en-US" sz="1600" dirty="0">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3658425635"/>
                  </a:ext>
                </a:extLst>
              </a:tr>
              <a:tr h="683749">
                <a:tc gridSpan="2">
                  <a:txBody>
                    <a:bodyPr/>
                    <a:lstStyle/>
                    <a:p>
                      <a:pPr marL="540385" indent="-540385">
                        <a:lnSpc>
                          <a:spcPct val="107000"/>
                        </a:lnSpc>
                      </a:pPr>
                      <a:r>
                        <a:rPr lang="en-US" sz="1800" dirty="0">
                          <a:effectLst/>
                        </a:rPr>
                        <a:t>NOTE:	The UE is only required to be tested in one of the supported test configurations.</a:t>
                      </a:r>
                      <a:endParaRPr lang="en-US" sz="1600" dirty="0">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tc>
                <a:tc hMerge="1">
                  <a:txBody>
                    <a:bodyPr/>
                    <a:lstStyle/>
                    <a:p>
                      <a:endParaRPr lang="en-US"/>
                    </a:p>
                  </a:txBody>
                  <a:tcPr/>
                </a:tc>
                <a:extLst>
                  <a:ext uri="{0D108BD9-81ED-4DB2-BD59-A6C34878D82A}">
                    <a16:rowId xmlns:a16="http://schemas.microsoft.com/office/drawing/2014/main" val="2776526811"/>
                  </a:ext>
                </a:extLst>
              </a:tr>
            </a:tbl>
          </a:graphicData>
        </a:graphic>
      </p:graphicFrame>
      <p:graphicFrame>
        <p:nvGraphicFramePr>
          <p:cNvPr id="7" name="Table 6">
            <a:extLst>
              <a:ext uri="{FF2B5EF4-FFF2-40B4-BE49-F238E27FC236}">
                <a16:creationId xmlns:a16="http://schemas.microsoft.com/office/drawing/2014/main" id="{0CDEC63D-1B4F-4090-A946-E754A11913E3}"/>
              </a:ext>
            </a:extLst>
          </p:cNvPr>
          <p:cNvGraphicFramePr>
            <a:graphicFrameLocks noGrp="1"/>
          </p:cNvGraphicFramePr>
          <p:nvPr>
            <p:extLst>
              <p:ext uri="{D42A27DB-BD31-4B8C-83A1-F6EECF244321}">
                <p14:modId xmlns:p14="http://schemas.microsoft.com/office/powerpoint/2010/main" val="2407282674"/>
              </p:ext>
            </p:extLst>
          </p:nvPr>
        </p:nvGraphicFramePr>
        <p:xfrm>
          <a:off x="695400" y="4581128"/>
          <a:ext cx="8208912" cy="1152128"/>
        </p:xfrm>
        <a:graphic>
          <a:graphicData uri="http://schemas.openxmlformats.org/drawingml/2006/table">
            <a:tbl>
              <a:tblPr firstRow="1" firstCol="1" bandRow="1">
                <a:tableStyleId>{5C22544A-7EE6-4342-B048-85BDC9FD1C3A}</a:tableStyleId>
              </a:tblPr>
              <a:tblGrid>
                <a:gridCol w="1742988">
                  <a:extLst>
                    <a:ext uri="{9D8B030D-6E8A-4147-A177-3AD203B41FA5}">
                      <a16:colId xmlns:a16="http://schemas.microsoft.com/office/drawing/2014/main" val="2648572622"/>
                    </a:ext>
                  </a:extLst>
                </a:gridCol>
                <a:gridCol w="6465924">
                  <a:extLst>
                    <a:ext uri="{9D8B030D-6E8A-4147-A177-3AD203B41FA5}">
                      <a16:colId xmlns:a16="http://schemas.microsoft.com/office/drawing/2014/main" val="3016420744"/>
                    </a:ext>
                  </a:extLst>
                </a:gridCol>
              </a:tblGrid>
              <a:tr h="637491">
                <a:tc>
                  <a:txBody>
                    <a:bodyPr/>
                    <a:lstStyle/>
                    <a:p>
                      <a:pPr algn="ctr">
                        <a:lnSpc>
                          <a:spcPct val="107000"/>
                        </a:lnSpc>
                      </a:pPr>
                      <a:r>
                        <a:rPr lang="zh-CN" sz="1800">
                          <a:effectLst/>
                        </a:rPr>
                        <a:t>Configuration</a:t>
                      </a:r>
                      <a:endParaRPr lang="en-US" sz="1600" b="1">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tc>
                <a:tc>
                  <a:txBody>
                    <a:bodyPr/>
                    <a:lstStyle/>
                    <a:p>
                      <a:pPr algn="ctr">
                        <a:lnSpc>
                          <a:spcPct val="107000"/>
                        </a:lnSpc>
                      </a:pPr>
                      <a:r>
                        <a:rPr lang="zh-CN" sz="1800">
                          <a:effectLst/>
                        </a:rPr>
                        <a:t>Description</a:t>
                      </a:r>
                      <a:endParaRPr lang="en-US" sz="1600" b="1">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2028795162"/>
                  </a:ext>
                </a:extLst>
              </a:tr>
              <a:tr h="514637">
                <a:tc>
                  <a:txBody>
                    <a:bodyPr/>
                    <a:lstStyle/>
                    <a:p>
                      <a:pPr>
                        <a:lnSpc>
                          <a:spcPct val="107000"/>
                        </a:lnSpc>
                      </a:pPr>
                      <a:r>
                        <a:rPr lang="zh-CN" sz="1800">
                          <a:effectLst/>
                        </a:rPr>
                        <a:t>1</a:t>
                      </a:r>
                      <a:endParaRPr lang="en-US" sz="1600">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tc>
                <a:tc>
                  <a:txBody>
                    <a:bodyPr/>
                    <a:lstStyle/>
                    <a:p>
                      <a:pPr>
                        <a:lnSpc>
                          <a:spcPct val="107000"/>
                        </a:lnSpc>
                      </a:pPr>
                      <a:r>
                        <a:rPr lang="en-US" sz="1800" dirty="0">
                          <a:effectLst/>
                        </a:rPr>
                        <a:t>120 kHz SSB SCS, 100 MHz bandwidth, TDD duplex mode</a:t>
                      </a:r>
                      <a:endParaRPr lang="en-US" sz="1600" dirty="0">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4008785531"/>
                  </a:ext>
                </a:extLst>
              </a:tr>
            </a:tbl>
          </a:graphicData>
        </a:graphic>
      </p:graphicFrame>
    </p:spTree>
    <p:extLst>
      <p:ext uri="{BB962C8B-B14F-4D97-AF65-F5344CB8AC3E}">
        <p14:creationId xmlns:p14="http://schemas.microsoft.com/office/powerpoint/2010/main" val="7378524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B5E4D6F-3261-416A-816D-8F5A869D58EC}"/>
              </a:ext>
            </a:extLst>
          </p:cNvPr>
          <p:cNvSpPr>
            <a:spLocks noGrp="1"/>
          </p:cNvSpPr>
          <p:nvPr>
            <p:ph idx="1"/>
          </p:nvPr>
        </p:nvSpPr>
        <p:spPr>
          <a:xfrm>
            <a:off x="387626" y="1023730"/>
            <a:ext cx="11449878" cy="5615609"/>
          </a:xfrm>
        </p:spPr>
        <p:txBody>
          <a:bodyPr>
            <a:normAutofit/>
          </a:bodyPr>
          <a:lstStyle/>
          <a:p>
            <a:pPr marL="0" indent="0" algn="ctr">
              <a:buNone/>
            </a:pPr>
            <a:endParaRPr lang="sv-SE" sz="5000" dirty="0">
              <a:solidFill>
                <a:srgbClr val="00B050"/>
              </a:solidFill>
            </a:endParaRPr>
          </a:p>
          <a:p>
            <a:pPr marL="0" indent="0" algn="ctr">
              <a:buNone/>
            </a:pPr>
            <a:r>
              <a:rPr lang="sv-SE" sz="5000" dirty="0">
                <a:solidFill>
                  <a:srgbClr val="00B050"/>
                </a:solidFill>
              </a:rPr>
              <a:t>Agreements in the 1st round/GTW</a:t>
            </a:r>
          </a:p>
          <a:p>
            <a:pPr marL="0" indent="0" algn="ctr">
              <a:buNone/>
            </a:pPr>
            <a:r>
              <a:rPr lang="sv-SE" sz="5000" dirty="0">
                <a:highlight>
                  <a:srgbClr val="FFFF00"/>
                </a:highlight>
              </a:rPr>
              <a:t>open for 2nd round discussion </a:t>
            </a:r>
          </a:p>
          <a:p>
            <a:pPr marL="0" indent="0" algn="ctr">
              <a:buNone/>
            </a:pPr>
            <a:r>
              <a:rPr lang="sv-SE" sz="5000" dirty="0"/>
              <a:t>Still open after 1st round discussion</a:t>
            </a:r>
          </a:p>
          <a:p>
            <a:pPr marL="0" indent="0" algn="ctr">
              <a:buNone/>
            </a:pPr>
            <a:r>
              <a:rPr lang="sv-SE" sz="5000" dirty="0">
                <a:solidFill>
                  <a:srgbClr val="00B0F0"/>
                </a:solidFill>
              </a:rPr>
              <a:t>Agreements in the 2nd round</a:t>
            </a:r>
          </a:p>
          <a:p>
            <a:pPr marL="0" indent="0" algn="ctr">
              <a:buNone/>
            </a:pPr>
            <a:endParaRPr lang="sv-SE" sz="5000" dirty="0">
              <a:solidFill>
                <a:srgbClr val="00B0F0"/>
              </a:solidFill>
            </a:endParaRPr>
          </a:p>
          <a:p>
            <a:pPr marL="0" indent="0" algn="ctr">
              <a:buNone/>
            </a:pPr>
            <a:endParaRPr lang="sv-SE" sz="5000" dirty="0">
              <a:solidFill>
                <a:srgbClr val="FF0000"/>
              </a:solidFill>
            </a:endParaRPr>
          </a:p>
          <a:p>
            <a:pPr marL="0" indent="0" algn="ctr">
              <a:buNone/>
            </a:pPr>
            <a:endParaRPr lang="sv-SE" sz="5000" dirty="0"/>
          </a:p>
        </p:txBody>
      </p:sp>
    </p:spTree>
    <p:extLst>
      <p:ext uri="{BB962C8B-B14F-4D97-AF65-F5344CB8AC3E}">
        <p14:creationId xmlns:p14="http://schemas.microsoft.com/office/powerpoint/2010/main" val="12713652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09600" y="0"/>
            <a:ext cx="10972800" cy="1143000"/>
          </a:xfrm>
        </p:spPr>
        <p:txBody>
          <a:bodyPr/>
          <a:lstStyle/>
          <a:p>
            <a:r>
              <a:rPr lang="en-US" altLang="zh-CN" sz="3600" b="1" dirty="0"/>
              <a:t>Measurement Accuracy Requirements for RSTD(1)</a:t>
            </a:r>
            <a:endParaRPr lang="zh-CN" altLang="en-US" sz="3600" b="1" dirty="0"/>
          </a:p>
        </p:txBody>
      </p:sp>
      <p:sp>
        <p:nvSpPr>
          <p:cNvPr id="3" name="内容占位符 2"/>
          <p:cNvSpPr>
            <a:spLocks noGrp="1"/>
          </p:cNvSpPr>
          <p:nvPr>
            <p:ph idx="1"/>
          </p:nvPr>
        </p:nvSpPr>
        <p:spPr>
          <a:xfrm>
            <a:off x="421160" y="980728"/>
            <a:ext cx="11161240" cy="5976664"/>
          </a:xfrm>
        </p:spPr>
        <p:txBody>
          <a:bodyPr>
            <a:normAutofit fontScale="85000" lnSpcReduction="20000"/>
          </a:bodyPr>
          <a:lstStyle/>
          <a:p>
            <a:pPr fontAlgn="auto" hangingPunct="1"/>
            <a:r>
              <a:rPr lang="en-GB" dirty="0">
                <a:solidFill>
                  <a:srgbClr val="00B050"/>
                </a:solidFill>
              </a:rPr>
              <a:t>PRS-RSTD and UE Rx-Tx measurement accuracy requirements</a:t>
            </a:r>
            <a:endParaRPr lang="en-US" dirty="0">
              <a:solidFill>
                <a:srgbClr val="00B050"/>
              </a:solidFill>
            </a:endParaRPr>
          </a:p>
          <a:p>
            <a:pPr lvl="1" fontAlgn="auto" hangingPunct="1"/>
            <a:r>
              <a:rPr lang="en-GB" dirty="0">
                <a:solidFill>
                  <a:srgbClr val="00B050"/>
                </a:solidFill>
              </a:rPr>
              <a:t>Define an additional set of accuracy requirements for AWGN </a:t>
            </a:r>
            <a:endParaRPr lang="en-US" dirty="0">
              <a:solidFill>
                <a:srgbClr val="00B050"/>
              </a:solidFill>
            </a:endParaRPr>
          </a:p>
          <a:p>
            <a:pPr lvl="1" fontAlgn="auto" hangingPunct="1"/>
            <a:r>
              <a:rPr lang="en-GB" dirty="0">
                <a:solidFill>
                  <a:srgbClr val="00B050"/>
                </a:solidFill>
              </a:rPr>
              <a:t>Capture in the specification the propagation channel models based on which the accuracy requirements are derived</a:t>
            </a:r>
            <a:endParaRPr lang="en-US" dirty="0">
              <a:solidFill>
                <a:srgbClr val="00B050"/>
              </a:solidFill>
            </a:endParaRPr>
          </a:p>
          <a:p>
            <a:r>
              <a:rPr lang="en-US" dirty="0">
                <a:highlight>
                  <a:srgbClr val="FFFF00"/>
                </a:highlight>
              </a:rPr>
              <a:t>FFS the applicability rules of RSTD accuracy requirements  when RSTD measurements  performing on the different PFL and the PRS configuration parameters (e.g. FR, SCS, PRS BW)  for the reference cell and neighbor cell are different in TEI stage</a:t>
            </a:r>
            <a:r>
              <a:rPr lang="en-US" dirty="0"/>
              <a:t>.</a:t>
            </a:r>
          </a:p>
          <a:p>
            <a:pPr lvl="1"/>
            <a:r>
              <a:rPr lang="en-GB" dirty="0"/>
              <a:t>Option 1. For RSTD measured with PRS resources with different SCSs, UE follows the accuracy requirements for the smaller SCS.</a:t>
            </a:r>
            <a:endParaRPr lang="en-US" dirty="0"/>
          </a:p>
          <a:p>
            <a:pPr lvl="1"/>
            <a:r>
              <a:rPr lang="en-GB" dirty="0"/>
              <a:t>Option 2. </a:t>
            </a:r>
            <a:r>
              <a:rPr lang="en-US" dirty="0"/>
              <a:t>when the </a:t>
            </a:r>
            <a:r>
              <a:rPr lang="en-GB" dirty="0"/>
              <a:t>PRS resources with different SCSs, UE follows the accuracy requirements which is looser</a:t>
            </a:r>
            <a:endParaRPr lang="en-US" dirty="0"/>
          </a:p>
          <a:p>
            <a:pPr lvl="1"/>
            <a:r>
              <a:rPr lang="en-GB" dirty="0"/>
              <a:t>Other options are not precluded</a:t>
            </a:r>
            <a:endParaRPr lang="en-US" sz="2200" dirty="0"/>
          </a:p>
          <a:p>
            <a:pPr lvl="0"/>
            <a:r>
              <a:rPr lang="en-US" dirty="0">
                <a:solidFill>
                  <a:srgbClr val="00B050"/>
                </a:solidFill>
              </a:rPr>
              <a:t>RAN4 will add a non-zero group delay calibration margin to the RSTD accuracy requirements in FR1 and FR2. </a:t>
            </a:r>
          </a:p>
          <a:p>
            <a:pPr lvl="1"/>
            <a:r>
              <a:rPr lang="en-US" dirty="0">
                <a:solidFill>
                  <a:srgbClr val="00B050"/>
                </a:solidFill>
              </a:rPr>
              <a:t>FFS the exact values of the margins for FR1 and FR2 in the maintenance </a:t>
            </a:r>
            <a:r>
              <a:rPr lang="en-US" dirty="0" err="1">
                <a:solidFill>
                  <a:srgbClr val="00B050"/>
                </a:solidFill>
              </a:rPr>
              <a:t>stage</a:t>
            </a:r>
            <a:r>
              <a:rPr lang="en-US" sz="2200" dirty="0" err="1">
                <a:solidFill>
                  <a:srgbClr val="00B050"/>
                </a:solidFill>
              </a:rPr>
              <a:t>FFS</a:t>
            </a:r>
            <a:r>
              <a:rPr lang="en-US" sz="2200" dirty="0">
                <a:solidFill>
                  <a:srgbClr val="00B050"/>
                </a:solidFill>
              </a:rPr>
              <a:t> on frequency drift margin</a:t>
            </a:r>
          </a:p>
          <a:p>
            <a:endParaRPr lang="en-US" dirty="0"/>
          </a:p>
        </p:txBody>
      </p:sp>
    </p:spTree>
    <p:extLst>
      <p:ext uri="{BB962C8B-B14F-4D97-AF65-F5344CB8AC3E}">
        <p14:creationId xmlns:p14="http://schemas.microsoft.com/office/powerpoint/2010/main" val="20708792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09600" y="0"/>
            <a:ext cx="10972800" cy="800707"/>
          </a:xfrm>
        </p:spPr>
        <p:txBody>
          <a:bodyPr/>
          <a:lstStyle/>
          <a:p>
            <a:r>
              <a:rPr lang="en-US" altLang="zh-CN" sz="3600" b="1" dirty="0"/>
              <a:t>Measurement Accuracy Requirements for RSTD(2)</a:t>
            </a:r>
            <a:endParaRPr lang="zh-CN" altLang="en-US" sz="3600" b="1" dirty="0"/>
          </a:p>
        </p:txBody>
      </p:sp>
      <p:sp>
        <p:nvSpPr>
          <p:cNvPr id="3" name="内容占位符 2"/>
          <p:cNvSpPr>
            <a:spLocks noGrp="1"/>
          </p:cNvSpPr>
          <p:nvPr>
            <p:ph idx="1"/>
          </p:nvPr>
        </p:nvSpPr>
        <p:spPr>
          <a:xfrm>
            <a:off x="392478" y="548680"/>
            <a:ext cx="11680185" cy="5256585"/>
          </a:xfrm>
        </p:spPr>
        <p:txBody>
          <a:bodyPr>
            <a:normAutofit/>
          </a:bodyPr>
          <a:lstStyle/>
          <a:p>
            <a:pPr fontAlgn="auto" hangingPunct="1"/>
            <a:r>
              <a:rPr lang="en-GB" sz="2400" dirty="0">
                <a:solidFill>
                  <a:srgbClr val="00B050"/>
                </a:solidFill>
              </a:rPr>
              <a:t>Reference point of ideal RX time for RSTD accuracy requirements is the absolute arrival time of the first path of the receive signal</a:t>
            </a:r>
            <a:endParaRPr lang="en-US" sz="2400" dirty="0">
              <a:solidFill>
                <a:srgbClr val="00B050"/>
              </a:solidFill>
            </a:endParaRPr>
          </a:p>
          <a:p>
            <a:pPr lvl="1"/>
            <a:endParaRPr lang="en-US" dirty="0"/>
          </a:p>
          <a:p>
            <a:pPr marL="0" indent="0" eaLnBrk="1" fontAlgn="t" hangingPunct="1">
              <a:buNone/>
            </a:pPr>
            <a:r>
              <a:rPr lang="en-GB" b="1" dirty="0"/>
              <a:t>	</a:t>
            </a:r>
            <a:r>
              <a:rPr lang="en-GB" dirty="0">
                <a:highlight>
                  <a:srgbClr val="00FFFF"/>
                </a:highlight>
              </a:rPr>
              <a:t>	</a:t>
            </a:r>
            <a:endParaRPr lang="en-US" dirty="0">
              <a:highlight>
                <a:srgbClr val="00FFFF"/>
              </a:highlight>
            </a:endParaRPr>
          </a:p>
        </p:txBody>
      </p:sp>
      <mc:AlternateContent xmlns:mc="http://schemas.openxmlformats.org/markup-compatibility/2006">
        <mc:Choice xmlns:a14="http://schemas.microsoft.com/office/drawing/2010/main" Requires="a14">
          <p:graphicFrame>
            <p:nvGraphicFramePr>
              <p:cNvPr id="4" name="Table 3">
                <a:extLst>
                  <a:ext uri="{FF2B5EF4-FFF2-40B4-BE49-F238E27FC236}">
                    <a16:creationId xmlns:a16="http://schemas.microsoft.com/office/drawing/2014/main" id="{B7C9FA53-ADC4-4507-8B56-F1DCCD85FD31}"/>
                  </a:ext>
                </a:extLst>
              </p:cNvPr>
              <p:cNvGraphicFramePr>
                <a:graphicFrameLocks noGrp="1"/>
              </p:cNvGraphicFramePr>
              <p:nvPr>
                <p:extLst>
                  <p:ext uri="{D42A27DB-BD31-4B8C-83A1-F6EECF244321}">
                    <p14:modId xmlns:p14="http://schemas.microsoft.com/office/powerpoint/2010/main" val="877786544"/>
                  </p:ext>
                </p:extLst>
              </p:nvPr>
            </p:nvGraphicFramePr>
            <p:xfrm>
              <a:off x="219343" y="1641774"/>
              <a:ext cx="4162671" cy="2672266"/>
            </p:xfrm>
            <a:graphic>
              <a:graphicData uri="http://schemas.openxmlformats.org/drawingml/2006/table">
                <a:tbl>
                  <a:tblPr firstRow="1" firstCol="1" bandRow="1">
                    <a:tableStyleId>{5C22544A-7EE6-4342-B048-85BDC9FD1C3A}</a:tableStyleId>
                  </a:tblPr>
                  <a:tblGrid>
                    <a:gridCol w="1270107">
                      <a:extLst>
                        <a:ext uri="{9D8B030D-6E8A-4147-A177-3AD203B41FA5}">
                          <a16:colId xmlns:a16="http://schemas.microsoft.com/office/drawing/2014/main" val="3044688297"/>
                        </a:ext>
                      </a:extLst>
                    </a:gridCol>
                    <a:gridCol w="789378">
                      <a:extLst>
                        <a:ext uri="{9D8B030D-6E8A-4147-A177-3AD203B41FA5}">
                          <a16:colId xmlns:a16="http://schemas.microsoft.com/office/drawing/2014/main" val="3102486069"/>
                        </a:ext>
                      </a:extLst>
                    </a:gridCol>
                    <a:gridCol w="605007">
                      <a:extLst>
                        <a:ext uri="{9D8B030D-6E8A-4147-A177-3AD203B41FA5}">
                          <a16:colId xmlns:a16="http://schemas.microsoft.com/office/drawing/2014/main" val="816234795"/>
                        </a:ext>
                      </a:extLst>
                    </a:gridCol>
                    <a:gridCol w="1498179">
                      <a:extLst>
                        <a:ext uri="{9D8B030D-6E8A-4147-A177-3AD203B41FA5}">
                          <a16:colId xmlns:a16="http://schemas.microsoft.com/office/drawing/2014/main" val="3061408761"/>
                        </a:ext>
                      </a:extLst>
                    </a:gridCol>
                  </a:tblGrid>
                  <a:tr h="728185">
                    <a:tc>
                      <a:txBody>
                        <a:bodyPr/>
                        <a:lstStyle/>
                        <a:p>
                          <a:pPr algn="ctr">
                            <a:lnSpc>
                              <a:spcPct val="107000"/>
                            </a:lnSpc>
                            <a:spcAft>
                              <a:spcPts val="900"/>
                            </a:spcAft>
                          </a:pPr>
                          <a:r>
                            <a:rPr lang="en-GB" sz="1100">
                              <a:effectLst/>
                            </a:rPr>
                            <a:t>Accuracy, </a:t>
                          </a:r>
                          <a:endParaRPr lang="en-US" sz="1100">
                            <a:effectLst/>
                          </a:endParaRPr>
                        </a:p>
                        <a:p>
                          <a:pPr algn="ctr">
                            <a:lnSpc>
                              <a:spcPct val="107000"/>
                            </a:lnSpc>
                            <a:spcAft>
                              <a:spcPts val="900"/>
                            </a:spcAft>
                          </a:pPr>
                          <a:r>
                            <a:rPr lang="en-GB" sz="1100">
                              <a:effectLst/>
                            </a:rPr>
                            <a:t>Tc</a:t>
                          </a:r>
                          <a:endParaRPr lang="en-US" sz="1100">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100" dirty="0">
                              <a:effectLst/>
                            </a:rPr>
                            <a:t>PRS BW, </a:t>
                          </a:r>
                          <a:endParaRPr lang="en-US" sz="1100" dirty="0">
                            <a:effectLst/>
                          </a:endParaRPr>
                        </a:p>
                        <a:p>
                          <a:pPr algn="ctr">
                            <a:lnSpc>
                              <a:spcPct val="107000"/>
                            </a:lnSpc>
                            <a:spcAft>
                              <a:spcPts val="900"/>
                            </a:spcAft>
                          </a:pPr>
                          <a:r>
                            <a:rPr lang="en-GB" sz="1100" dirty="0">
                              <a:effectLst/>
                            </a:rPr>
                            <a:t>PRB</a:t>
                          </a:r>
                          <a:endParaRPr lang="en-US" sz="1100" dirty="0">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100">
                              <a:effectLst/>
                            </a:rPr>
                            <a:t>PRS SCS,</a:t>
                          </a:r>
                          <a:endParaRPr lang="en-US" sz="1100">
                            <a:effectLst/>
                          </a:endParaRPr>
                        </a:p>
                        <a:p>
                          <a:pPr algn="ctr">
                            <a:lnSpc>
                              <a:spcPct val="107000"/>
                            </a:lnSpc>
                            <a:spcAft>
                              <a:spcPts val="900"/>
                            </a:spcAft>
                          </a:pPr>
                          <a:r>
                            <a:rPr lang="en-GB" sz="1100">
                              <a:effectLst/>
                            </a:rPr>
                            <a:t>kHz</a:t>
                          </a:r>
                          <a:endParaRPr lang="en-US" sz="1100">
                            <a:effectLst/>
                            <a:latin typeface="Times New Roman" panose="02020603050405020304" pitchFamily="18" charset="0"/>
                            <a:ea typeface="SimSun" panose="02010600030101010101" pitchFamily="2" charset="-122"/>
                          </a:endParaRPr>
                        </a:p>
                      </a:txBody>
                      <a:tcPr marL="68580" marR="68580" marT="0" marB="0"/>
                    </a:tc>
                    <a:tc>
                      <a:txBody>
                        <a:bodyPr/>
                        <a:lstStyle/>
                        <a:p>
                          <a:pPr>
                            <a:lnSpc>
                              <a:spcPct val="107000"/>
                            </a:lnSpc>
                            <a:spcAft>
                              <a:spcPts val="900"/>
                            </a:spcAft>
                          </a:pPr>
                          <a:r>
                            <a:rPr lang="en-GB" sz="1100">
                              <a:effectLst/>
                            </a:rPr>
                            <a:t>Repetition factor  (</a:t>
                          </a:r>
                          <a14:m>
                            <m:oMath xmlns:m="http://schemas.openxmlformats.org/officeDocument/2006/math">
                              <m:sSubSup>
                                <m:sSubSupPr>
                                  <m:ctrlPr>
                                    <a:rPr lang="en-US" sz="1100" i="1">
                                      <a:effectLst/>
                                      <a:latin typeface="Cambria Math" panose="02040503050406030204" pitchFamily="18" charset="0"/>
                                    </a:rPr>
                                  </m:ctrlPr>
                                </m:sSubSupPr>
                                <m:e>
                                  <m:r>
                                    <a:rPr lang="en-GB" sz="1100">
                                      <a:effectLst/>
                                      <a:latin typeface="Cambria Math" panose="02040503050406030204" pitchFamily="18" charset="0"/>
                                    </a:rPr>
                                    <m:t>𝑻</m:t>
                                  </m:r>
                                </m:e>
                                <m:sub>
                                  <m:r>
                                    <m:rPr>
                                      <m:nor/>
                                    </m:rPr>
                                    <a:rPr lang="en-GB" sz="1100">
                                      <a:effectLst/>
                                    </a:rPr>
                                    <m:t>rep</m:t>
                                  </m:r>
                                </m:sub>
                                <m:sup>
                                  <m:r>
                                    <m:rPr>
                                      <m:nor/>
                                    </m:rPr>
                                    <a:rPr lang="en-GB" sz="1100">
                                      <a:effectLst/>
                                    </a:rPr>
                                    <m:t>PRS</m:t>
                                  </m:r>
                                </m:sup>
                              </m:sSubSup>
                              <m:r>
                                <a:rPr lang="en-GB" sz="1100">
                                  <a:effectLst/>
                                  <a:latin typeface="Cambria Math" panose="02040503050406030204" pitchFamily="18" charset="0"/>
                                </a:rPr>
                                <m:t>∗</m:t>
                              </m:r>
                              <m:sSub>
                                <m:sSubPr>
                                  <m:ctrlPr>
                                    <a:rPr lang="en-US" sz="1100" i="1">
                                      <a:effectLst/>
                                      <a:latin typeface="Cambria Math" panose="02040503050406030204" pitchFamily="18" charset="0"/>
                                    </a:rPr>
                                  </m:ctrlPr>
                                </m:sSubPr>
                                <m:e>
                                  <m:r>
                                    <a:rPr lang="en-GB" sz="1100">
                                      <a:effectLst/>
                                      <a:latin typeface="Cambria Math" panose="02040503050406030204" pitchFamily="18" charset="0"/>
                                    </a:rPr>
                                    <m:t>𝑳</m:t>
                                  </m:r>
                                </m:e>
                                <m:sub>
                                  <m:r>
                                    <m:rPr>
                                      <m:nor/>
                                    </m:rPr>
                                    <a:rPr lang="en-GB" sz="1100">
                                      <a:effectLst/>
                                    </a:rPr>
                                    <m:t>PRS</m:t>
                                  </m:r>
                                </m:sub>
                              </m:sSub>
                              <m:r>
                                <a:rPr lang="en-GB" sz="1100">
                                  <a:effectLst/>
                                  <a:latin typeface="Cambria Math" panose="02040503050406030204" pitchFamily="18" charset="0"/>
                                </a:rPr>
                                <m:t>/</m:t>
                              </m:r>
                              <m:sSubSup>
                                <m:sSubSupPr>
                                  <m:ctrlPr>
                                    <a:rPr lang="en-US" sz="1100" i="1">
                                      <a:effectLst/>
                                      <a:latin typeface="Cambria Math" panose="02040503050406030204" pitchFamily="18" charset="0"/>
                                    </a:rPr>
                                  </m:ctrlPr>
                                </m:sSubSupPr>
                                <m:e>
                                  <m:r>
                                    <a:rPr lang="en-GB" sz="1100">
                                      <a:effectLst/>
                                      <a:latin typeface="Cambria Math" panose="02040503050406030204" pitchFamily="18" charset="0"/>
                                    </a:rPr>
                                    <m:t>𝑲</m:t>
                                  </m:r>
                                </m:e>
                                <m:sub>
                                  <m:r>
                                    <m:rPr>
                                      <m:nor/>
                                    </m:rPr>
                                    <a:rPr lang="en-GB" sz="1100">
                                      <a:effectLst/>
                                    </a:rPr>
                                    <m:t>comb</m:t>
                                  </m:r>
                                </m:sub>
                                <m:sup>
                                  <m:r>
                                    <m:rPr>
                                      <m:nor/>
                                    </m:rPr>
                                    <a:rPr lang="en-GB" sz="1100">
                                      <a:effectLst/>
                                    </a:rPr>
                                    <m:t>PRS</m:t>
                                  </m:r>
                                </m:sup>
                              </m:sSubSup>
                              <m:r>
                                <a:rPr lang="en-GB" sz="1100">
                                  <a:effectLst/>
                                  <a:latin typeface="Cambria Math" panose="02040503050406030204" pitchFamily="18" charset="0"/>
                                </a:rPr>
                                <m:t>)</m:t>
                              </m:r>
                            </m:oMath>
                          </a14:m>
                          <a:endParaRPr lang="en-US" sz="1100">
                            <a:effectLst/>
                          </a:endParaRPr>
                        </a:p>
                        <a:p>
                          <a:pPr algn="ctr">
                            <a:lnSpc>
                              <a:spcPct val="107000"/>
                            </a:lnSpc>
                            <a:spcAft>
                              <a:spcPts val="900"/>
                            </a:spcAft>
                          </a:pPr>
                          <a:r>
                            <a:rPr lang="en-GB" sz="1100">
                              <a:effectLst/>
                            </a:rPr>
                            <a:t> </a:t>
                          </a:r>
                          <a:endParaRPr lang="en-US" sz="11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4133044263"/>
                      </a:ext>
                    </a:extLst>
                  </a:tr>
                  <a:tr h="171839">
                    <a:tc>
                      <a:txBody>
                        <a:bodyPr/>
                        <a:lstStyle/>
                        <a:p>
                          <a:pPr algn="ctr">
                            <a:lnSpc>
                              <a:spcPct val="107000"/>
                            </a:lnSpc>
                            <a:spcAft>
                              <a:spcPts val="900"/>
                            </a:spcAft>
                          </a:pPr>
                          <a:r>
                            <a:rPr lang="en-GB" sz="1100">
                              <a:effectLst/>
                            </a:rPr>
                            <a:t>[132 + margin]</a:t>
                          </a:r>
                          <a:endParaRPr lang="en-US" sz="1100">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100">
                              <a:effectLst/>
                            </a:rPr>
                            <a:t>≥ [24]</a:t>
                          </a:r>
                          <a:endParaRPr lang="en-US" sz="1100" dirty="0">
                            <a:effectLst/>
                            <a:latin typeface="Times New Roman" panose="02020603050405020304" pitchFamily="18" charset="0"/>
                            <a:ea typeface="SimSun" panose="02010600030101010101" pitchFamily="2" charset="-122"/>
                          </a:endParaRPr>
                        </a:p>
                      </a:txBody>
                      <a:tcPr marL="68580" marR="68580" marT="0" marB="0"/>
                    </a:tc>
                    <a:tc rowSpan="3">
                      <a:txBody>
                        <a:bodyPr/>
                        <a:lstStyle/>
                        <a:p>
                          <a:pPr algn="ctr">
                            <a:lnSpc>
                              <a:spcPct val="107000"/>
                            </a:lnSpc>
                            <a:spcAft>
                              <a:spcPts val="900"/>
                            </a:spcAft>
                          </a:pPr>
                          <a:r>
                            <a:rPr lang="en-GB" sz="1100" dirty="0">
                              <a:effectLst/>
                            </a:rPr>
                            <a:t>15</a:t>
                          </a:r>
                          <a:endParaRPr lang="en-US" sz="1100" dirty="0">
                            <a:effectLst/>
                            <a:latin typeface="Times New Roman" panose="02020603050405020304" pitchFamily="18" charset="0"/>
                            <a:ea typeface="SimSun" panose="02010600030101010101" pitchFamily="2" charset="-122"/>
                          </a:endParaRPr>
                        </a:p>
                      </a:txBody>
                      <a:tcPr marL="68580" marR="68580" marT="0" marB="0" anchor="ctr"/>
                    </a:tc>
                    <a:tc>
                      <a:txBody>
                        <a:bodyPr/>
                        <a:lstStyle/>
                        <a:p>
                          <a:pPr algn="ctr">
                            <a:lnSpc>
                              <a:spcPct val="107000"/>
                            </a:lnSpc>
                            <a:spcAft>
                              <a:spcPts val="900"/>
                            </a:spcAft>
                          </a:pPr>
                          <a:r>
                            <a:rPr lang="en-US" sz="1100">
                              <a:effectLst/>
                            </a:rPr>
                            <a:t>≥</a:t>
                          </a:r>
                          <a:r>
                            <a:rPr lang="en-GB" sz="1100">
                              <a:effectLst/>
                            </a:rPr>
                            <a:t>4</a:t>
                          </a:r>
                          <a:endParaRPr lang="en-US" sz="11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3375988348"/>
                      </a:ext>
                    </a:extLst>
                  </a:tr>
                  <a:tr h="171839">
                    <a:tc>
                      <a:txBody>
                        <a:bodyPr/>
                        <a:lstStyle/>
                        <a:p>
                          <a:pPr algn="ctr">
                            <a:lnSpc>
                              <a:spcPct val="107000"/>
                            </a:lnSpc>
                            <a:spcAft>
                              <a:spcPts val="900"/>
                            </a:spcAft>
                          </a:pPr>
                          <a:r>
                            <a:rPr lang="en-GB" sz="1100">
                              <a:effectLst/>
                            </a:rPr>
                            <a:t>[98 + margin]</a:t>
                          </a:r>
                          <a:endParaRPr lang="en-US" sz="1100">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100">
                              <a:effectLst/>
                            </a:rPr>
                            <a:t>≥ [52]</a:t>
                          </a:r>
                          <a:endParaRPr lang="en-US" sz="1100">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100">
                              <a:effectLst/>
                            </a:rPr>
                            <a:t>All</a:t>
                          </a:r>
                          <a:endParaRPr lang="en-US" sz="11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73567999"/>
                      </a:ext>
                    </a:extLst>
                  </a:tr>
                  <a:tr h="171839">
                    <a:tc>
                      <a:txBody>
                        <a:bodyPr/>
                        <a:lstStyle/>
                        <a:p>
                          <a:pPr algn="ctr">
                            <a:lnSpc>
                              <a:spcPct val="107000"/>
                            </a:lnSpc>
                            <a:spcAft>
                              <a:spcPts val="900"/>
                            </a:spcAft>
                          </a:pPr>
                          <a:r>
                            <a:rPr lang="en-GB" sz="1100">
                              <a:effectLst/>
                            </a:rPr>
                            <a:t>[42 + margin]</a:t>
                          </a:r>
                          <a:endParaRPr lang="en-US" sz="1100">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100">
                              <a:effectLst/>
                            </a:rPr>
                            <a:t>≥ [104]</a:t>
                          </a:r>
                          <a:endParaRPr lang="en-US" sz="1100">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100">
                              <a:effectLst/>
                            </a:rPr>
                            <a:t>All</a:t>
                          </a:r>
                          <a:endParaRPr lang="en-US" sz="11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326081184"/>
                      </a:ext>
                    </a:extLst>
                  </a:tr>
                  <a:tr h="171839">
                    <a:tc>
                      <a:txBody>
                        <a:bodyPr/>
                        <a:lstStyle/>
                        <a:p>
                          <a:pPr algn="ctr">
                            <a:lnSpc>
                              <a:spcPct val="107000"/>
                            </a:lnSpc>
                            <a:spcAft>
                              <a:spcPts val="900"/>
                            </a:spcAft>
                          </a:pPr>
                          <a:r>
                            <a:rPr lang="en-GB" sz="1100">
                              <a:effectLst/>
                            </a:rPr>
                            <a:t>[TBD + margin]</a:t>
                          </a:r>
                          <a:endParaRPr lang="en-US" sz="1100">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100">
                              <a:effectLst/>
                            </a:rPr>
                            <a:t>≥ [24]</a:t>
                          </a:r>
                          <a:endParaRPr lang="en-US" sz="1100">
                            <a:effectLst/>
                            <a:latin typeface="Times New Roman" panose="02020603050405020304" pitchFamily="18" charset="0"/>
                            <a:ea typeface="SimSun" panose="02010600030101010101" pitchFamily="2" charset="-122"/>
                          </a:endParaRPr>
                        </a:p>
                      </a:txBody>
                      <a:tcPr marL="68580" marR="68580" marT="0" marB="0"/>
                    </a:tc>
                    <a:tc rowSpan="3">
                      <a:txBody>
                        <a:bodyPr/>
                        <a:lstStyle/>
                        <a:p>
                          <a:pPr algn="ctr">
                            <a:lnSpc>
                              <a:spcPct val="107000"/>
                            </a:lnSpc>
                            <a:spcAft>
                              <a:spcPts val="900"/>
                            </a:spcAft>
                          </a:pPr>
                          <a:r>
                            <a:rPr lang="en-GB" sz="1100">
                              <a:effectLst/>
                            </a:rPr>
                            <a:t>30</a:t>
                          </a:r>
                          <a:endParaRPr lang="en-US" sz="1100">
                            <a:effectLst/>
                          </a:endParaRPr>
                        </a:p>
                        <a:p>
                          <a:pPr algn="ctr">
                            <a:lnSpc>
                              <a:spcPct val="107000"/>
                            </a:lnSpc>
                            <a:spcAft>
                              <a:spcPts val="900"/>
                            </a:spcAft>
                          </a:pPr>
                          <a:r>
                            <a:rPr lang="en-GB" sz="1100">
                              <a:effectLst/>
                            </a:rPr>
                            <a:t> </a:t>
                          </a:r>
                          <a:endParaRPr lang="en-US" sz="1100">
                            <a:effectLst/>
                            <a:latin typeface="Times New Roman" panose="02020603050405020304" pitchFamily="18" charset="0"/>
                            <a:ea typeface="SimSun" panose="02010600030101010101" pitchFamily="2" charset="-122"/>
                          </a:endParaRPr>
                        </a:p>
                      </a:txBody>
                      <a:tcPr marL="68580" marR="68580" marT="0" marB="0" anchor="ctr"/>
                    </a:tc>
                    <a:tc>
                      <a:txBody>
                        <a:bodyPr/>
                        <a:lstStyle/>
                        <a:p>
                          <a:pPr algn="ctr">
                            <a:lnSpc>
                              <a:spcPct val="107000"/>
                            </a:lnSpc>
                            <a:spcAft>
                              <a:spcPts val="900"/>
                            </a:spcAft>
                          </a:pPr>
                          <a:r>
                            <a:rPr lang="en-US" sz="1100">
                              <a:effectLst/>
                            </a:rPr>
                            <a:t>≥</a:t>
                          </a:r>
                          <a:r>
                            <a:rPr lang="en-GB" sz="1100">
                              <a:effectLst/>
                            </a:rPr>
                            <a:t>4</a:t>
                          </a:r>
                          <a:endParaRPr lang="en-US" sz="11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3398141642"/>
                      </a:ext>
                    </a:extLst>
                  </a:tr>
                  <a:tr h="171839">
                    <a:tc>
                      <a:txBody>
                        <a:bodyPr/>
                        <a:lstStyle/>
                        <a:p>
                          <a:pPr algn="ctr">
                            <a:lnSpc>
                              <a:spcPct val="107000"/>
                            </a:lnSpc>
                            <a:spcAft>
                              <a:spcPts val="900"/>
                            </a:spcAft>
                          </a:pPr>
                          <a:r>
                            <a:rPr lang="en-GB" sz="1100">
                              <a:effectLst/>
                            </a:rPr>
                            <a:t>[48 + margin]</a:t>
                          </a:r>
                          <a:endParaRPr lang="en-US" sz="1100">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100">
                              <a:effectLst/>
                            </a:rPr>
                            <a:t>≥ [48]</a:t>
                          </a:r>
                          <a:endParaRPr lang="en-US" sz="1100">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100">
                              <a:effectLst/>
                            </a:rPr>
                            <a:t>All</a:t>
                          </a:r>
                          <a:endParaRPr lang="en-US" sz="11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2846627497"/>
                      </a:ext>
                    </a:extLst>
                  </a:tr>
                  <a:tr h="171839">
                    <a:tc>
                      <a:txBody>
                        <a:bodyPr/>
                        <a:lstStyle/>
                        <a:p>
                          <a:pPr algn="ctr">
                            <a:lnSpc>
                              <a:spcPct val="107000"/>
                            </a:lnSpc>
                            <a:spcAft>
                              <a:spcPts val="900"/>
                            </a:spcAft>
                          </a:pPr>
                          <a:r>
                            <a:rPr lang="en-GB" sz="1100">
                              <a:effectLst/>
                            </a:rPr>
                            <a:t>[24 + margin]</a:t>
                          </a:r>
                          <a:endParaRPr lang="en-US" sz="1100">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100">
                              <a:effectLst/>
                            </a:rPr>
                            <a:t>≥ [132]</a:t>
                          </a:r>
                          <a:endParaRPr lang="en-US" sz="1100">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100">
                              <a:effectLst/>
                            </a:rPr>
                            <a:t>All</a:t>
                          </a:r>
                          <a:endParaRPr lang="en-US" sz="11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2638479790"/>
                      </a:ext>
                    </a:extLst>
                  </a:tr>
                  <a:tr h="171839">
                    <a:tc>
                      <a:txBody>
                        <a:bodyPr/>
                        <a:lstStyle/>
                        <a:p>
                          <a:pPr algn="ctr">
                            <a:lnSpc>
                              <a:spcPct val="107000"/>
                            </a:lnSpc>
                            <a:spcAft>
                              <a:spcPts val="900"/>
                            </a:spcAft>
                          </a:pPr>
                          <a:r>
                            <a:rPr lang="en-GB" sz="1100">
                              <a:effectLst/>
                            </a:rPr>
                            <a:t>[50 + margin]</a:t>
                          </a:r>
                          <a:endParaRPr lang="en-US" sz="1100">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100">
                              <a:effectLst/>
                            </a:rPr>
                            <a:t>≥ [24]</a:t>
                          </a:r>
                          <a:endParaRPr lang="en-US" sz="1100">
                            <a:effectLst/>
                            <a:latin typeface="Times New Roman" panose="02020603050405020304" pitchFamily="18" charset="0"/>
                            <a:ea typeface="SimSun" panose="02010600030101010101" pitchFamily="2" charset="-122"/>
                          </a:endParaRPr>
                        </a:p>
                      </a:txBody>
                      <a:tcPr marL="68580" marR="68580" marT="0" marB="0"/>
                    </a:tc>
                    <a:tc rowSpan="2">
                      <a:txBody>
                        <a:bodyPr/>
                        <a:lstStyle/>
                        <a:p>
                          <a:pPr algn="ctr">
                            <a:lnSpc>
                              <a:spcPct val="107000"/>
                            </a:lnSpc>
                            <a:spcAft>
                              <a:spcPts val="900"/>
                            </a:spcAft>
                          </a:pPr>
                          <a:r>
                            <a:rPr lang="en-GB" sz="1100">
                              <a:effectLst/>
                            </a:rPr>
                            <a:t>60</a:t>
                          </a:r>
                          <a:endParaRPr lang="en-US" sz="1100">
                            <a:effectLst/>
                          </a:endParaRPr>
                        </a:p>
                        <a:p>
                          <a:pPr algn="ctr">
                            <a:lnSpc>
                              <a:spcPct val="107000"/>
                            </a:lnSpc>
                            <a:spcAft>
                              <a:spcPts val="900"/>
                            </a:spcAft>
                          </a:pPr>
                          <a:r>
                            <a:rPr lang="en-GB" sz="1100">
                              <a:effectLst/>
                            </a:rPr>
                            <a:t> </a:t>
                          </a:r>
                          <a:endParaRPr lang="en-US" sz="1100">
                            <a:effectLst/>
                            <a:latin typeface="Times New Roman" panose="02020603050405020304" pitchFamily="18" charset="0"/>
                            <a:ea typeface="SimSun" panose="02010600030101010101" pitchFamily="2" charset="-122"/>
                          </a:endParaRPr>
                        </a:p>
                      </a:txBody>
                      <a:tcPr marL="68580" marR="68580" marT="0" marB="0" anchor="ctr"/>
                    </a:tc>
                    <a:tc>
                      <a:txBody>
                        <a:bodyPr/>
                        <a:lstStyle/>
                        <a:p>
                          <a:pPr algn="ctr">
                            <a:lnSpc>
                              <a:spcPct val="107000"/>
                            </a:lnSpc>
                            <a:spcAft>
                              <a:spcPts val="900"/>
                            </a:spcAft>
                          </a:pPr>
                          <a:r>
                            <a:rPr lang="en-US" sz="1100">
                              <a:effectLst/>
                            </a:rPr>
                            <a:t>≥</a:t>
                          </a:r>
                          <a:r>
                            <a:rPr lang="en-GB" sz="1100">
                              <a:effectLst/>
                            </a:rPr>
                            <a:t>4</a:t>
                          </a:r>
                          <a:endParaRPr lang="en-US" sz="11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1351126141"/>
                      </a:ext>
                    </a:extLst>
                  </a:tr>
                  <a:tr h="307493">
                    <a:tc>
                      <a:txBody>
                        <a:bodyPr/>
                        <a:lstStyle/>
                        <a:p>
                          <a:pPr algn="ctr">
                            <a:lnSpc>
                              <a:spcPct val="107000"/>
                            </a:lnSpc>
                            <a:spcAft>
                              <a:spcPts val="900"/>
                            </a:spcAft>
                          </a:pPr>
                          <a:r>
                            <a:rPr lang="en-GB" sz="1100">
                              <a:effectLst/>
                            </a:rPr>
                            <a:t>[24+ margin]</a:t>
                          </a:r>
                          <a:endParaRPr lang="en-US" sz="1100">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100">
                              <a:effectLst/>
                            </a:rPr>
                            <a:t>≥ [64]</a:t>
                          </a:r>
                          <a:endParaRPr lang="en-US" sz="1100">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100">
                              <a:effectLst/>
                            </a:rPr>
                            <a:t>All</a:t>
                          </a:r>
                          <a:endParaRPr lang="en-US" sz="11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3064093173"/>
                      </a:ext>
                    </a:extLst>
                  </a:tr>
                  <a:tr h="433715">
                    <a:tc gridSpan="4">
                      <a:txBody>
                        <a:bodyPr/>
                        <a:lstStyle/>
                        <a:p>
                          <a:pPr algn="just">
                            <a:lnSpc>
                              <a:spcPct val="105000"/>
                            </a:lnSpc>
                            <a:spcAft>
                              <a:spcPts val="600"/>
                            </a:spcAft>
                          </a:pPr>
                          <a:r>
                            <a:rPr lang="en-GB" sz="1100" dirty="0">
                              <a:effectLst/>
                            </a:rPr>
                            <a:t>Note 1:  Margin value is FFS</a:t>
                          </a:r>
                          <a:endParaRPr lang="en-US" sz="1100" dirty="0">
                            <a:effectLst/>
                          </a:endParaRPr>
                        </a:p>
                        <a:p>
                          <a:pPr>
                            <a:lnSpc>
                              <a:spcPct val="107000"/>
                            </a:lnSpc>
                            <a:spcAft>
                              <a:spcPts val="900"/>
                            </a:spcAft>
                          </a:pPr>
                          <a:r>
                            <a:rPr lang="en-GB" sz="1100" dirty="0">
                              <a:effectLst/>
                            </a:rPr>
                            <a:t> </a:t>
                          </a:r>
                          <a:endParaRPr lang="en-US" sz="1100" dirty="0">
                            <a:effectLst/>
                            <a:latin typeface="Times New Roman" panose="02020603050405020304" pitchFamily="18" charset="0"/>
                            <a:ea typeface="SimSun" panose="02010600030101010101" pitchFamily="2" charset="-122"/>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974605775"/>
                      </a:ext>
                    </a:extLst>
                  </a:tr>
                </a:tbl>
              </a:graphicData>
            </a:graphic>
          </p:graphicFrame>
        </mc:Choice>
        <mc:Fallback>
          <p:graphicFrame>
            <p:nvGraphicFramePr>
              <p:cNvPr id="4" name="Table 3">
                <a:extLst>
                  <a:ext uri="{FF2B5EF4-FFF2-40B4-BE49-F238E27FC236}">
                    <a16:creationId xmlns:a16="http://schemas.microsoft.com/office/drawing/2014/main" id="{B7C9FA53-ADC4-4507-8B56-F1DCCD85FD31}"/>
                  </a:ext>
                </a:extLst>
              </p:cNvPr>
              <p:cNvGraphicFramePr>
                <a:graphicFrameLocks noGrp="1"/>
              </p:cNvGraphicFramePr>
              <p:nvPr>
                <p:extLst>
                  <p:ext uri="{D42A27DB-BD31-4B8C-83A1-F6EECF244321}">
                    <p14:modId xmlns:p14="http://schemas.microsoft.com/office/powerpoint/2010/main" val="877786544"/>
                  </p:ext>
                </p:extLst>
              </p:nvPr>
            </p:nvGraphicFramePr>
            <p:xfrm>
              <a:off x="219343" y="1641774"/>
              <a:ext cx="4162671" cy="2672266"/>
            </p:xfrm>
            <a:graphic>
              <a:graphicData uri="http://schemas.openxmlformats.org/drawingml/2006/table">
                <a:tbl>
                  <a:tblPr firstRow="1" firstCol="1" bandRow="1">
                    <a:tableStyleId>{5C22544A-7EE6-4342-B048-85BDC9FD1C3A}</a:tableStyleId>
                  </a:tblPr>
                  <a:tblGrid>
                    <a:gridCol w="1270107">
                      <a:extLst>
                        <a:ext uri="{9D8B030D-6E8A-4147-A177-3AD203B41FA5}">
                          <a16:colId xmlns:a16="http://schemas.microsoft.com/office/drawing/2014/main" val="3044688297"/>
                        </a:ext>
                      </a:extLst>
                    </a:gridCol>
                    <a:gridCol w="789378">
                      <a:extLst>
                        <a:ext uri="{9D8B030D-6E8A-4147-A177-3AD203B41FA5}">
                          <a16:colId xmlns:a16="http://schemas.microsoft.com/office/drawing/2014/main" val="3102486069"/>
                        </a:ext>
                      </a:extLst>
                    </a:gridCol>
                    <a:gridCol w="605007">
                      <a:extLst>
                        <a:ext uri="{9D8B030D-6E8A-4147-A177-3AD203B41FA5}">
                          <a16:colId xmlns:a16="http://schemas.microsoft.com/office/drawing/2014/main" val="816234795"/>
                        </a:ext>
                      </a:extLst>
                    </a:gridCol>
                    <a:gridCol w="1498179">
                      <a:extLst>
                        <a:ext uri="{9D8B030D-6E8A-4147-A177-3AD203B41FA5}">
                          <a16:colId xmlns:a16="http://schemas.microsoft.com/office/drawing/2014/main" val="3061408761"/>
                        </a:ext>
                      </a:extLst>
                    </a:gridCol>
                  </a:tblGrid>
                  <a:tr h="728185">
                    <a:tc>
                      <a:txBody>
                        <a:bodyPr/>
                        <a:lstStyle/>
                        <a:p>
                          <a:pPr algn="ctr">
                            <a:lnSpc>
                              <a:spcPct val="107000"/>
                            </a:lnSpc>
                            <a:spcAft>
                              <a:spcPts val="900"/>
                            </a:spcAft>
                          </a:pPr>
                          <a:r>
                            <a:rPr lang="en-GB" sz="1100">
                              <a:effectLst/>
                            </a:rPr>
                            <a:t>Accuracy, </a:t>
                          </a:r>
                          <a:endParaRPr lang="en-US" sz="1100">
                            <a:effectLst/>
                          </a:endParaRPr>
                        </a:p>
                        <a:p>
                          <a:pPr algn="ctr">
                            <a:lnSpc>
                              <a:spcPct val="107000"/>
                            </a:lnSpc>
                            <a:spcAft>
                              <a:spcPts val="900"/>
                            </a:spcAft>
                          </a:pPr>
                          <a:r>
                            <a:rPr lang="en-GB" sz="1100">
                              <a:effectLst/>
                            </a:rPr>
                            <a:t>Tc</a:t>
                          </a:r>
                          <a:endParaRPr lang="en-US" sz="1100">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100" dirty="0">
                              <a:effectLst/>
                            </a:rPr>
                            <a:t>PRS BW, </a:t>
                          </a:r>
                          <a:endParaRPr lang="en-US" sz="1100" dirty="0">
                            <a:effectLst/>
                          </a:endParaRPr>
                        </a:p>
                        <a:p>
                          <a:pPr algn="ctr">
                            <a:lnSpc>
                              <a:spcPct val="107000"/>
                            </a:lnSpc>
                            <a:spcAft>
                              <a:spcPts val="900"/>
                            </a:spcAft>
                          </a:pPr>
                          <a:r>
                            <a:rPr lang="en-GB" sz="1100" dirty="0">
                              <a:effectLst/>
                            </a:rPr>
                            <a:t>PRB</a:t>
                          </a:r>
                          <a:endParaRPr lang="en-US" sz="1100" dirty="0">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100">
                              <a:effectLst/>
                            </a:rPr>
                            <a:t>PRS SCS,</a:t>
                          </a:r>
                          <a:endParaRPr lang="en-US" sz="1100">
                            <a:effectLst/>
                          </a:endParaRPr>
                        </a:p>
                        <a:p>
                          <a:pPr algn="ctr">
                            <a:lnSpc>
                              <a:spcPct val="107000"/>
                            </a:lnSpc>
                            <a:spcAft>
                              <a:spcPts val="900"/>
                            </a:spcAft>
                          </a:pPr>
                          <a:r>
                            <a:rPr lang="en-GB" sz="1100">
                              <a:effectLst/>
                            </a:rPr>
                            <a:t>kHz</a:t>
                          </a:r>
                          <a:endParaRPr lang="en-US" sz="1100">
                            <a:effectLst/>
                            <a:latin typeface="Times New Roman" panose="02020603050405020304" pitchFamily="18" charset="0"/>
                            <a:ea typeface="SimSun" panose="02010600030101010101" pitchFamily="2" charset="-122"/>
                          </a:endParaRPr>
                        </a:p>
                      </a:txBody>
                      <a:tcPr marL="68580" marR="68580" marT="0" marB="0"/>
                    </a:tc>
                    <a:tc>
                      <a:txBody>
                        <a:bodyPr/>
                        <a:lstStyle/>
                        <a:p>
                          <a:endParaRPr lang="en-US"/>
                        </a:p>
                      </a:txBody>
                      <a:tcPr marL="68580" marR="68580" marT="0" marB="0">
                        <a:blipFill>
                          <a:blip r:embed="rId3"/>
                          <a:stretch>
                            <a:fillRect l="-178455" t="-5833" r="-2033" b="-267500"/>
                          </a:stretch>
                        </a:blipFill>
                      </a:tcPr>
                    </a:tc>
                    <a:extLst>
                      <a:ext uri="{0D108BD9-81ED-4DB2-BD59-A6C34878D82A}">
                        <a16:rowId xmlns:a16="http://schemas.microsoft.com/office/drawing/2014/main" val="4133044263"/>
                      </a:ext>
                    </a:extLst>
                  </a:tr>
                  <a:tr h="171839">
                    <a:tc>
                      <a:txBody>
                        <a:bodyPr/>
                        <a:lstStyle/>
                        <a:p>
                          <a:pPr algn="ctr">
                            <a:lnSpc>
                              <a:spcPct val="107000"/>
                            </a:lnSpc>
                            <a:spcAft>
                              <a:spcPts val="900"/>
                            </a:spcAft>
                          </a:pPr>
                          <a:r>
                            <a:rPr lang="en-GB" sz="1100">
                              <a:effectLst/>
                            </a:rPr>
                            <a:t>[132 + margin]</a:t>
                          </a:r>
                          <a:endParaRPr lang="en-US" sz="1100">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100">
                              <a:effectLst/>
                            </a:rPr>
                            <a:t>≥ [24]</a:t>
                          </a:r>
                          <a:endParaRPr lang="en-US" sz="1100" dirty="0">
                            <a:effectLst/>
                            <a:latin typeface="Times New Roman" panose="02020603050405020304" pitchFamily="18" charset="0"/>
                            <a:ea typeface="SimSun" panose="02010600030101010101" pitchFamily="2" charset="-122"/>
                          </a:endParaRPr>
                        </a:p>
                      </a:txBody>
                      <a:tcPr marL="68580" marR="68580" marT="0" marB="0"/>
                    </a:tc>
                    <a:tc rowSpan="3">
                      <a:txBody>
                        <a:bodyPr/>
                        <a:lstStyle/>
                        <a:p>
                          <a:pPr algn="ctr">
                            <a:lnSpc>
                              <a:spcPct val="107000"/>
                            </a:lnSpc>
                            <a:spcAft>
                              <a:spcPts val="900"/>
                            </a:spcAft>
                          </a:pPr>
                          <a:r>
                            <a:rPr lang="en-GB" sz="1100" dirty="0">
                              <a:effectLst/>
                            </a:rPr>
                            <a:t>15</a:t>
                          </a:r>
                          <a:endParaRPr lang="en-US" sz="1100" dirty="0">
                            <a:effectLst/>
                            <a:latin typeface="Times New Roman" panose="02020603050405020304" pitchFamily="18" charset="0"/>
                            <a:ea typeface="SimSun" panose="02010600030101010101" pitchFamily="2" charset="-122"/>
                          </a:endParaRPr>
                        </a:p>
                      </a:txBody>
                      <a:tcPr marL="68580" marR="68580" marT="0" marB="0" anchor="ctr"/>
                    </a:tc>
                    <a:tc>
                      <a:txBody>
                        <a:bodyPr/>
                        <a:lstStyle/>
                        <a:p>
                          <a:pPr algn="ctr">
                            <a:lnSpc>
                              <a:spcPct val="107000"/>
                            </a:lnSpc>
                            <a:spcAft>
                              <a:spcPts val="900"/>
                            </a:spcAft>
                          </a:pPr>
                          <a:r>
                            <a:rPr lang="en-US" sz="1100">
                              <a:effectLst/>
                            </a:rPr>
                            <a:t>≥</a:t>
                          </a:r>
                          <a:r>
                            <a:rPr lang="en-GB" sz="1100">
                              <a:effectLst/>
                            </a:rPr>
                            <a:t>4</a:t>
                          </a:r>
                          <a:endParaRPr lang="en-US" sz="11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3375988348"/>
                      </a:ext>
                    </a:extLst>
                  </a:tr>
                  <a:tr h="171839">
                    <a:tc>
                      <a:txBody>
                        <a:bodyPr/>
                        <a:lstStyle/>
                        <a:p>
                          <a:pPr algn="ctr">
                            <a:lnSpc>
                              <a:spcPct val="107000"/>
                            </a:lnSpc>
                            <a:spcAft>
                              <a:spcPts val="900"/>
                            </a:spcAft>
                          </a:pPr>
                          <a:r>
                            <a:rPr lang="en-GB" sz="1100">
                              <a:effectLst/>
                            </a:rPr>
                            <a:t>[98 + margin]</a:t>
                          </a:r>
                          <a:endParaRPr lang="en-US" sz="1100">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100">
                              <a:effectLst/>
                            </a:rPr>
                            <a:t>≥ [52]</a:t>
                          </a:r>
                          <a:endParaRPr lang="en-US" sz="1100">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100">
                              <a:effectLst/>
                            </a:rPr>
                            <a:t>All</a:t>
                          </a:r>
                          <a:endParaRPr lang="en-US" sz="11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73567999"/>
                      </a:ext>
                    </a:extLst>
                  </a:tr>
                  <a:tr h="171839">
                    <a:tc>
                      <a:txBody>
                        <a:bodyPr/>
                        <a:lstStyle/>
                        <a:p>
                          <a:pPr algn="ctr">
                            <a:lnSpc>
                              <a:spcPct val="107000"/>
                            </a:lnSpc>
                            <a:spcAft>
                              <a:spcPts val="900"/>
                            </a:spcAft>
                          </a:pPr>
                          <a:r>
                            <a:rPr lang="en-GB" sz="1100">
                              <a:effectLst/>
                            </a:rPr>
                            <a:t>[42 + margin]</a:t>
                          </a:r>
                          <a:endParaRPr lang="en-US" sz="1100">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100">
                              <a:effectLst/>
                            </a:rPr>
                            <a:t>≥ [104]</a:t>
                          </a:r>
                          <a:endParaRPr lang="en-US" sz="1100">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100">
                              <a:effectLst/>
                            </a:rPr>
                            <a:t>All</a:t>
                          </a:r>
                          <a:endParaRPr lang="en-US" sz="11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326081184"/>
                      </a:ext>
                    </a:extLst>
                  </a:tr>
                  <a:tr h="171839">
                    <a:tc>
                      <a:txBody>
                        <a:bodyPr/>
                        <a:lstStyle/>
                        <a:p>
                          <a:pPr algn="ctr">
                            <a:lnSpc>
                              <a:spcPct val="107000"/>
                            </a:lnSpc>
                            <a:spcAft>
                              <a:spcPts val="900"/>
                            </a:spcAft>
                          </a:pPr>
                          <a:r>
                            <a:rPr lang="en-GB" sz="1100">
                              <a:effectLst/>
                            </a:rPr>
                            <a:t>[TBD + margin]</a:t>
                          </a:r>
                          <a:endParaRPr lang="en-US" sz="1100">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100">
                              <a:effectLst/>
                            </a:rPr>
                            <a:t>≥ [24]</a:t>
                          </a:r>
                          <a:endParaRPr lang="en-US" sz="1100">
                            <a:effectLst/>
                            <a:latin typeface="Times New Roman" panose="02020603050405020304" pitchFamily="18" charset="0"/>
                            <a:ea typeface="SimSun" panose="02010600030101010101" pitchFamily="2" charset="-122"/>
                          </a:endParaRPr>
                        </a:p>
                      </a:txBody>
                      <a:tcPr marL="68580" marR="68580" marT="0" marB="0"/>
                    </a:tc>
                    <a:tc rowSpan="3">
                      <a:txBody>
                        <a:bodyPr/>
                        <a:lstStyle/>
                        <a:p>
                          <a:pPr algn="ctr">
                            <a:lnSpc>
                              <a:spcPct val="107000"/>
                            </a:lnSpc>
                            <a:spcAft>
                              <a:spcPts val="900"/>
                            </a:spcAft>
                          </a:pPr>
                          <a:r>
                            <a:rPr lang="en-GB" sz="1100">
                              <a:effectLst/>
                            </a:rPr>
                            <a:t>30</a:t>
                          </a:r>
                          <a:endParaRPr lang="en-US" sz="1100">
                            <a:effectLst/>
                          </a:endParaRPr>
                        </a:p>
                        <a:p>
                          <a:pPr algn="ctr">
                            <a:lnSpc>
                              <a:spcPct val="107000"/>
                            </a:lnSpc>
                            <a:spcAft>
                              <a:spcPts val="900"/>
                            </a:spcAft>
                          </a:pPr>
                          <a:r>
                            <a:rPr lang="en-GB" sz="1100">
                              <a:effectLst/>
                            </a:rPr>
                            <a:t> </a:t>
                          </a:r>
                          <a:endParaRPr lang="en-US" sz="1100">
                            <a:effectLst/>
                            <a:latin typeface="Times New Roman" panose="02020603050405020304" pitchFamily="18" charset="0"/>
                            <a:ea typeface="SimSun" panose="02010600030101010101" pitchFamily="2" charset="-122"/>
                          </a:endParaRPr>
                        </a:p>
                      </a:txBody>
                      <a:tcPr marL="68580" marR="68580" marT="0" marB="0" anchor="ctr"/>
                    </a:tc>
                    <a:tc>
                      <a:txBody>
                        <a:bodyPr/>
                        <a:lstStyle/>
                        <a:p>
                          <a:pPr algn="ctr">
                            <a:lnSpc>
                              <a:spcPct val="107000"/>
                            </a:lnSpc>
                            <a:spcAft>
                              <a:spcPts val="900"/>
                            </a:spcAft>
                          </a:pPr>
                          <a:r>
                            <a:rPr lang="en-US" sz="1100">
                              <a:effectLst/>
                            </a:rPr>
                            <a:t>≥</a:t>
                          </a:r>
                          <a:r>
                            <a:rPr lang="en-GB" sz="1100">
                              <a:effectLst/>
                            </a:rPr>
                            <a:t>4</a:t>
                          </a:r>
                          <a:endParaRPr lang="en-US" sz="11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3398141642"/>
                      </a:ext>
                    </a:extLst>
                  </a:tr>
                  <a:tr h="171839">
                    <a:tc>
                      <a:txBody>
                        <a:bodyPr/>
                        <a:lstStyle/>
                        <a:p>
                          <a:pPr algn="ctr">
                            <a:lnSpc>
                              <a:spcPct val="107000"/>
                            </a:lnSpc>
                            <a:spcAft>
                              <a:spcPts val="900"/>
                            </a:spcAft>
                          </a:pPr>
                          <a:r>
                            <a:rPr lang="en-GB" sz="1100">
                              <a:effectLst/>
                            </a:rPr>
                            <a:t>[48 + margin]</a:t>
                          </a:r>
                          <a:endParaRPr lang="en-US" sz="1100">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100">
                              <a:effectLst/>
                            </a:rPr>
                            <a:t>≥ [48]</a:t>
                          </a:r>
                          <a:endParaRPr lang="en-US" sz="1100">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100">
                              <a:effectLst/>
                            </a:rPr>
                            <a:t>All</a:t>
                          </a:r>
                          <a:endParaRPr lang="en-US" sz="11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2846627497"/>
                      </a:ext>
                    </a:extLst>
                  </a:tr>
                  <a:tr h="171839">
                    <a:tc>
                      <a:txBody>
                        <a:bodyPr/>
                        <a:lstStyle/>
                        <a:p>
                          <a:pPr algn="ctr">
                            <a:lnSpc>
                              <a:spcPct val="107000"/>
                            </a:lnSpc>
                            <a:spcAft>
                              <a:spcPts val="900"/>
                            </a:spcAft>
                          </a:pPr>
                          <a:r>
                            <a:rPr lang="en-GB" sz="1100">
                              <a:effectLst/>
                            </a:rPr>
                            <a:t>[24 + margin]</a:t>
                          </a:r>
                          <a:endParaRPr lang="en-US" sz="1100">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100">
                              <a:effectLst/>
                            </a:rPr>
                            <a:t>≥ [132]</a:t>
                          </a:r>
                          <a:endParaRPr lang="en-US" sz="1100">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100">
                              <a:effectLst/>
                            </a:rPr>
                            <a:t>All</a:t>
                          </a:r>
                          <a:endParaRPr lang="en-US" sz="11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2638479790"/>
                      </a:ext>
                    </a:extLst>
                  </a:tr>
                  <a:tr h="171839">
                    <a:tc>
                      <a:txBody>
                        <a:bodyPr/>
                        <a:lstStyle/>
                        <a:p>
                          <a:pPr algn="ctr">
                            <a:lnSpc>
                              <a:spcPct val="107000"/>
                            </a:lnSpc>
                            <a:spcAft>
                              <a:spcPts val="900"/>
                            </a:spcAft>
                          </a:pPr>
                          <a:r>
                            <a:rPr lang="en-GB" sz="1100">
                              <a:effectLst/>
                            </a:rPr>
                            <a:t>[50 + margin]</a:t>
                          </a:r>
                          <a:endParaRPr lang="en-US" sz="1100">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100">
                              <a:effectLst/>
                            </a:rPr>
                            <a:t>≥ [24]</a:t>
                          </a:r>
                          <a:endParaRPr lang="en-US" sz="1100">
                            <a:effectLst/>
                            <a:latin typeface="Times New Roman" panose="02020603050405020304" pitchFamily="18" charset="0"/>
                            <a:ea typeface="SimSun" panose="02010600030101010101" pitchFamily="2" charset="-122"/>
                          </a:endParaRPr>
                        </a:p>
                      </a:txBody>
                      <a:tcPr marL="68580" marR="68580" marT="0" marB="0"/>
                    </a:tc>
                    <a:tc rowSpan="2">
                      <a:txBody>
                        <a:bodyPr/>
                        <a:lstStyle/>
                        <a:p>
                          <a:pPr algn="ctr">
                            <a:lnSpc>
                              <a:spcPct val="107000"/>
                            </a:lnSpc>
                            <a:spcAft>
                              <a:spcPts val="900"/>
                            </a:spcAft>
                          </a:pPr>
                          <a:r>
                            <a:rPr lang="en-GB" sz="1100">
                              <a:effectLst/>
                            </a:rPr>
                            <a:t>60</a:t>
                          </a:r>
                          <a:endParaRPr lang="en-US" sz="1100">
                            <a:effectLst/>
                          </a:endParaRPr>
                        </a:p>
                        <a:p>
                          <a:pPr algn="ctr">
                            <a:lnSpc>
                              <a:spcPct val="107000"/>
                            </a:lnSpc>
                            <a:spcAft>
                              <a:spcPts val="900"/>
                            </a:spcAft>
                          </a:pPr>
                          <a:r>
                            <a:rPr lang="en-GB" sz="1100">
                              <a:effectLst/>
                            </a:rPr>
                            <a:t> </a:t>
                          </a:r>
                          <a:endParaRPr lang="en-US" sz="1100">
                            <a:effectLst/>
                            <a:latin typeface="Times New Roman" panose="02020603050405020304" pitchFamily="18" charset="0"/>
                            <a:ea typeface="SimSun" panose="02010600030101010101" pitchFamily="2" charset="-122"/>
                          </a:endParaRPr>
                        </a:p>
                      </a:txBody>
                      <a:tcPr marL="68580" marR="68580" marT="0" marB="0" anchor="ctr"/>
                    </a:tc>
                    <a:tc>
                      <a:txBody>
                        <a:bodyPr/>
                        <a:lstStyle/>
                        <a:p>
                          <a:pPr algn="ctr">
                            <a:lnSpc>
                              <a:spcPct val="107000"/>
                            </a:lnSpc>
                            <a:spcAft>
                              <a:spcPts val="900"/>
                            </a:spcAft>
                          </a:pPr>
                          <a:r>
                            <a:rPr lang="en-US" sz="1100">
                              <a:effectLst/>
                            </a:rPr>
                            <a:t>≥</a:t>
                          </a:r>
                          <a:r>
                            <a:rPr lang="en-GB" sz="1100">
                              <a:effectLst/>
                            </a:rPr>
                            <a:t>4</a:t>
                          </a:r>
                          <a:endParaRPr lang="en-US" sz="11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1351126141"/>
                      </a:ext>
                    </a:extLst>
                  </a:tr>
                  <a:tr h="307493">
                    <a:tc>
                      <a:txBody>
                        <a:bodyPr/>
                        <a:lstStyle/>
                        <a:p>
                          <a:pPr algn="ctr">
                            <a:lnSpc>
                              <a:spcPct val="107000"/>
                            </a:lnSpc>
                            <a:spcAft>
                              <a:spcPts val="900"/>
                            </a:spcAft>
                          </a:pPr>
                          <a:r>
                            <a:rPr lang="en-GB" sz="1100">
                              <a:effectLst/>
                            </a:rPr>
                            <a:t>[24+ margin]</a:t>
                          </a:r>
                          <a:endParaRPr lang="en-US" sz="1100">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100">
                              <a:effectLst/>
                            </a:rPr>
                            <a:t>≥ [64]</a:t>
                          </a:r>
                          <a:endParaRPr lang="en-US" sz="1100">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100">
                              <a:effectLst/>
                            </a:rPr>
                            <a:t>All</a:t>
                          </a:r>
                          <a:endParaRPr lang="en-US" sz="11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3064093173"/>
                      </a:ext>
                    </a:extLst>
                  </a:tr>
                  <a:tr h="433715">
                    <a:tc gridSpan="4">
                      <a:txBody>
                        <a:bodyPr/>
                        <a:lstStyle/>
                        <a:p>
                          <a:pPr algn="just">
                            <a:lnSpc>
                              <a:spcPct val="105000"/>
                            </a:lnSpc>
                            <a:spcAft>
                              <a:spcPts val="600"/>
                            </a:spcAft>
                          </a:pPr>
                          <a:r>
                            <a:rPr lang="en-GB" sz="1100" dirty="0">
                              <a:effectLst/>
                            </a:rPr>
                            <a:t>Note 1:  Margin value is FFS</a:t>
                          </a:r>
                          <a:endParaRPr lang="en-US" sz="1100" dirty="0">
                            <a:effectLst/>
                          </a:endParaRPr>
                        </a:p>
                        <a:p>
                          <a:pPr>
                            <a:lnSpc>
                              <a:spcPct val="107000"/>
                            </a:lnSpc>
                            <a:spcAft>
                              <a:spcPts val="900"/>
                            </a:spcAft>
                          </a:pPr>
                          <a:r>
                            <a:rPr lang="en-GB" sz="1100" dirty="0">
                              <a:effectLst/>
                            </a:rPr>
                            <a:t> </a:t>
                          </a:r>
                          <a:endParaRPr lang="en-US" sz="1100" dirty="0">
                            <a:effectLst/>
                            <a:latin typeface="Times New Roman" panose="02020603050405020304" pitchFamily="18" charset="0"/>
                            <a:ea typeface="SimSun" panose="02010600030101010101" pitchFamily="2" charset="-122"/>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974605775"/>
                      </a:ext>
                    </a:extLst>
                  </a:tr>
                </a:tbl>
              </a:graphicData>
            </a:graphic>
          </p:graphicFrame>
        </mc:Fallback>
      </mc:AlternateContent>
      <p:sp>
        <p:nvSpPr>
          <p:cNvPr id="6" name="Rectangle 1">
            <a:extLst>
              <a:ext uri="{FF2B5EF4-FFF2-40B4-BE49-F238E27FC236}">
                <a16:creationId xmlns:a16="http://schemas.microsoft.com/office/drawing/2014/main" id="{B085BFA4-B805-4D99-9F23-044DFE7F9B2A}"/>
              </a:ext>
            </a:extLst>
          </p:cNvPr>
          <p:cNvSpPr>
            <a:spLocks noChangeArrowheads="1"/>
          </p:cNvSpPr>
          <p:nvPr/>
        </p:nvSpPr>
        <p:spPr bwMode="auto">
          <a:xfrm>
            <a:off x="238567" y="1349387"/>
            <a:ext cx="4392488"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266700" algn="l" defTabSz="914400" rtl="0" eaLnBrk="0" fontAlgn="base" latinLnBrk="0" hangingPunct="0">
              <a:lnSpc>
                <a:spcPct val="100000"/>
              </a:lnSpc>
              <a:spcBef>
                <a:spcPct val="0"/>
              </a:spcBef>
              <a:spcAft>
                <a:spcPct val="0"/>
              </a:spcAft>
              <a:buClrTx/>
              <a:buSzTx/>
              <a:buFontTx/>
              <a:buNone/>
              <a:tabLst/>
            </a:pPr>
            <a:r>
              <a:rPr kumimoji="0" lang="en-GB" altLang="en-US" sz="1400" b="1" i="0" u="none" strike="noStrike" cap="none" normalizeH="0" baseline="0" dirty="0">
                <a:ln>
                  <a:noFill/>
                </a:ln>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Table 1-1: RSTD accuracy for AWGN in FR1</a:t>
            </a:r>
            <a:endParaRPr kumimoji="0" lang="en-US" altLang="en-US" sz="1100" b="0" i="0" u="none" strike="noStrike" cap="none" normalizeH="0" baseline="0" dirty="0">
              <a:ln>
                <a:noFill/>
              </a:ln>
              <a:solidFill>
                <a:schemeClr val="tx1"/>
              </a:solidFill>
              <a:effectLst/>
            </a:endParaRPr>
          </a:p>
          <a:p>
            <a:pPr marL="0" marR="0" lvl="0" indent="26670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mc:AlternateContent xmlns:mc="http://schemas.openxmlformats.org/markup-compatibility/2006">
        <mc:Choice xmlns:a14="http://schemas.microsoft.com/office/drawing/2010/main" Requires="a14">
          <p:graphicFrame>
            <p:nvGraphicFramePr>
              <p:cNvPr id="12" name="Table 11">
                <a:extLst>
                  <a:ext uri="{FF2B5EF4-FFF2-40B4-BE49-F238E27FC236}">
                    <a16:creationId xmlns:a16="http://schemas.microsoft.com/office/drawing/2014/main" id="{304A67EA-B256-48F2-A5C3-550E8110FA2E}"/>
                  </a:ext>
                </a:extLst>
              </p:cNvPr>
              <p:cNvGraphicFramePr>
                <a:graphicFrameLocks noGrp="1"/>
              </p:cNvGraphicFramePr>
              <p:nvPr>
                <p:extLst>
                  <p:ext uri="{D42A27DB-BD31-4B8C-83A1-F6EECF244321}">
                    <p14:modId xmlns:p14="http://schemas.microsoft.com/office/powerpoint/2010/main" val="1675449567"/>
                  </p:ext>
                </p:extLst>
              </p:nvPr>
            </p:nvGraphicFramePr>
            <p:xfrm>
              <a:off x="422255" y="4622661"/>
              <a:ext cx="3686175" cy="2157286"/>
            </p:xfrm>
            <a:graphic>
              <a:graphicData uri="http://schemas.openxmlformats.org/drawingml/2006/table">
                <a:tbl>
                  <a:tblPr firstRow="1" firstCol="1" bandRow="1">
                    <a:tableStyleId>{5C22544A-7EE6-4342-B048-85BDC9FD1C3A}</a:tableStyleId>
                  </a:tblPr>
                  <a:tblGrid>
                    <a:gridCol w="1076589">
                      <a:extLst>
                        <a:ext uri="{9D8B030D-6E8A-4147-A177-3AD203B41FA5}">
                          <a16:colId xmlns:a16="http://schemas.microsoft.com/office/drawing/2014/main" val="1296140026"/>
                        </a:ext>
                      </a:extLst>
                    </a:gridCol>
                    <a:gridCol w="630338">
                      <a:extLst>
                        <a:ext uri="{9D8B030D-6E8A-4147-A177-3AD203B41FA5}">
                          <a16:colId xmlns:a16="http://schemas.microsoft.com/office/drawing/2014/main" val="228504341"/>
                        </a:ext>
                      </a:extLst>
                    </a:gridCol>
                    <a:gridCol w="433556">
                      <a:extLst>
                        <a:ext uri="{9D8B030D-6E8A-4147-A177-3AD203B41FA5}">
                          <a16:colId xmlns:a16="http://schemas.microsoft.com/office/drawing/2014/main" val="1932257971"/>
                        </a:ext>
                      </a:extLst>
                    </a:gridCol>
                    <a:gridCol w="1545692">
                      <a:extLst>
                        <a:ext uri="{9D8B030D-6E8A-4147-A177-3AD203B41FA5}">
                          <a16:colId xmlns:a16="http://schemas.microsoft.com/office/drawing/2014/main" val="3506716010"/>
                        </a:ext>
                      </a:extLst>
                    </a:gridCol>
                  </a:tblGrid>
                  <a:tr h="481330">
                    <a:tc>
                      <a:txBody>
                        <a:bodyPr/>
                        <a:lstStyle/>
                        <a:p>
                          <a:pPr algn="ctr">
                            <a:lnSpc>
                              <a:spcPct val="107000"/>
                            </a:lnSpc>
                            <a:spcAft>
                              <a:spcPts val="300"/>
                            </a:spcAft>
                          </a:pPr>
                          <a:r>
                            <a:rPr lang="en-GB" sz="1100">
                              <a:effectLst/>
                            </a:rPr>
                            <a:t>Accuracy, </a:t>
                          </a:r>
                          <a:endParaRPr lang="en-US" sz="1100">
                            <a:effectLst/>
                          </a:endParaRPr>
                        </a:p>
                        <a:p>
                          <a:pPr algn="ctr">
                            <a:lnSpc>
                              <a:spcPct val="107000"/>
                            </a:lnSpc>
                            <a:spcAft>
                              <a:spcPts val="300"/>
                            </a:spcAft>
                          </a:pPr>
                          <a:r>
                            <a:rPr lang="en-GB" sz="1100">
                              <a:effectLst/>
                            </a:rPr>
                            <a:t>Tc</a:t>
                          </a:r>
                          <a:endParaRPr lang="en-US" sz="1100">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300"/>
                            </a:spcAft>
                          </a:pPr>
                          <a:r>
                            <a:rPr lang="en-GB" sz="1100" dirty="0">
                              <a:effectLst/>
                            </a:rPr>
                            <a:t>PRS BW, </a:t>
                          </a:r>
                          <a:endParaRPr lang="en-US" sz="1100" dirty="0">
                            <a:effectLst/>
                          </a:endParaRPr>
                        </a:p>
                        <a:p>
                          <a:pPr algn="ctr">
                            <a:lnSpc>
                              <a:spcPct val="107000"/>
                            </a:lnSpc>
                            <a:spcAft>
                              <a:spcPts val="300"/>
                            </a:spcAft>
                          </a:pPr>
                          <a:r>
                            <a:rPr lang="en-GB" sz="1100" dirty="0">
                              <a:effectLst/>
                            </a:rPr>
                            <a:t>PRB</a:t>
                          </a:r>
                          <a:endParaRPr lang="en-US" sz="1100" dirty="0">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300"/>
                            </a:spcAft>
                          </a:pPr>
                          <a:r>
                            <a:rPr lang="en-GB" sz="1100">
                              <a:effectLst/>
                            </a:rPr>
                            <a:t>PRS SCS,</a:t>
                          </a:r>
                          <a:endParaRPr lang="en-US" sz="1100">
                            <a:effectLst/>
                          </a:endParaRPr>
                        </a:p>
                        <a:p>
                          <a:pPr algn="ctr">
                            <a:lnSpc>
                              <a:spcPct val="107000"/>
                            </a:lnSpc>
                            <a:spcAft>
                              <a:spcPts val="300"/>
                            </a:spcAft>
                          </a:pPr>
                          <a:r>
                            <a:rPr lang="en-GB" sz="1100">
                              <a:effectLst/>
                            </a:rPr>
                            <a:t>kHz</a:t>
                          </a:r>
                          <a:endParaRPr lang="en-US" sz="1100">
                            <a:effectLst/>
                            <a:latin typeface="Times New Roman" panose="02020603050405020304" pitchFamily="18" charset="0"/>
                            <a:ea typeface="SimSun" panose="02010600030101010101" pitchFamily="2" charset="-122"/>
                          </a:endParaRPr>
                        </a:p>
                      </a:txBody>
                      <a:tcPr marL="68580" marR="68580" marT="0" marB="0"/>
                    </a:tc>
                    <a:tc>
                      <a:txBody>
                        <a:bodyPr/>
                        <a:lstStyle/>
                        <a:p>
                          <a:pPr>
                            <a:lnSpc>
                              <a:spcPct val="107000"/>
                            </a:lnSpc>
                            <a:spcAft>
                              <a:spcPts val="900"/>
                            </a:spcAft>
                          </a:pPr>
                          <a:r>
                            <a:rPr lang="en-GB" sz="1100" dirty="0">
                              <a:effectLst/>
                            </a:rPr>
                            <a:t>Repetition factor  (</a:t>
                          </a:r>
                          <a14:m>
                            <m:oMath xmlns:m="http://schemas.openxmlformats.org/officeDocument/2006/math">
                              <m:sSubSup>
                                <m:sSubSupPr>
                                  <m:ctrlPr>
                                    <a:rPr lang="en-US" sz="1100">
                                      <a:effectLst/>
                                    </a:rPr>
                                  </m:ctrlPr>
                                </m:sSubSupPr>
                                <m:e>
                                  <m:r>
                                    <a:rPr lang="en-GB" sz="1100">
                                      <a:effectLst/>
                                    </a:rPr>
                                    <m:t>𝑻</m:t>
                                  </m:r>
                                </m:e>
                                <m:sub>
                                  <m:r>
                                    <m:rPr>
                                      <m:nor/>
                                    </m:rPr>
                                    <a:rPr lang="en-GB" sz="1100">
                                      <a:effectLst/>
                                    </a:rPr>
                                    <m:t>rep</m:t>
                                  </m:r>
                                </m:sub>
                                <m:sup>
                                  <m:r>
                                    <m:rPr>
                                      <m:nor/>
                                    </m:rPr>
                                    <a:rPr lang="en-GB" sz="1100">
                                      <a:effectLst/>
                                    </a:rPr>
                                    <m:t>PRS</m:t>
                                  </m:r>
                                </m:sup>
                              </m:sSubSup>
                              <m:r>
                                <a:rPr lang="en-GB" sz="1100">
                                  <a:effectLst/>
                                </a:rPr>
                                <m:t>∗</m:t>
                              </m:r>
                              <m:sSub>
                                <m:sSubPr>
                                  <m:ctrlPr>
                                    <a:rPr lang="en-US" sz="1100">
                                      <a:effectLst/>
                                    </a:rPr>
                                  </m:ctrlPr>
                                </m:sSubPr>
                                <m:e>
                                  <m:r>
                                    <a:rPr lang="en-GB" sz="1100">
                                      <a:effectLst/>
                                    </a:rPr>
                                    <m:t>𝑳</m:t>
                                  </m:r>
                                </m:e>
                                <m:sub>
                                  <m:r>
                                    <m:rPr>
                                      <m:nor/>
                                    </m:rPr>
                                    <a:rPr lang="en-GB" sz="1100">
                                      <a:effectLst/>
                                    </a:rPr>
                                    <m:t>PRS</m:t>
                                  </m:r>
                                </m:sub>
                              </m:sSub>
                              <m:r>
                                <a:rPr lang="en-GB" sz="1100">
                                  <a:effectLst/>
                                </a:rPr>
                                <m:t>/</m:t>
                              </m:r>
                              <m:sSubSup>
                                <m:sSubSupPr>
                                  <m:ctrlPr>
                                    <a:rPr lang="en-US" sz="1100">
                                      <a:effectLst/>
                                    </a:rPr>
                                  </m:ctrlPr>
                                </m:sSubSupPr>
                                <m:e>
                                  <m:r>
                                    <a:rPr lang="en-GB" sz="1100">
                                      <a:effectLst/>
                                    </a:rPr>
                                    <m:t>𝑲</m:t>
                                  </m:r>
                                </m:e>
                                <m:sub>
                                  <m:r>
                                    <m:rPr>
                                      <m:nor/>
                                    </m:rPr>
                                    <a:rPr lang="en-GB" sz="1100">
                                      <a:effectLst/>
                                    </a:rPr>
                                    <m:t>comb</m:t>
                                  </m:r>
                                </m:sub>
                                <m:sup>
                                  <m:r>
                                    <m:rPr>
                                      <m:nor/>
                                    </m:rPr>
                                    <a:rPr lang="en-GB" sz="1100">
                                      <a:effectLst/>
                                    </a:rPr>
                                    <m:t>PRS</m:t>
                                  </m:r>
                                </m:sup>
                              </m:sSubSup>
                              <m:r>
                                <a:rPr lang="en-GB" sz="1100">
                                  <a:effectLst/>
                                </a:rPr>
                                <m:t>)</m:t>
                              </m:r>
                            </m:oMath>
                          </a14:m>
                          <a:endParaRPr lang="en-US" sz="1100" dirty="0">
                            <a:effectLst/>
                          </a:endParaRPr>
                        </a:p>
                        <a:p>
                          <a:pPr algn="ctr">
                            <a:lnSpc>
                              <a:spcPct val="107000"/>
                            </a:lnSpc>
                            <a:spcAft>
                              <a:spcPts val="300"/>
                            </a:spcAft>
                          </a:pPr>
                          <a:r>
                            <a:rPr lang="en-GB" sz="1100" dirty="0">
                              <a:effectLst/>
                            </a:rPr>
                            <a:t> </a:t>
                          </a:r>
                          <a:endParaRPr lang="en-US" sz="1100" dirty="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199732414"/>
                      </a:ext>
                    </a:extLst>
                  </a:tr>
                  <a:tr h="0">
                    <a:tc>
                      <a:txBody>
                        <a:bodyPr/>
                        <a:lstStyle/>
                        <a:p>
                          <a:pPr algn="ctr">
                            <a:lnSpc>
                              <a:spcPct val="107000"/>
                            </a:lnSpc>
                            <a:spcAft>
                              <a:spcPts val="900"/>
                            </a:spcAft>
                          </a:pPr>
                          <a:r>
                            <a:rPr lang="en-GB" sz="1100">
                              <a:effectLst/>
                            </a:rPr>
                            <a:t>[35+ margin]</a:t>
                          </a:r>
                          <a:endParaRPr lang="en-US" sz="1100">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100">
                              <a:effectLst/>
                            </a:rPr>
                            <a:t>≥ [24]</a:t>
                          </a:r>
                          <a:endParaRPr lang="en-US" sz="1100">
                            <a:effectLst/>
                            <a:latin typeface="Times New Roman" panose="02020603050405020304" pitchFamily="18" charset="0"/>
                            <a:ea typeface="SimSun" panose="02010600030101010101" pitchFamily="2" charset="-122"/>
                          </a:endParaRPr>
                        </a:p>
                      </a:txBody>
                      <a:tcPr marL="68580" marR="68580" marT="0" marB="0"/>
                    </a:tc>
                    <a:tc rowSpan="3">
                      <a:txBody>
                        <a:bodyPr/>
                        <a:lstStyle/>
                        <a:p>
                          <a:pPr algn="ctr">
                            <a:lnSpc>
                              <a:spcPct val="107000"/>
                            </a:lnSpc>
                            <a:spcAft>
                              <a:spcPts val="900"/>
                            </a:spcAft>
                          </a:pPr>
                          <a:r>
                            <a:rPr lang="en-GB" sz="1100">
                              <a:effectLst/>
                            </a:rPr>
                            <a:t>60</a:t>
                          </a:r>
                          <a:endParaRPr lang="en-US" sz="1100">
                            <a:effectLst/>
                            <a:latin typeface="Times New Roman" panose="02020603050405020304" pitchFamily="18" charset="0"/>
                            <a:ea typeface="SimSun" panose="02010600030101010101" pitchFamily="2" charset="-122"/>
                          </a:endParaRPr>
                        </a:p>
                      </a:txBody>
                      <a:tcPr marL="68580" marR="68580" marT="0" marB="0" anchor="ctr"/>
                    </a:tc>
                    <a:tc>
                      <a:txBody>
                        <a:bodyPr/>
                        <a:lstStyle/>
                        <a:p>
                          <a:pPr algn="ctr">
                            <a:lnSpc>
                              <a:spcPct val="107000"/>
                            </a:lnSpc>
                            <a:spcAft>
                              <a:spcPts val="900"/>
                            </a:spcAft>
                          </a:pPr>
                          <a:r>
                            <a:rPr lang="en-GB" sz="1100">
                              <a:effectLst/>
                            </a:rPr>
                            <a:t>All</a:t>
                          </a:r>
                          <a:endParaRPr lang="en-US" sz="11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1397592443"/>
                      </a:ext>
                    </a:extLst>
                  </a:tr>
                  <a:tr h="127635">
                    <a:tc>
                      <a:txBody>
                        <a:bodyPr/>
                        <a:lstStyle/>
                        <a:p>
                          <a:pPr algn="ctr">
                            <a:lnSpc>
                              <a:spcPct val="107000"/>
                            </a:lnSpc>
                            <a:spcAft>
                              <a:spcPts val="900"/>
                            </a:spcAft>
                          </a:pPr>
                          <a:r>
                            <a:rPr lang="en-GB" sz="1100">
                              <a:effectLst/>
                            </a:rPr>
                            <a:t>[24 + margin]</a:t>
                          </a:r>
                          <a:endParaRPr lang="en-US" sz="1100">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100">
                              <a:effectLst/>
                            </a:rPr>
                            <a:t>≥ [64]</a:t>
                          </a:r>
                          <a:endParaRPr lang="en-US" sz="1100">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100">
                              <a:effectLst/>
                            </a:rPr>
                            <a:t>All</a:t>
                          </a:r>
                          <a:endParaRPr lang="en-US" sz="11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730577561"/>
                      </a:ext>
                    </a:extLst>
                  </a:tr>
                  <a:tr h="127635">
                    <a:tc>
                      <a:txBody>
                        <a:bodyPr/>
                        <a:lstStyle/>
                        <a:p>
                          <a:pPr algn="ctr">
                            <a:lnSpc>
                              <a:spcPct val="107000"/>
                            </a:lnSpc>
                            <a:spcAft>
                              <a:spcPts val="900"/>
                            </a:spcAft>
                          </a:pPr>
                          <a:r>
                            <a:rPr lang="en-GB" sz="1100">
                              <a:effectLst/>
                            </a:rPr>
                            <a:t>[11 + margin]</a:t>
                          </a:r>
                          <a:endParaRPr lang="en-US" sz="1100">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100">
                              <a:effectLst/>
                            </a:rPr>
                            <a:t>≥ [132]</a:t>
                          </a:r>
                          <a:endParaRPr lang="en-US" sz="1100">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100">
                              <a:effectLst/>
                            </a:rPr>
                            <a:t>All</a:t>
                          </a:r>
                          <a:endParaRPr lang="en-US" sz="11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795407610"/>
                      </a:ext>
                    </a:extLst>
                  </a:tr>
                  <a:tr h="0">
                    <a:tc>
                      <a:txBody>
                        <a:bodyPr/>
                        <a:lstStyle/>
                        <a:p>
                          <a:pPr algn="ctr">
                            <a:lnSpc>
                              <a:spcPct val="107000"/>
                            </a:lnSpc>
                            <a:spcAft>
                              <a:spcPts val="900"/>
                            </a:spcAft>
                          </a:pPr>
                          <a:r>
                            <a:rPr lang="en-GB" sz="1100">
                              <a:effectLst/>
                            </a:rPr>
                            <a:t>[24 + margin]</a:t>
                          </a:r>
                          <a:endParaRPr lang="en-US" sz="1100">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100">
                              <a:effectLst/>
                            </a:rPr>
                            <a:t>≥ [32]</a:t>
                          </a:r>
                          <a:endParaRPr lang="en-US" sz="1100">
                            <a:effectLst/>
                            <a:latin typeface="Times New Roman" panose="02020603050405020304" pitchFamily="18" charset="0"/>
                            <a:ea typeface="SimSun" panose="02010600030101010101" pitchFamily="2" charset="-122"/>
                          </a:endParaRPr>
                        </a:p>
                      </a:txBody>
                      <a:tcPr marL="68580" marR="68580" marT="0" marB="0"/>
                    </a:tc>
                    <a:tc rowSpan="3">
                      <a:txBody>
                        <a:bodyPr/>
                        <a:lstStyle/>
                        <a:p>
                          <a:pPr algn="ctr">
                            <a:lnSpc>
                              <a:spcPct val="107000"/>
                            </a:lnSpc>
                            <a:spcAft>
                              <a:spcPts val="900"/>
                            </a:spcAft>
                          </a:pPr>
                          <a:r>
                            <a:rPr lang="en-GB" sz="1100">
                              <a:effectLst/>
                            </a:rPr>
                            <a:t>120</a:t>
                          </a:r>
                          <a:endParaRPr lang="en-US" sz="1100">
                            <a:effectLst/>
                            <a:latin typeface="Times New Roman" panose="02020603050405020304" pitchFamily="18" charset="0"/>
                            <a:ea typeface="SimSun" panose="02010600030101010101" pitchFamily="2" charset="-122"/>
                          </a:endParaRPr>
                        </a:p>
                      </a:txBody>
                      <a:tcPr marL="68580" marR="68580" marT="0" marB="0" anchor="ctr"/>
                    </a:tc>
                    <a:tc>
                      <a:txBody>
                        <a:bodyPr/>
                        <a:lstStyle/>
                        <a:p>
                          <a:pPr algn="ctr">
                            <a:lnSpc>
                              <a:spcPct val="107000"/>
                            </a:lnSpc>
                            <a:spcAft>
                              <a:spcPts val="900"/>
                            </a:spcAft>
                          </a:pPr>
                          <a:r>
                            <a:rPr lang="en-GB" sz="1100">
                              <a:effectLst/>
                            </a:rPr>
                            <a:t>All</a:t>
                          </a:r>
                          <a:endParaRPr lang="en-US" sz="11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2226360877"/>
                      </a:ext>
                    </a:extLst>
                  </a:tr>
                  <a:tr h="127635">
                    <a:tc>
                      <a:txBody>
                        <a:bodyPr/>
                        <a:lstStyle/>
                        <a:p>
                          <a:pPr algn="ctr">
                            <a:lnSpc>
                              <a:spcPct val="107000"/>
                            </a:lnSpc>
                            <a:spcAft>
                              <a:spcPts val="900"/>
                            </a:spcAft>
                          </a:pPr>
                          <a:r>
                            <a:rPr lang="en-GB" sz="1100">
                              <a:effectLst/>
                            </a:rPr>
                            <a:t>[13 + margin]</a:t>
                          </a:r>
                          <a:endParaRPr lang="en-US" sz="1100">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100">
                              <a:effectLst/>
                            </a:rPr>
                            <a:t>≥ [64]</a:t>
                          </a:r>
                          <a:endParaRPr lang="en-US" sz="1100">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100">
                              <a:effectLst/>
                            </a:rPr>
                            <a:t>All</a:t>
                          </a:r>
                          <a:endParaRPr lang="en-US" sz="11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958171229"/>
                      </a:ext>
                    </a:extLst>
                  </a:tr>
                  <a:tr h="127635">
                    <a:tc>
                      <a:txBody>
                        <a:bodyPr/>
                        <a:lstStyle/>
                        <a:p>
                          <a:pPr algn="ctr">
                            <a:lnSpc>
                              <a:spcPct val="107000"/>
                            </a:lnSpc>
                            <a:spcAft>
                              <a:spcPts val="900"/>
                            </a:spcAft>
                          </a:pPr>
                          <a:r>
                            <a:rPr lang="en-GB" sz="1100">
                              <a:effectLst/>
                            </a:rPr>
                            <a:t>[6 + margin]</a:t>
                          </a:r>
                          <a:endParaRPr lang="en-US" sz="1100">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100">
                              <a:effectLst/>
                            </a:rPr>
                            <a:t>≥ [128]</a:t>
                          </a:r>
                          <a:endParaRPr lang="en-US" sz="1100">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100">
                              <a:effectLst/>
                            </a:rPr>
                            <a:t>All</a:t>
                          </a:r>
                          <a:endParaRPr lang="en-US" sz="11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3573492751"/>
                      </a:ext>
                    </a:extLst>
                  </a:tr>
                  <a:tr h="127635">
                    <a:tc gridSpan="4">
                      <a:txBody>
                        <a:bodyPr/>
                        <a:lstStyle/>
                        <a:p>
                          <a:pPr algn="just">
                            <a:lnSpc>
                              <a:spcPct val="105000"/>
                            </a:lnSpc>
                            <a:spcAft>
                              <a:spcPts val="600"/>
                            </a:spcAft>
                          </a:pPr>
                          <a:r>
                            <a:rPr lang="en-GB" sz="1100" dirty="0">
                              <a:effectLst/>
                            </a:rPr>
                            <a:t>Note 1:  Margin value is FFS</a:t>
                          </a:r>
                          <a:endParaRPr lang="en-US" sz="1100" dirty="0">
                            <a:effectLst/>
                          </a:endParaRPr>
                        </a:p>
                        <a:p>
                          <a:pPr algn="ctr">
                            <a:lnSpc>
                              <a:spcPct val="107000"/>
                            </a:lnSpc>
                            <a:spcAft>
                              <a:spcPts val="900"/>
                            </a:spcAft>
                          </a:pPr>
                          <a:r>
                            <a:rPr lang="en-GB" sz="1100" dirty="0">
                              <a:effectLst/>
                            </a:rPr>
                            <a:t> </a:t>
                          </a:r>
                          <a:endParaRPr lang="en-US" sz="1100" dirty="0">
                            <a:effectLst/>
                            <a:latin typeface="Times New Roman" panose="02020603050405020304" pitchFamily="18" charset="0"/>
                            <a:ea typeface="SimSun" panose="02010600030101010101" pitchFamily="2" charset="-122"/>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156676525"/>
                      </a:ext>
                    </a:extLst>
                  </a:tr>
                </a:tbl>
              </a:graphicData>
            </a:graphic>
          </p:graphicFrame>
        </mc:Choice>
        <mc:Fallback>
          <p:graphicFrame>
            <p:nvGraphicFramePr>
              <p:cNvPr id="12" name="Table 11">
                <a:extLst>
                  <a:ext uri="{FF2B5EF4-FFF2-40B4-BE49-F238E27FC236}">
                    <a16:creationId xmlns:a16="http://schemas.microsoft.com/office/drawing/2014/main" id="{304A67EA-B256-48F2-A5C3-550E8110FA2E}"/>
                  </a:ext>
                </a:extLst>
              </p:cNvPr>
              <p:cNvGraphicFramePr>
                <a:graphicFrameLocks noGrp="1"/>
              </p:cNvGraphicFramePr>
              <p:nvPr>
                <p:extLst>
                  <p:ext uri="{D42A27DB-BD31-4B8C-83A1-F6EECF244321}">
                    <p14:modId xmlns:p14="http://schemas.microsoft.com/office/powerpoint/2010/main" val="1675449567"/>
                  </p:ext>
                </p:extLst>
              </p:nvPr>
            </p:nvGraphicFramePr>
            <p:xfrm>
              <a:off x="422255" y="4622661"/>
              <a:ext cx="3686175" cy="2157286"/>
            </p:xfrm>
            <a:graphic>
              <a:graphicData uri="http://schemas.openxmlformats.org/drawingml/2006/table">
                <a:tbl>
                  <a:tblPr firstRow="1" firstCol="1" bandRow="1">
                    <a:tableStyleId>{5C22544A-7EE6-4342-B048-85BDC9FD1C3A}</a:tableStyleId>
                  </a:tblPr>
                  <a:tblGrid>
                    <a:gridCol w="1076589">
                      <a:extLst>
                        <a:ext uri="{9D8B030D-6E8A-4147-A177-3AD203B41FA5}">
                          <a16:colId xmlns:a16="http://schemas.microsoft.com/office/drawing/2014/main" val="1296140026"/>
                        </a:ext>
                      </a:extLst>
                    </a:gridCol>
                    <a:gridCol w="630338">
                      <a:extLst>
                        <a:ext uri="{9D8B030D-6E8A-4147-A177-3AD203B41FA5}">
                          <a16:colId xmlns:a16="http://schemas.microsoft.com/office/drawing/2014/main" val="228504341"/>
                        </a:ext>
                      </a:extLst>
                    </a:gridCol>
                    <a:gridCol w="433556">
                      <a:extLst>
                        <a:ext uri="{9D8B030D-6E8A-4147-A177-3AD203B41FA5}">
                          <a16:colId xmlns:a16="http://schemas.microsoft.com/office/drawing/2014/main" val="1932257971"/>
                        </a:ext>
                      </a:extLst>
                    </a:gridCol>
                    <a:gridCol w="1545692">
                      <a:extLst>
                        <a:ext uri="{9D8B030D-6E8A-4147-A177-3AD203B41FA5}">
                          <a16:colId xmlns:a16="http://schemas.microsoft.com/office/drawing/2014/main" val="3506716010"/>
                        </a:ext>
                      </a:extLst>
                    </a:gridCol>
                  </a:tblGrid>
                  <a:tr h="711137">
                    <a:tc>
                      <a:txBody>
                        <a:bodyPr/>
                        <a:lstStyle/>
                        <a:p>
                          <a:pPr algn="ctr">
                            <a:lnSpc>
                              <a:spcPct val="107000"/>
                            </a:lnSpc>
                            <a:spcAft>
                              <a:spcPts val="300"/>
                            </a:spcAft>
                          </a:pPr>
                          <a:r>
                            <a:rPr lang="en-GB" sz="1100">
                              <a:effectLst/>
                            </a:rPr>
                            <a:t>Accuracy, </a:t>
                          </a:r>
                          <a:endParaRPr lang="en-US" sz="1100">
                            <a:effectLst/>
                          </a:endParaRPr>
                        </a:p>
                        <a:p>
                          <a:pPr algn="ctr">
                            <a:lnSpc>
                              <a:spcPct val="107000"/>
                            </a:lnSpc>
                            <a:spcAft>
                              <a:spcPts val="300"/>
                            </a:spcAft>
                          </a:pPr>
                          <a:r>
                            <a:rPr lang="en-GB" sz="1100">
                              <a:effectLst/>
                            </a:rPr>
                            <a:t>Tc</a:t>
                          </a:r>
                          <a:endParaRPr lang="en-US" sz="1100">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300"/>
                            </a:spcAft>
                          </a:pPr>
                          <a:r>
                            <a:rPr lang="en-GB" sz="1100" dirty="0">
                              <a:effectLst/>
                            </a:rPr>
                            <a:t>PRS BW, </a:t>
                          </a:r>
                          <a:endParaRPr lang="en-US" sz="1100" dirty="0">
                            <a:effectLst/>
                          </a:endParaRPr>
                        </a:p>
                        <a:p>
                          <a:pPr algn="ctr">
                            <a:lnSpc>
                              <a:spcPct val="107000"/>
                            </a:lnSpc>
                            <a:spcAft>
                              <a:spcPts val="300"/>
                            </a:spcAft>
                          </a:pPr>
                          <a:r>
                            <a:rPr lang="en-GB" sz="1100" dirty="0">
                              <a:effectLst/>
                            </a:rPr>
                            <a:t>PRB</a:t>
                          </a:r>
                          <a:endParaRPr lang="en-US" sz="1100" dirty="0">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300"/>
                            </a:spcAft>
                          </a:pPr>
                          <a:r>
                            <a:rPr lang="en-GB" sz="1100">
                              <a:effectLst/>
                            </a:rPr>
                            <a:t>PRS SCS,</a:t>
                          </a:r>
                          <a:endParaRPr lang="en-US" sz="1100">
                            <a:effectLst/>
                          </a:endParaRPr>
                        </a:p>
                        <a:p>
                          <a:pPr algn="ctr">
                            <a:lnSpc>
                              <a:spcPct val="107000"/>
                            </a:lnSpc>
                            <a:spcAft>
                              <a:spcPts val="300"/>
                            </a:spcAft>
                          </a:pPr>
                          <a:r>
                            <a:rPr lang="en-GB" sz="1100">
                              <a:effectLst/>
                            </a:rPr>
                            <a:t>kHz</a:t>
                          </a:r>
                          <a:endParaRPr lang="en-US" sz="1100">
                            <a:effectLst/>
                            <a:latin typeface="Times New Roman" panose="02020603050405020304" pitchFamily="18" charset="0"/>
                            <a:ea typeface="SimSun" panose="02010600030101010101" pitchFamily="2" charset="-122"/>
                          </a:endParaRPr>
                        </a:p>
                      </a:txBody>
                      <a:tcPr marL="68580" marR="68580" marT="0" marB="0"/>
                    </a:tc>
                    <a:tc>
                      <a:txBody>
                        <a:bodyPr/>
                        <a:lstStyle/>
                        <a:p>
                          <a:endParaRPr lang="en-US"/>
                        </a:p>
                      </a:txBody>
                      <a:tcPr marL="68580" marR="68580" marT="0" marB="0">
                        <a:blipFill>
                          <a:blip r:embed="rId4"/>
                          <a:stretch>
                            <a:fillRect l="-138583" t="-5983" r="-1969" b="-205128"/>
                          </a:stretch>
                        </a:blipFill>
                      </a:tcPr>
                    </a:tc>
                    <a:extLst>
                      <a:ext uri="{0D108BD9-81ED-4DB2-BD59-A6C34878D82A}">
                        <a16:rowId xmlns:a16="http://schemas.microsoft.com/office/drawing/2014/main" val="199732414"/>
                      </a:ext>
                    </a:extLst>
                  </a:tr>
                  <a:tr h="170561">
                    <a:tc>
                      <a:txBody>
                        <a:bodyPr/>
                        <a:lstStyle/>
                        <a:p>
                          <a:pPr algn="ctr">
                            <a:lnSpc>
                              <a:spcPct val="107000"/>
                            </a:lnSpc>
                            <a:spcAft>
                              <a:spcPts val="900"/>
                            </a:spcAft>
                          </a:pPr>
                          <a:r>
                            <a:rPr lang="en-GB" sz="1100">
                              <a:effectLst/>
                            </a:rPr>
                            <a:t>[35+ margin]</a:t>
                          </a:r>
                          <a:endParaRPr lang="en-US" sz="1100">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100">
                              <a:effectLst/>
                            </a:rPr>
                            <a:t>≥ [24]</a:t>
                          </a:r>
                          <a:endParaRPr lang="en-US" sz="1100">
                            <a:effectLst/>
                            <a:latin typeface="Times New Roman" panose="02020603050405020304" pitchFamily="18" charset="0"/>
                            <a:ea typeface="SimSun" panose="02010600030101010101" pitchFamily="2" charset="-122"/>
                          </a:endParaRPr>
                        </a:p>
                      </a:txBody>
                      <a:tcPr marL="68580" marR="68580" marT="0" marB="0"/>
                    </a:tc>
                    <a:tc rowSpan="3">
                      <a:txBody>
                        <a:bodyPr/>
                        <a:lstStyle/>
                        <a:p>
                          <a:pPr algn="ctr">
                            <a:lnSpc>
                              <a:spcPct val="107000"/>
                            </a:lnSpc>
                            <a:spcAft>
                              <a:spcPts val="900"/>
                            </a:spcAft>
                          </a:pPr>
                          <a:r>
                            <a:rPr lang="en-GB" sz="1100">
                              <a:effectLst/>
                            </a:rPr>
                            <a:t>60</a:t>
                          </a:r>
                          <a:endParaRPr lang="en-US" sz="1100">
                            <a:effectLst/>
                            <a:latin typeface="Times New Roman" panose="02020603050405020304" pitchFamily="18" charset="0"/>
                            <a:ea typeface="SimSun" panose="02010600030101010101" pitchFamily="2" charset="-122"/>
                          </a:endParaRPr>
                        </a:p>
                      </a:txBody>
                      <a:tcPr marL="68580" marR="68580" marT="0" marB="0" anchor="ctr"/>
                    </a:tc>
                    <a:tc>
                      <a:txBody>
                        <a:bodyPr/>
                        <a:lstStyle/>
                        <a:p>
                          <a:pPr algn="ctr">
                            <a:lnSpc>
                              <a:spcPct val="107000"/>
                            </a:lnSpc>
                            <a:spcAft>
                              <a:spcPts val="900"/>
                            </a:spcAft>
                          </a:pPr>
                          <a:r>
                            <a:rPr lang="en-GB" sz="1100">
                              <a:effectLst/>
                            </a:rPr>
                            <a:t>All</a:t>
                          </a:r>
                          <a:endParaRPr lang="en-US" sz="11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1397592443"/>
                      </a:ext>
                    </a:extLst>
                  </a:tr>
                  <a:tr h="170561">
                    <a:tc>
                      <a:txBody>
                        <a:bodyPr/>
                        <a:lstStyle/>
                        <a:p>
                          <a:pPr algn="ctr">
                            <a:lnSpc>
                              <a:spcPct val="107000"/>
                            </a:lnSpc>
                            <a:spcAft>
                              <a:spcPts val="900"/>
                            </a:spcAft>
                          </a:pPr>
                          <a:r>
                            <a:rPr lang="en-GB" sz="1100">
                              <a:effectLst/>
                            </a:rPr>
                            <a:t>[24 + margin]</a:t>
                          </a:r>
                          <a:endParaRPr lang="en-US" sz="1100">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100">
                              <a:effectLst/>
                            </a:rPr>
                            <a:t>≥ [64]</a:t>
                          </a:r>
                          <a:endParaRPr lang="en-US" sz="1100">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100">
                              <a:effectLst/>
                            </a:rPr>
                            <a:t>All</a:t>
                          </a:r>
                          <a:endParaRPr lang="en-US" sz="11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730577561"/>
                      </a:ext>
                    </a:extLst>
                  </a:tr>
                  <a:tr h="170561">
                    <a:tc>
                      <a:txBody>
                        <a:bodyPr/>
                        <a:lstStyle/>
                        <a:p>
                          <a:pPr algn="ctr">
                            <a:lnSpc>
                              <a:spcPct val="107000"/>
                            </a:lnSpc>
                            <a:spcAft>
                              <a:spcPts val="900"/>
                            </a:spcAft>
                          </a:pPr>
                          <a:r>
                            <a:rPr lang="en-GB" sz="1100">
                              <a:effectLst/>
                            </a:rPr>
                            <a:t>[11 + margin]</a:t>
                          </a:r>
                          <a:endParaRPr lang="en-US" sz="1100">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100">
                              <a:effectLst/>
                            </a:rPr>
                            <a:t>≥ [132]</a:t>
                          </a:r>
                          <a:endParaRPr lang="en-US" sz="1100">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100">
                              <a:effectLst/>
                            </a:rPr>
                            <a:t>All</a:t>
                          </a:r>
                          <a:endParaRPr lang="en-US" sz="11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795407610"/>
                      </a:ext>
                    </a:extLst>
                  </a:tr>
                  <a:tr h="170561">
                    <a:tc>
                      <a:txBody>
                        <a:bodyPr/>
                        <a:lstStyle/>
                        <a:p>
                          <a:pPr algn="ctr">
                            <a:lnSpc>
                              <a:spcPct val="107000"/>
                            </a:lnSpc>
                            <a:spcAft>
                              <a:spcPts val="900"/>
                            </a:spcAft>
                          </a:pPr>
                          <a:r>
                            <a:rPr lang="en-GB" sz="1100">
                              <a:effectLst/>
                            </a:rPr>
                            <a:t>[24 + margin]</a:t>
                          </a:r>
                          <a:endParaRPr lang="en-US" sz="1100">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100">
                              <a:effectLst/>
                            </a:rPr>
                            <a:t>≥ [32]</a:t>
                          </a:r>
                          <a:endParaRPr lang="en-US" sz="1100">
                            <a:effectLst/>
                            <a:latin typeface="Times New Roman" panose="02020603050405020304" pitchFamily="18" charset="0"/>
                            <a:ea typeface="SimSun" panose="02010600030101010101" pitchFamily="2" charset="-122"/>
                          </a:endParaRPr>
                        </a:p>
                      </a:txBody>
                      <a:tcPr marL="68580" marR="68580" marT="0" marB="0"/>
                    </a:tc>
                    <a:tc rowSpan="3">
                      <a:txBody>
                        <a:bodyPr/>
                        <a:lstStyle/>
                        <a:p>
                          <a:pPr algn="ctr">
                            <a:lnSpc>
                              <a:spcPct val="107000"/>
                            </a:lnSpc>
                            <a:spcAft>
                              <a:spcPts val="900"/>
                            </a:spcAft>
                          </a:pPr>
                          <a:r>
                            <a:rPr lang="en-GB" sz="1100">
                              <a:effectLst/>
                            </a:rPr>
                            <a:t>120</a:t>
                          </a:r>
                          <a:endParaRPr lang="en-US" sz="1100">
                            <a:effectLst/>
                            <a:latin typeface="Times New Roman" panose="02020603050405020304" pitchFamily="18" charset="0"/>
                            <a:ea typeface="SimSun" panose="02010600030101010101" pitchFamily="2" charset="-122"/>
                          </a:endParaRPr>
                        </a:p>
                      </a:txBody>
                      <a:tcPr marL="68580" marR="68580" marT="0" marB="0" anchor="ctr"/>
                    </a:tc>
                    <a:tc>
                      <a:txBody>
                        <a:bodyPr/>
                        <a:lstStyle/>
                        <a:p>
                          <a:pPr algn="ctr">
                            <a:lnSpc>
                              <a:spcPct val="107000"/>
                            </a:lnSpc>
                            <a:spcAft>
                              <a:spcPts val="900"/>
                            </a:spcAft>
                          </a:pPr>
                          <a:r>
                            <a:rPr lang="en-GB" sz="1100">
                              <a:effectLst/>
                            </a:rPr>
                            <a:t>All</a:t>
                          </a:r>
                          <a:endParaRPr lang="en-US" sz="11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2226360877"/>
                      </a:ext>
                    </a:extLst>
                  </a:tr>
                  <a:tr h="170561">
                    <a:tc>
                      <a:txBody>
                        <a:bodyPr/>
                        <a:lstStyle/>
                        <a:p>
                          <a:pPr algn="ctr">
                            <a:lnSpc>
                              <a:spcPct val="107000"/>
                            </a:lnSpc>
                            <a:spcAft>
                              <a:spcPts val="900"/>
                            </a:spcAft>
                          </a:pPr>
                          <a:r>
                            <a:rPr lang="en-GB" sz="1100">
                              <a:effectLst/>
                            </a:rPr>
                            <a:t>[13 + margin]</a:t>
                          </a:r>
                          <a:endParaRPr lang="en-US" sz="1100">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100">
                              <a:effectLst/>
                            </a:rPr>
                            <a:t>≥ [64]</a:t>
                          </a:r>
                          <a:endParaRPr lang="en-US" sz="1100">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100">
                              <a:effectLst/>
                            </a:rPr>
                            <a:t>All</a:t>
                          </a:r>
                          <a:endParaRPr lang="en-US" sz="11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958171229"/>
                      </a:ext>
                    </a:extLst>
                  </a:tr>
                  <a:tr h="170561">
                    <a:tc>
                      <a:txBody>
                        <a:bodyPr/>
                        <a:lstStyle/>
                        <a:p>
                          <a:pPr algn="ctr">
                            <a:lnSpc>
                              <a:spcPct val="107000"/>
                            </a:lnSpc>
                            <a:spcAft>
                              <a:spcPts val="900"/>
                            </a:spcAft>
                          </a:pPr>
                          <a:r>
                            <a:rPr lang="en-GB" sz="1100">
                              <a:effectLst/>
                            </a:rPr>
                            <a:t>[6 + margin]</a:t>
                          </a:r>
                          <a:endParaRPr lang="en-US" sz="1100">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100">
                              <a:effectLst/>
                            </a:rPr>
                            <a:t>≥ [128]</a:t>
                          </a:r>
                          <a:endParaRPr lang="en-US" sz="1100">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100">
                              <a:effectLst/>
                            </a:rPr>
                            <a:t>All</a:t>
                          </a:r>
                          <a:endParaRPr lang="en-US" sz="11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3573492751"/>
                      </a:ext>
                    </a:extLst>
                  </a:tr>
                  <a:tr h="422783">
                    <a:tc gridSpan="4">
                      <a:txBody>
                        <a:bodyPr/>
                        <a:lstStyle/>
                        <a:p>
                          <a:pPr algn="just">
                            <a:lnSpc>
                              <a:spcPct val="105000"/>
                            </a:lnSpc>
                            <a:spcAft>
                              <a:spcPts val="600"/>
                            </a:spcAft>
                          </a:pPr>
                          <a:r>
                            <a:rPr lang="en-GB" sz="1100" dirty="0">
                              <a:effectLst/>
                            </a:rPr>
                            <a:t>Note 1:  Margin value is FFS</a:t>
                          </a:r>
                          <a:endParaRPr lang="en-US" sz="1100" dirty="0">
                            <a:effectLst/>
                          </a:endParaRPr>
                        </a:p>
                        <a:p>
                          <a:pPr algn="ctr">
                            <a:lnSpc>
                              <a:spcPct val="107000"/>
                            </a:lnSpc>
                            <a:spcAft>
                              <a:spcPts val="900"/>
                            </a:spcAft>
                          </a:pPr>
                          <a:r>
                            <a:rPr lang="en-GB" sz="1100" dirty="0">
                              <a:effectLst/>
                            </a:rPr>
                            <a:t> </a:t>
                          </a:r>
                          <a:endParaRPr lang="en-US" sz="1100" dirty="0">
                            <a:effectLst/>
                            <a:latin typeface="Times New Roman" panose="02020603050405020304" pitchFamily="18" charset="0"/>
                            <a:ea typeface="SimSun" panose="02010600030101010101" pitchFamily="2" charset="-122"/>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156676525"/>
                      </a:ext>
                    </a:extLst>
                  </a:tr>
                </a:tbl>
              </a:graphicData>
            </a:graphic>
          </p:graphicFrame>
        </mc:Fallback>
      </mc:AlternateContent>
      <p:sp>
        <p:nvSpPr>
          <p:cNvPr id="13" name="Rectangle 2">
            <a:extLst>
              <a:ext uri="{FF2B5EF4-FFF2-40B4-BE49-F238E27FC236}">
                <a16:creationId xmlns:a16="http://schemas.microsoft.com/office/drawing/2014/main" id="{975AAC13-43B7-4783-8A68-CEAB52FF4390}"/>
              </a:ext>
            </a:extLst>
          </p:cNvPr>
          <p:cNvSpPr>
            <a:spLocks noChangeArrowheads="1"/>
          </p:cNvSpPr>
          <p:nvPr/>
        </p:nvSpPr>
        <p:spPr bwMode="auto">
          <a:xfrm>
            <a:off x="187790" y="4274025"/>
            <a:ext cx="4032448"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266700" algn="l" defTabSz="914400" rtl="0" eaLnBrk="0" fontAlgn="base" latinLnBrk="0" hangingPunct="0">
              <a:lnSpc>
                <a:spcPct val="100000"/>
              </a:lnSpc>
              <a:spcBef>
                <a:spcPct val="0"/>
              </a:spcBef>
              <a:spcAft>
                <a:spcPct val="0"/>
              </a:spcAft>
              <a:buClrTx/>
              <a:buSzTx/>
              <a:buFontTx/>
              <a:buNone/>
              <a:tabLst/>
            </a:pPr>
            <a:r>
              <a:rPr kumimoji="0" lang="en-GB" altLang="en-US" sz="1400" b="1" i="0" u="none" strike="noStrike" cap="none" normalizeH="0" baseline="0" dirty="0">
                <a:ln>
                  <a:noFill/>
                </a:ln>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Table 1-2: RSTD accuracy for AWGN in FR2</a:t>
            </a:r>
            <a:endParaRPr kumimoji="0" lang="en-US" altLang="en-US" sz="1100" b="0" i="0" u="none" strike="noStrike" cap="none" normalizeH="0" baseline="0" dirty="0">
              <a:ln>
                <a:noFill/>
              </a:ln>
              <a:solidFill>
                <a:schemeClr val="tx1"/>
              </a:solidFill>
              <a:effectLst/>
            </a:endParaRPr>
          </a:p>
          <a:p>
            <a:pPr marL="0" marR="0" lvl="0" indent="26670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mc:AlternateContent xmlns:mc="http://schemas.openxmlformats.org/markup-compatibility/2006">
        <mc:Choice xmlns:a14="http://schemas.microsoft.com/office/drawing/2010/main" Requires="a14">
          <p:graphicFrame>
            <p:nvGraphicFramePr>
              <p:cNvPr id="14" name="Table 13">
                <a:extLst>
                  <a:ext uri="{FF2B5EF4-FFF2-40B4-BE49-F238E27FC236}">
                    <a16:creationId xmlns:a16="http://schemas.microsoft.com/office/drawing/2014/main" id="{2EA33EDE-22B0-400E-A241-425B5ACADF41}"/>
                  </a:ext>
                </a:extLst>
              </p:cNvPr>
              <p:cNvGraphicFramePr>
                <a:graphicFrameLocks noGrp="1"/>
              </p:cNvGraphicFramePr>
              <p:nvPr>
                <p:extLst>
                  <p:ext uri="{D42A27DB-BD31-4B8C-83A1-F6EECF244321}">
                    <p14:modId xmlns:p14="http://schemas.microsoft.com/office/powerpoint/2010/main" val="3968697981"/>
                  </p:ext>
                </p:extLst>
              </p:nvPr>
            </p:nvGraphicFramePr>
            <p:xfrm>
              <a:off x="6443288" y="1281843"/>
              <a:ext cx="5096008" cy="2868042"/>
            </p:xfrm>
            <a:graphic>
              <a:graphicData uri="http://schemas.openxmlformats.org/drawingml/2006/table">
                <a:tbl>
                  <a:tblPr firstRow="1" firstCol="1" bandRow="1">
                    <a:tableStyleId>{5C22544A-7EE6-4342-B048-85BDC9FD1C3A}</a:tableStyleId>
                  </a:tblPr>
                  <a:tblGrid>
                    <a:gridCol w="1554885">
                      <a:extLst>
                        <a:ext uri="{9D8B030D-6E8A-4147-A177-3AD203B41FA5}">
                          <a16:colId xmlns:a16="http://schemas.microsoft.com/office/drawing/2014/main" val="2803503441"/>
                        </a:ext>
                      </a:extLst>
                    </a:gridCol>
                    <a:gridCol w="966369">
                      <a:extLst>
                        <a:ext uri="{9D8B030D-6E8A-4147-A177-3AD203B41FA5}">
                          <a16:colId xmlns:a16="http://schemas.microsoft.com/office/drawing/2014/main" val="100199364"/>
                        </a:ext>
                      </a:extLst>
                    </a:gridCol>
                    <a:gridCol w="740659">
                      <a:extLst>
                        <a:ext uri="{9D8B030D-6E8A-4147-A177-3AD203B41FA5}">
                          <a16:colId xmlns:a16="http://schemas.microsoft.com/office/drawing/2014/main" val="4118480938"/>
                        </a:ext>
                      </a:extLst>
                    </a:gridCol>
                    <a:gridCol w="1834095">
                      <a:extLst>
                        <a:ext uri="{9D8B030D-6E8A-4147-A177-3AD203B41FA5}">
                          <a16:colId xmlns:a16="http://schemas.microsoft.com/office/drawing/2014/main" val="2753067695"/>
                        </a:ext>
                      </a:extLst>
                    </a:gridCol>
                  </a:tblGrid>
                  <a:tr h="706412">
                    <a:tc>
                      <a:txBody>
                        <a:bodyPr/>
                        <a:lstStyle/>
                        <a:p>
                          <a:pPr algn="ctr">
                            <a:lnSpc>
                              <a:spcPct val="107000"/>
                            </a:lnSpc>
                            <a:spcAft>
                              <a:spcPts val="900"/>
                            </a:spcAft>
                          </a:pPr>
                          <a:r>
                            <a:rPr lang="en-GB" sz="1100" dirty="0">
                              <a:effectLst/>
                            </a:rPr>
                            <a:t>Accuracy, </a:t>
                          </a:r>
                          <a:endParaRPr lang="en-US" sz="1100" dirty="0">
                            <a:effectLst/>
                          </a:endParaRPr>
                        </a:p>
                        <a:p>
                          <a:pPr algn="ctr">
                            <a:lnSpc>
                              <a:spcPct val="107000"/>
                            </a:lnSpc>
                            <a:spcAft>
                              <a:spcPts val="900"/>
                            </a:spcAft>
                          </a:pPr>
                          <a:r>
                            <a:rPr lang="en-GB" sz="1100" dirty="0">
                              <a:effectLst/>
                            </a:rPr>
                            <a:t>Tc</a:t>
                          </a:r>
                          <a:endParaRPr lang="en-US" sz="1100" dirty="0">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100" dirty="0">
                              <a:effectLst/>
                            </a:rPr>
                            <a:t>PRS BW, </a:t>
                          </a:r>
                          <a:endParaRPr lang="en-US" sz="1100" dirty="0">
                            <a:effectLst/>
                          </a:endParaRPr>
                        </a:p>
                        <a:p>
                          <a:pPr algn="ctr">
                            <a:lnSpc>
                              <a:spcPct val="107000"/>
                            </a:lnSpc>
                            <a:spcAft>
                              <a:spcPts val="900"/>
                            </a:spcAft>
                          </a:pPr>
                          <a:r>
                            <a:rPr lang="en-GB" sz="1100" dirty="0">
                              <a:effectLst/>
                            </a:rPr>
                            <a:t>PRB</a:t>
                          </a:r>
                          <a:endParaRPr lang="en-US" sz="1100" dirty="0">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100">
                              <a:effectLst/>
                            </a:rPr>
                            <a:t>PRS SCS,</a:t>
                          </a:r>
                          <a:endParaRPr lang="en-US" sz="1100">
                            <a:effectLst/>
                          </a:endParaRPr>
                        </a:p>
                        <a:p>
                          <a:pPr algn="ctr">
                            <a:lnSpc>
                              <a:spcPct val="107000"/>
                            </a:lnSpc>
                            <a:spcAft>
                              <a:spcPts val="900"/>
                            </a:spcAft>
                          </a:pPr>
                          <a:r>
                            <a:rPr lang="en-GB" sz="1100">
                              <a:effectLst/>
                            </a:rPr>
                            <a:t>kHz</a:t>
                          </a:r>
                          <a:endParaRPr lang="en-US" sz="1100">
                            <a:effectLst/>
                            <a:latin typeface="Times New Roman" panose="02020603050405020304" pitchFamily="18" charset="0"/>
                            <a:ea typeface="SimSun" panose="02010600030101010101" pitchFamily="2" charset="-122"/>
                          </a:endParaRPr>
                        </a:p>
                      </a:txBody>
                      <a:tcPr marL="68580" marR="68580" marT="0" marB="0"/>
                    </a:tc>
                    <a:tc>
                      <a:txBody>
                        <a:bodyPr/>
                        <a:lstStyle/>
                        <a:p>
                          <a:pPr>
                            <a:lnSpc>
                              <a:spcPct val="107000"/>
                            </a:lnSpc>
                            <a:spcAft>
                              <a:spcPts val="900"/>
                            </a:spcAft>
                          </a:pPr>
                          <a:r>
                            <a:rPr lang="en-GB" sz="1100">
                              <a:effectLst/>
                            </a:rPr>
                            <a:t>Repetition factor  (</a:t>
                          </a:r>
                          <a14:m>
                            <m:oMath xmlns:m="http://schemas.openxmlformats.org/officeDocument/2006/math">
                              <m:sSubSup>
                                <m:sSubSupPr>
                                  <m:ctrlPr>
                                    <a:rPr lang="en-US" sz="1100">
                                      <a:effectLst/>
                                    </a:rPr>
                                  </m:ctrlPr>
                                </m:sSubSupPr>
                                <m:e>
                                  <m:r>
                                    <a:rPr lang="en-GB" sz="1100">
                                      <a:effectLst/>
                                    </a:rPr>
                                    <m:t>𝑻</m:t>
                                  </m:r>
                                </m:e>
                                <m:sub>
                                  <m:r>
                                    <m:rPr>
                                      <m:nor/>
                                    </m:rPr>
                                    <a:rPr lang="en-GB" sz="1100">
                                      <a:effectLst/>
                                    </a:rPr>
                                    <m:t>rep</m:t>
                                  </m:r>
                                </m:sub>
                                <m:sup>
                                  <m:r>
                                    <m:rPr>
                                      <m:nor/>
                                    </m:rPr>
                                    <a:rPr lang="en-GB" sz="1100">
                                      <a:effectLst/>
                                    </a:rPr>
                                    <m:t>PRS</m:t>
                                  </m:r>
                                </m:sup>
                              </m:sSubSup>
                              <m:r>
                                <a:rPr lang="en-GB" sz="1100">
                                  <a:effectLst/>
                                </a:rPr>
                                <m:t>∗</m:t>
                              </m:r>
                              <m:sSub>
                                <m:sSubPr>
                                  <m:ctrlPr>
                                    <a:rPr lang="en-US" sz="1100">
                                      <a:effectLst/>
                                    </a:rPr>
                                  </m:ctrlPr>
                                </m:sSubPr>
                                <m:e>
                                  <m:r>
                                    <a:rPr lang="en-GB" sz="1100">
                                      <a:effectLst/>
                                    </a:rPr>
                                    <m:t>𝑳</m:t>
                                  </m:r>
                                </m:e>
                                <m:sub>
                                  <m:r>
                                    <m:rPr>
                                      <m:nor/>
                                    </m:rPr>
                                    <a:rPr lang="en-GB" sz="1100">
                                      <a:effectLst/>
                                    </a:rPr>
                                    <m:t>PRS</m:t>
                                  </m:r>
                                </m:sub>
                              </m:sSub>
                              <m:r>
                                <a:rPr lang="en-GB" sz="1100">
                                  <a:effectLst/>
                                </a:rPr>
                                <m:t>/</m:t>
                              </m:r>
                              <m:sSubSup>
                                <m:sSubSupPr>
                                  <m:ctrlPr>
                                    <a:rPr lang="en-US" sz="1100">
                                      <a:effectLst/>
                                    </a:rPr>
                                  </m:ctrlPr>
                                </m:sSubSupPr>
                                <m:e>
                                  <m:r>
                                    <a:rPr lang="en-GB" sz="1100">
                                      <a:effectLst/>
                                    </a:rPr>
                                    <m:t>𝑲</m:t>
                                  </m:r>
                                </m:e>
                                <m:sub>
                                  <m:r>
                                    <m:rPr>
                                      <m:nor/>
                                    </m:rPr>
                                    <a:rPr lang="en-GB" sz="1100">
                                      <a:effectLst/>
                                    </a:rPr>
                                    <m:t>comb</m:t>
                                  </m:r>
                                </m:sub>
                                <m:sup>
                                  <m:r>
                                    <m:rPr>
                                      <m:nor/>
                                    </m:rPr>
                                    <a:rPr lang="en-GB" sz="1100">
                                      <a:effectLst/>
                                    </a:rPr>
                                    <m:t>PRS</m:t>
                                  </m:r>
                                </m:sup>
                              </m:sSubSup>
                              <m:r>
                                <a:rPr lang="en-GB" sz="1100">
                                  <a:effectLst/>
                                </a:rPr>
                                <m:t>)</m:t>
                              </m:r>
                            </m:oMath>
                          </a14:m>
                          <a:endParaRPr lang="en-US" sz="1100">
                            <a:effectLst/>
                          </a:endParaRPr>
                        </a:p>
                        <a:p>
                          <a:pPr algn="ctr">
                            <a:lnSpc>
                              <a:spcPct val="107000"/>
                            </a:lnSpc>
                            <a:spcAft>
                              <a:spcPts val="900"/>
                            </a:spcAft>
                          </a:pPr>
                          <a:r>
                            <a:rPr lang="en-GB" sz="1100">
                              <a:effectLst/>
                            </a:rPr>
                            <a:t> </a:t>
                          </a:r>
                          <a:endParaRPr lang="en-US" sz="11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3917997926"/>
                      </a:ext>
                    </a:extLst>
                  </a:tr>
                  <a:tr h="156592">
                    <a:tc>
                      <a:txBody>
                        <a:bodyPr/>
                        <a:lstStyle/>
                        <a:p>
                          <a:pPr algn="ctr">
                            <a:lnSpc>
                              <a:spcPct val="107000"/>
                            </a:lnSpc>
                            <a:spcAft>
                              <a:spcPts val="900"/>
                            </a:spcAft>
                          </a:pPr>
                          <a:r>
                            <a:rPr lang="en-GB" sz="1100">
                              <a:effectLst/>
                            </a:rPr>
                            <a:t>[247 + margin]</a:t>
                          </a:r>
                          <a:endParaRPr lang="en-US" sz="1100">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100">
                              <a:effectLst/>
                            </a:rPr>
                            <a:t>≥ [24]</a:t>
                          </a:r>
                          <a:endParaRPr lang="en-US" sz="1100">
                            <a:effectLst/>
                            <a:latin typeface="Times New Roman" panose="02020603050405020304" pitchFamily="18" charset="0"/>
                            <a:ea typeface="SimSun" panose="02010600030101010101" pitchFamily="2" charset="-122"/>
                          </a:endParaRPr>
                        </a:p>
                      </a:txBody>
                      <a:tcPr marL="68580" marR="68580" marT="0" marB="0"/>
                    </a:tc>
                    <a:tc rowSpan="3">
                      <a:txBody>
                        <a:bodyPr/>
                        <a:lstStyle/>
                        <a:p>
                          <a:pPr algn="ctr">
                            <a:lnSpc>
                              <a:spcPct val="107000"/>
                            </a:lnSpc>
                            <a:spcAft>
                              <a:spcPts val="900"/>
                            </a:spcAft>
                          </a:pPr>
                          <a:r>
                            <a:rPr lang="en-GB" sz="1100">
                              <a:effectLst/>
                            </a:rPr>
                            <a:t>15</a:t>
                          </a:r>
                          <a:endParaRPr lang="en-US" sz="1100">
                            <a:effectLst/>
                            <a:latin typeface="Times New Roman" panose="02020603050405020304" pitchFamily="18" charset="0"/>
                            <a:ea typeface="SimSun" panose="02010600030101010101" pitchFamily="2" charset="-122"/>
                          </a:endParaRPr>
                        </a:p>
                      </a:txBody>
                      <a:tcPr marL="68580" marR="68580" marT="0" marB="0" anchor="ctr"/>
                    </a:tc>
                    <a:tc>
                      <a:txBody>
                        <a:bodyPr/>
                        <a:lstStyle/>
                        <a:p>
                          <a:pPr algn="ctr">
                            <a:lnSpc>
                              <a:spcPct val="107000"/>
                            </a:lnSpc>
                            <a:spcAft>
                              <a:spcPts val="900"/>
                            </a:spcAft>
                          </a:pPr>
                          <a:r>
                            <a:rPr lang="en-US" sz="1100">
                              <a:effectLst/>
                            </a:rPr>
                            <a:t>≥</a:t>
                          </a:r>
                          <a:r>
                            <a:rPr lang="en-GB" sz="1100">
                              <a:effectLst/>
                            </a:rPr>
                            <a:t>4</a:t>
                          </a:r>
                          <a:endParaRPr lang="en-US" sz="11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50317044"/>
                      </a:ext>
                    </a:extLst>
                  </a:tr>
                  <a:tr h="156592">
                    <a:tc>
                      <a:txBody>
                        <a:bodyPr/>
                        <a:lstStyle/>
                        <a:p>
                          <a:pPr algn="ctr">
                            <a:lnSpc>
                              <a:spcPct val="107000"/>
                            </a:lnSpc>
                            <a:spcAft>
                              <a:spcPts val="900"/>
                            </a:spcAft>
                          </a:pPr>
                          <a:r>
                            <a:rPr lang="en-GB" sz="1100">
                              <a:effectLst/>
                            </a:rPr>
                            <a:t>[140 + margin]</a:t>
                          </a:r>
                          <a:endParaRPr lang="en-US" sz="1100">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100">
                              <a:effectLst/>
                            </a:rPr>
                            <a:t>≥ [52]</a:t>
                          </a:r>
                          <a:endParaRPr lang="en-US" sz="1100">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100">
                              <a:effectLst/>
                            </a:rPr>
                            <a:t>All</a:t>
                          </a:r>
                          <a:endParaRPr lang="en-US" sz="11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2326261671"/>
                      </a:ext>
                    </a:extLst>
                  </a:tr>
                  <a:tr h="156592">
                    <a:tc>
                      <a:txBody>
                        <a:bodyPr/>
                        <a:lstStyle/>
                        <a:p>
                          <a:pPr algn="ctr">
                            <a:lnSpc>
                              <a:spcPct val="107000"/>
                            </a:lnSpc>
                            <a:spcAft>
                              <a:spcPts val="900"/>
                            </a:spcAft>
                          </a:pPr>
                          <a:r>
                            <a:rPr lang="en-GB" sz="1100">
                              <a:effectLst/>
                            </a:rPr>
                            <a:t>[86 + margin]</a:t>
                          </a:r>
                          <a:endParaRPr lang="en-US" sz="1100">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100">
                              <a:effectLst/>
                            </a:rPr>
                            <a:t>≥ [104]</a:t>
                          </a:r>
                          <a:endParaRPr lang="en-US" sz="1100">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100">
                              <a:effectLst/>
                            </a:rPr>
                            <a:t>All</a:t>
                          </a:r>
                          <a:endParaRPr lang="en-US" sz="11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546254209"/>
                      </a:ext>
                    </a:extLst>
                  </a:tr>
                  <a:tr h="156592">
                    <a:tc>
                      <a:txBody>
                        <a:bodyPr/>
                        <a:lstStyle/>
                        <a:p>
                          <a:pPr algn="ctr">
                            <a:lnSpc>
                              <a:spcPct val="107000"/>
                            </a:lnSpc>
                            <a:spcAft>
                              <a:spcPts val="900"/>
                            </a:spcAft>
                          </a:pPr>
                          <a:r>
                            <a:rPr lang="en-GB" sz="1100">
                              <a:effectLst/>
                            </a:rPr>
                            <a:t>[TBD + margin]</a:t>
                          </a:r>
                          <a:endParaRPr lang="en-US" sz="1100">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100">
                              <a:effectLst/>
                            </a:rPr>
                            <a:t>≥ [24]</a:t>
                          </a:r>
                          <a:endParaRPr lang="en-US" sz="1100">
                            <a:effectLst/>
                            <a:latin typeface="Times New Roman" panose="02020603050405020304" pitchFamily="18" charset="0"/>
                            <a:ea typeface="SimSun" panose="02010600030101010101" pitchFamily="2" charset="-122"/>
                          </a:endParaRPr>
                        </a:p>
                      </a:txBody>
                      <a:tcPr marL="68580" marR="68580" marT="0" marB="0"/>
                    </a:tc>
                    <a:tc rowSpan="3">
                      <a:txBody>
                        <a:bodyPr/>
                        <a:lstStyle/>
                        <a:p>
                          <a:pPr algn="ctr">
                            <a:lnSpc>
                              <a:spcPct val="107000"/>
                            </a:lnSpc>
                            <a:spcAft>
                              <a:spcPts val="900"/>
                            </a:spcAft>
                          </a:pPr>
                          <a:r>
                            <a:rPr lang="en-GB" sz="1100">
                              <a:effectLst/>
                            </a:rPr>
                            <a:t>30</a:t>
                          </a:r>
                          <a:endParaRPr lang="en-US" sz="1100">
                            <a:effectLst/>
                          </a:endParaRPr>
                        </a:p>
                        <a:p>
                          <a:pPr algn="ctr">
                            <a:lnSpc>
                              <a:spcPct val="107000"/>
                            </a:lnSpc>
                            <a:spcAft>
                              <a:spcPts val="900"/>
                            </a:spcAft>
                          </a:pPr>
                          <a:r>
                            <a:rPr lang="en-GB" sz="1100">
                              <a:effectLst/>
                            </a:rPr>
                            <a:t> </a:t>
                          </a:r>
                          <a:endParaRPr lang="en-US" sz="1100">
                            <a:effectLst/>
                            <a:latin typeface="Times New Roman" panose="02020603050405020304" pitchFamily="18" charset="0"/>
                            <a:ea typeface="SimSun" panose="02010600030101010101" pitchFamily="2" charset="-122"/>
                          </a:endParaRPr>
                        </a:p>
                      </a:txBody>
                      <a:tcPr marL="68580" marR="68580" marT="0" marB="0" anchor="ctr"/>
                    </a:tc>
                    <a:tc>
                      <a:txBody>
                        <a:bodyPr/>
                        <a:lstStyle/>
                        <a:p>
                          <a:pPr algn="ctr">
                            <a:lnSpc>
                              <a:spcPct val="107000"/>
                            </a:lnSpc>
                            <a:spcAft>
                              <a:spcPts val="900"/>
                            </a:spcAft>
                          </a:pPr>
                          <a:r>
                            <a:rPr lang="en-US" sz="1100">
                              <a:effectLst/>
                            </a:rPr>
                            <a:t>≥</a:t>
                          </a:r>
                          <a:r>
                            <a:rPr lang="en-GB" sz="1100">
                              <a:effectLst/>
                            </a:rPr>
                            <a:t>4</a:t>
                          </a:r>
                          <a:endParaRPr lang="en-US" sz="11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4139668553"/>
                      </a:ext>
                    </a:extLst>
                  </a:tr>
                  <a:tr h="156592">
                    <a:tc>
                      <a:txBody>
                        <a:bodyPr/>
                        <a:lstStyle/>
                        <a:p>
                          <a:pPr algn="ctr">
                            <a:lnSpc>
                              <a:spcPct val="107000"/>
                            </a:lnSpc>
                            <a:spcAft>
                              <a:spcPts val="900"/>
                            </a:spcAft>
                          </a:pPr>
                          <a:r>
                            <a:rPr lang="en-GB" sz="1100">
                              <a:effectLst/>
                            </a:rPr>
                            <a:t>[109 + margin]</a:t>
                          </a:r>
                          <a:endParaRPr lang="en-US" sz="1100">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100">
                              <a:effectLst/>
                            </a:rPr>
                            <a:t>≥ [48]</a:t>
                          </a:r>
                          <a:endParaRPr lang="en-US" sz="1100">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100">
                              <a:effectLst/>
                            </a:rPr>
                            <a:t>All</a:t>
                          </a:r>
                          <a:endParaRPr lang="en-US" sz="11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1888674273"/>
                      </a:ext>
                    </a:extLst>
                  </a:tr>
                  <a:tr h="156592">
                    <a:tc>
                      <a:txBody>
                        <a:bodyPr/>
                        <a:lstStyle/>
                        <a:p>
                          <a:pPr algn="ctr">
                            <a:lnSpc>
                              <a:spcPct val="107000"/>
                            </a:lnSpc>
                            <a:spcAft>
                              <a:spcPts val="900"/>
                            </a:spcAft>
                          </a:pPr>
                          <a:r>
                            <a:rPr lang="en-GB" sz="1100">
                              <a:effectLst/>
                            </a:rPr>
                            <a:t>[28 + margin]</a:t>
                          </a:r>
                          <a:endParaRPr lang="en-US" sz="1100">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100">
                              <a:effectLst/>
                            </a:rPr>
                            <a:t>≥ [132]</a:t>
                          </a:r>
                          <a:endParaRPr lang="en-US" sz="1100">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100">
                              <a:effectLst/>
                            </a:rPr>
                            <a:t>All</a:t>
                          </a:r>
                          <a:endParaRPr lang="en-US" sz="11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334166038"/>
                      </a:ext>
                    </a:extLst>
                  </a:tr>
                  <a:tr h="156592">
                    <a:tc>
                      <a:txBody>
                        <a:bodyPr/>
                        <a:lstStyle/>
                        <a:p>
                          <a:pPr algn="ctr">
                            <a:lnSpc>
                              <a:spcPct val="107000"/>
                            </a:lnSpc>
                            <a:spcAft>
                              <a:spcPts val="900"/>
                            </a:spcAft>
                          </a:pPr>
                          <a:r>
                            <a:rPr lang="en-GB" sz="1100">
                              <a:effectLst/>
                            </a:rPr>
                            <a:t>[147 + margin]</a:t>
                          </a:r>
                          <a:endParaRPr lang="en-US" sz="1100">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100">
                              <a:effectLst/>
                            </a:rPr>
                            <a:t>≥ [24]</a:t>
                          </a:r>
                          <a:endParaRPr lang="en-US" sz="1100">
                            <a:effectLst/>
                            <a:latin typeface="Times New Roman" panose="02020603050405020304" pitchFamily="18" charset="0"/>
                            <a:ea typeface="SimSun" panose="02010600030101010101" pitchFamily="2" charset="-122"/>
                          </a:endParaRPr>
                        </a:p>
                      </a:txBody>
                      <a:tcPr marL="68580" marR="68580" marT="0" marB="0"/>
                    </a:tc>
                    <a:tc rowSpan="2">
                      <a:txBody>
                        <a:bodyPr/>
                        <a:lstStyle/>
                        <a:p>
                          <a:pPr algn="ctr">
                            <a:lnSpc>
                              <a:spcPct val="107000"/>
                            </a:lnSpc>
                            <a:spcAft>
                              <a:spcPts val="900"/>
                            </a:spcAft>
                          </a:pPr>
                          <a:r>
                            <a:rPr lang="en-GB" sz="1100">
                              <a:effectLst/>
                            </a:rPr>
                            <a:t>60</a:t>
                          </a:r>
                          <a:endParaRPr lang="en-US" sz="1100">
                            <a:effectLst/>
                          </a:endParaRPr>
                        </a:p>
                        <a:p>
                          <a:pPr algn="ctr">
                            <a:lnSpc>
                              <a:spcPct val="107000"/>
                            </a:lnSpc>
                            <a:spcAft>
                              <a:spcPts val="900"/>
                            </a:spcAft>
                          </a:pPr>
                          <a:r>
                            <a:rPr lang="en-GB" sz="1100">
                              <a:effectLst/>
                            </a:rPr>
                            <a:t> </a:t>
                          </a:r>
                          <a:endParaRPr lang="en-US" sz="1100">
                            <a:effectLst/>
                            <a:latin typeface="Times New Roman" panose="02020603050405020304" pitchFamily="18" charset="0"/>
                            <a:ea typeface="SimSun" panose="02010600030101010101" pitchFamily="2" charset="-122"/>
                          </a:endParaRPr>
                        </a:p>
                      </a:txBody>
                      <a:tcPr marL="68580" marR="68580" marT="0" marB="0" anchor="ctr"/>
                    </a:tc>
                    <a:tc>
                      <a:txBody>
                        <a:bodyPr/>
                        <a:lstStyle/>
                        <a:p>
                          <a:pPr algn="ctr">
                            <a:lnSpc>
                              <a:spcPct val="107000"/>
                            </a:lnSpc>
                            <a:spcAft>
                              <a:spcPts val="900"/>
                            </a:spcAft>
                          </a:pPr>
                          <a:r>
                            <a:rPr lang="en-US" sz="1100">
                              <a:effectLst/>
                            </a:rPr>
                            <a:t>≥</a:t>
                          </a:r>
                          <a:r>
                            <a:rPr lang="en-GB" sz="1100">
                              <a:effectLst/>
                            </a:rPr>
                            <a:t>4</a:t>
                          </a:r>
                          <a:endParaRPr lang="en-US" sz="11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956015254"/>
                      </a:ext>
                    </a:extLst>
                  </a:tr>
                  <a:tr h="269634">
                    <a:tc>
                      <a:txBody>
                        <a:bodyPr/>
                        <a:lstStyle/>
                        <a:p>
                          <a:pPr algn="ctr">
                            <a:lnSpc>
                              <a:spcPct val="107000"/>
                            </a:lnSpc>
                            <a:spcAft>
                              <a:spcPts val="900"/>
                            </a:spcAft>
                          </a:pPr>
                          <a:r>
                            <a:rPr lang="en-GB" sz="1100" dirty="0">
                              <a:effectLst/>
                            </a:rPr>
                            <a:t>[27+ margin]</a:t>
                          </a:r>
                          <a:endParaRPr lang="en-US" sz="1100" dirty="0">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100" dirty="0">
                              <a:effectLst/>
                            </a:rPr>
                            <a:t>≥ [64]</a:t>
                          </a:r>
                          <a:endParaRPr lang="en-US" sz="1100" dirty="0">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100">
                              <a:effectLst/>
                            </a:rPr>
                            <a:t>All</a:t>
                          </a:r>
                          <a:endParaRPr lang="en-US" sz="11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32318250"/>
                      </a:ext>
                    </a:extLst>
                  </a:tr>
                  <a:tr h="560955">
                    <a:tc gridSpan="4">
                      <a:txBody>
                        <a:bodyPr/>
                        <a:lstStyle/>
                        <a:p>
                          <a:pPr algn="just">
                            <a:lnSpc>
                              <a:spcPct val="105000"/>
                            </a:lnSpc>
                            <a:spcAft>
                              <a:spcPts val="600"/>
                            </a:spcAft>
                          </a:pPr>
                          <a:r>
                            <a:rPr lang="en-GB" sz="900" dirty="0">
                              <a:effectLst/>
                            </a:rPr>
                            <a:t>Note 1:  Margin value is FFS</a:t>
                          </a:r>
                          <a:endParaRPr lang="en-US" sz="900" dirty="0">
                            <a:effectLst/>
                          </a:endParaRPr>
                        </a:p>
                        <a:p>
                          <a:pPr algn="just">
                            <a:lnSpc>
                              <a:spcPct val="105000"/>
                            </a:lnSpc>
                            <a:spcAft>
                              <a:spcPts val="600"/>
                            </a:spcAft>
                          </a:pPr>
                          <a:r>
                            <a:rPr lang="en-GB" sz="900" dirty="0">
                              <a:solidFill>
                                <a:schemeClr val="tx1"/>
                              </a:solidFill>
                              <a:effectLst/>
                              <a:highlight>
                                <a:srgbClr val="FFFF00"/>
                              </a:highlight>
                            </a:rPr>
                            <a:t>Note 2: The requirements above are based on the simulation results under the TDL-A [TS38.101-4</a:t>
                          </a:r>
                          <a:r>
                            <a:rPr lang="en-GB" sz="900" dirty="0">
                              <a:effectLst/>
                              <a:highlight>
                                <a:srgbClr val="FFFF00"/>
                              </a:highlight>
                            </a:rPr>
                            <a:t>]</a:t>
                          </a:r>
                          <a:endParaRPr lang="en-US" sz="900" dirty="0">
                            <a:effectLst/>
                          </a:endParaRPr>
                        </a:p>
                        <a:p>
                          <a:pPr>
                            <a:lnSpc>
                              <a:spcPct val="107000"/>
                            </a:lnSpc>
                            <a:spcAft>
                              <a:spcPts val="900"/>
                            </a:spcAft>
                          </a:pPr>
                          <a:r>
                            <a:rPr lang="en-GB" sz="1100" dirty="0">
                              <a:effectLst/>
                            </a:rPr>
                            <a:t> </a:t>
                          </a:r>
                          <a:endParaRPr lang="en-US" sz="1100" dirty="0">
                            <a:effectLst/>
                            <a:latin typeface="Times New Roman" panose="02020603050405020304" pitchFamily="18" charset="0"/>
                            <a:ea typeface="SimSun" panose="02010600030101010101" pitchFamily="2" charset="-122"/>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91484430"/>
                      </a:ext>
                    </a:extLst>
                  </a:tr>
                </a:tbl>
              </a:graphicData>
            </a:graphic>
          </p:graphicFrame>
        </mc:Choice>
        <mc:Fallback>
          <p:graphicFrame>
            <p:nvGraphicFramePr>
              <p:cNvPr id="14" name="Table 13">
                <a:extLst>
                  <a:ext uri="{FF2B5EF4-FFF2-40B4-BE49-F238E27FC236}">
                    <a16:creationId xmlns:a16="http://schemas.microsoft.com/office/drawing/2014/main" id="{2EA33EDE-22B0-400E-A241-425B5ACADF41}"/>
                  </a:ext>
                </a:extLst>
              </p:cNvPr>
              <p:cNvGraphicFramePr>
                <a:graphicFrameLocks noGrp="1"/>
              </p:cNvGraphicFramePr>
              <p:nvPr>
                <p:extLst>
                  <p:ext uri="{D42A27DB-BD31-4B8C-83A1-F6EECF244321}">
                    <p14:modId xmlns:p14="http://schemas.microsoft.com/office/powerpoint/2010/main" val="3968697981"/>
                  </p:ext>
                </p:extLst>
              </p:nvPr>
            </p:nvGraphicFramePr>
            <p:xfrm>
              <a:off x="6443288" y="1281843"/>
              <a:ext cx="5096008" cy="2868042"/>
            </p:xfrm>
            <a:graphic>
              <a:graphicData uri="http://schemas.openxmlformats.org/drawingml/2006/table">
                <a:tbl>
                  <a:tblPr firstRow="1" firstCol="1" bandRow="1">
                    <a:tableStyleId>{5C22544A-7EE6-4342-B048-85BDC9FD1C3A}</a:tableStyleId>
                  </a:tblPr>
                  <a:tblGrid>
                    <a:gridCol w="1554885">
                      <a:extLst>
                        <a:ext uri="{9D8B030D-6E8A-4147-A177-3AD203B41FA5}">
                          <a16:colId xmlns:a16="http://schemas.microsoft.com/office/drawing/2014/main" val="2803503441"/>
                        </a:ext>
                      </a:extLst>
                    </a:gridCol>
                    <a:gridCol w="966369">
                      <a:extLst>
                        <a:ext uri="{9D8B030D-6E8A-4147-A177-3AD203B41FA5}">
                          <a16:colId xmlns:a16="http://schemas.microsoft.com/office/drawing/2014/main" val="100199364"/>
                        </a:ext>
                      </a:extLst>
                    </a:gridCol>
                    <a:gridCol w="740659">
                      <a:extLst>
                        <a:ext uri="{9D8B030D-6E8A-4147-A177-3AD203B41FA5}">
                          <a16:colId xmlns:a16="http://schemas.microsoft.com/office/drawing/2014/main" val="4118480938"/>
                        </a:ext>
                      </a:extLst>
                    </a:gridCol>
                    <a:gridCol w="1834095">
                      <a:extLst>
                        <a:ext uri="{9D8B030D-6E8A-4147-A177-3AD203B41FA5}">
                          <a16:colId xmlns:a16="http://schemas.microsoft.com/office/drawing/2014/main" val="2753067695"/>
                        </a:ext>
                      </a:extLst>
                    </a:gridCol>
                  </a:tblGrid>
                  <a:tr h="769430">
                    <a:tc>
                      <a:txBody>
                        <a:bodyPr/>
                        <a:lstStyle/>
                        <a:p>
                          <a:pPr algn="ctr">
                            <a:lnSpc>
                              <a:spcPct val="107000"/>
                            </a:lnSpc>
                            <a:spcAft>
                              <a:spcPts val="900"/>
                            </a:spcAft>
                          </a:pPr>
                          <a:r>
                            <a:rPr lang="en-GB" sz="1100" dirty="0">
                              <a:effectLst/>
                            </a:rPr>
                            <a:t>Accuracy, </a:t>
                          </a:r>
                          <a:endParaRPr lang="en-US" sz="1100" dirty="0">
                            <a:effectLst/>
                          </a:endParaRPr>
                        </a:p>
                        <a:p>
                          <a:pPr algn="ctr">
                            <a:lnSpc>
                              <a:spcPct val="107000"/>
                            </a:lnSpc>
                            <a:spcAft>
                              <a:spcPts val="900"/>
                            </a:spcAft>
                          </a:pPr>
                          <a:r>
                            <a:rPr lang="en-GB" sz="1100" dirty="0">
                              <a:effectLst/>
                            </a:rPr>
                            <a:t>Tc</a:t>
                          </a:r>
                          <a:endParaRPr lang="en-US" sz="1100" dirty="0">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100" dirty="0">
                              <a:effectLst/>
                            </a:rPr>
                            <a:t>PRS BW, </a:t>
                          </a:r>
                          <a:endParaRPr lang="en-US" sz="1100" dirty="0">
                            <a:effectLst/>
                          </a:endParaRPr>
                        </a:p>
                        <a:p>
                          <a:pPr algn="ctr">
                            <a:lnSpc>
                              <a:spcPct val="107000"/>
                            </a:lnSpc>
                            <a:spcAft>
                              <a:spcPts val="900"/>
                            </a:spcAft>
                          </a:pPr>
                          <a:r>
                            <a:rPr lang="en-GB" sz="1100" dirty="0">
                              <a:effectLst/>
                            </a:rPr>
                            <a:t>PRB</a:t>
                          </a:r>
                          <a:endParaRPr lang="en-US" sz="1100" dirty="0">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100">
                              <a:effectLst/>
                            </a:rPr>
                            <a:t>PRS SCS,</a:t>
                          </a:r>
                          <a:endParaRPr lang="en-US" sz="1100">
                            <a:effectLst/>
                          </a:endParaRPr>
                        </a:p>
                        <a:p>
                          <a:pPr algn="ctr">
                            <a:lnSpc>
                              <a:spcPct val="107000"/>
                            </a:lnSpc>
                            <a:spcAft>
                              <a:spcPts val="900"/>
                            </a:spcAft>
                          </a:pPr>
                          <a:r>
                            <a:rPr lang="en-GB" sz="1100">
                              <a:effectLst/>
                            </a:rPr>
                            <a:t>kHz</a:t>
                          </a:r>
                          <a:endParaRPr lang="en-US" sz="1100">
                            <a:effectLst/>
                            <a:latin typeface="Times New Roman" panose="02020603050405020304" pitchFamily="18" charset="0"/>
                            <a:ea typeface="SimSun" panose="02010600030101010101" pitchFamily="2" charset="-122"/>
                          </a:endParaRPr>
                        </a:p>
                      </a:txBody>
                      <a:tcPr marL="68580" marR="68580" marT="0" marB="0"/>
                    </a:tc>
                    <a:tc>
                      <a:txBody>
                        <a:bodyPr/>
                        <a:lstStyle/>
                        <a:p>
                          <a:endParaRPr lang="en-US"/>
                        </a:p>
                      </a:txBody>
                      <a:tcPr marL="68580" marR="68580" marT="0" marB="0">
                        <a:blipFill>
                          <a:blip r:embed="rId5"/>
                          <a:stretch>
                            <a:fillRect l="-178405" t="-5556" r="-1661" b="-275397"/>
                          </a:stretch>
                        </a:blipFill>
                      </a:tcPr>
                    </a:tc>
                    <a:extLst>
                      <a:ext uri="{0D108BD9-81ED-4DB2-BD59-A6C34878D82A}">
                        <a16:rowId xmlns:a16="http://schemas.microsoft.com/office/drawing/2014/main" val="3917997926"/>
                      </a:ext>
                    </a:extLst>
                  </a:tr>
                  <a:tr h="170561">
                    <a:tc>
                      <a:txBody>
                        <a:bodyPr/>
                        <a:lstStyle/>
                        <a:p>
                          <a:pPr algn="ctr">
                            <a:lnSpc>
                              <a:spcPct val="107000"/>
                            </a:lnSpc>
                            <a:spcAft>
                              <a:spcPts val="900"/>
                            </a:spcAft>
                          </a:pPr>
                          <a:r>
                            <a:rPr lang="en-GB" sz="1100">
                              <a:effectLst/>
                            </a:rPr>
                            <a:t>[247 + margin]</a:t>
                          </a:r>
                          <a:endParaRPr lang="en-US" sz="1100">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100">
                              <a:effectLst/>
                            </a:rPr>
                            <a:t>≥ [24]</a:t>
                          </a:r>
                          <a:endParaRPr lang="en-US" sz="1100">
                            <a:effectLst/>
                            <a:latin typeface="Times New Roman" panose="02020603050405020304" pitchFamily="18" charset="0"/>
                            <a:ea typeface="SimSun" panose="02010600030101010101" pitchFamily="2" charset="-122"/>
                          </a:endParaRPr>
                        </a:p>
                      </a:txBody>
                      <a:tcPr marL="68580" marR="68580" marT="0" marB="0"/>
                    </a:tc>
                    <a:tc rowSpan="3">
                      <a:txBody>
                        <a:bodyPr/>
                        <a:lstStyle/>
                        <a:p>
                          <a:pPr algn="ctr">
                            <a:lnSpc>
                              <a:spcPct val="107000"/>
                            </a:lnSpc>
                            <a:spcAft>
                              <a:spcPts val="900"/>
                            </a:spcAft>
                          </a:pPr>
                          <a:r>
                            <a:rPr lang="en-GB" sz="1100">
                              <a:effectLst/>
                            </a:rPr>
                            <a:t>15</a:t>
                          </a:r>
                          <a:endParaRPr lang="en-US" sz="1100">
                            <a:effectLst/>
                            <a:latin typeface="Times New Roman" panose="02020603050405020304" pitchFamily="18" charset="0"/>
                            <a:ea typeface="SimSun" panose="02010600030101010101" pitchFamily="2" charset="-122"/>
                          </a:endParaRPr>
                        </a:p>
                      </a:txBody>
                      <a:tcPr marL="68580" marR="68580" marT="0" marB="0" anchor="ctr"/>
                    </a:tc>
                    <a:tc>
                      <a:txBody>
                        <a:bodyPr/>
                        <a:lstStyle/>
                        <a:p>
                          <a:pPr algn="ctr">
                            <a:lnSpc>
                              <a:spcPct val="107000"/>
                            </a:lnSpc>
                            <a:spcAft>
                              <a:spcPts val="900"/>
                            </a:spcAft>
                          </a:pPr>
                          <a:r>
                            <a:rPr lang="en-US" sz="1100">
                              <a:effectLst/>
                            </a:rPr>
                            <a:t>≥</a:t>
                          </a:r>
                          <a:r>
                            <a:rPr lang="en-GB" sz="1100">
                              <a:effectLst/>
                            </a:rPr>
                            <a:t>4</a:t>
                          </a:r>
                          <a:endParaRPr lang="en-US" sz="11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50317044"/>
                      </a:ext>
                    </a:extLst>
                  </a:tr>
                  <a:tr h="170561">
                    <a:tc>
                      <a:txBody>
                        <a:bodyPr/>
                        <a:lstStyle/>
                        <a:p>
                          <a:pPr algn="ctr">
                            <a:lnSpc>
                              <a:spcPct val="107000"/>
                            </a:lnSpc>
                            <a:spcAft>
                              <a:spcPts val="900"/>
                            </a:spcAft>
                          </a:pPr>
                          <a:r>
                            <a:rPr lang="en-GB" sz="1100">
                              <a:effectLst/>
                            </a:rPr>
                            <a:t>[140 + margin]</a:t>
                          </a:r>
                          <a:endParaRPr lang="en-US" sz="1100">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100">
                              <a:effectLst/>
                            </a:rPr>
                            <a:t>≥ [52]</a:t>
                          </a:r>
                          <a:endParaRPr lang="en-US" sz="1100">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100">
                              <a:effectLst/>
                            </a:rPr>
                            <a:t>All</a:t>
                          </a:r>
                          <a:endParaRPr lang="en-US" sz="11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2326261671"/>
                      </a:ext>
                    </a:extLst>
                  </a:tr>
                  <a:tr h="170561">
                    <a:tc>
                      <a:txBody>
                        <a:bodyPr/>
                        <a:lstStyle/>
                        <a:p>
                          <a:pPr algn="ctr">
                            <a:lnSpc>
                              <a:spcPct val="107000"/>
                            </a:lnSpc>
                            <a:spcAft>
                              <a:spcPts val="900"/>
                            </a:spcAft>
                          </a:pPr>
                          <a:r>
                            <a:rPr lang="en-GB" sz="1100">
                              <a:effectLst/>
                            </a:rPr>
                            <a:t>[86 + margin]</a:t>
                          </a:r>
                          <a:endParaRPr lang="en-US" sz="1100">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100">
                              <a:effectLst/>
                            </a:rPr>
                            <a:t>≥ [104]</a:t>
                          </a:r>
                          <a:endParaRPr lang="en-US" sz="1100">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100">
                              <a:effectLst/>
                            </a:rPr>
                            <a:t>All</a:t>
                          </a:r>
                          <a:endParaRPr lang="en-US" sz="11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546254209"/>
                      </a:ext>
                    </a:extLst>
                  </a:tr>
                  <a:tr h="170561">
                    <a:tc>
                      <a:txBody>
                        <a:bodyPr/>
                        <a:lstStyle/>
                        <a:p>
                          <a:pPr algn="ctr">
                            <a:lnSpc>
                              <a:spcPct val="107000"/>
                            </a:lnSpc>
                            <a:spcAft>
                              <a:spcPts val="900"/>
                            </a:spcAft>
                          </a:pPr>
                          <a:r>
                            <a:rPr lang="en-GB" sz="1100">
                              <a:effectLst/>
                            </a:rPr>
                            <a:t>[TBD + margin]</a:t>
                          </a:r>
                          <a:endParaRPr lang="en-US" sz="1100">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100">
                              <a:effectLst/>
                            </a:rPr>
                            <a:t>≥ [24]</a:t>
                          </a:r>
                          <a:endParaRPr lang="en-US" sz="1100">
                            <a:effectLst/>
                            <a:latin typeface="Times New Roman" panose="02020603050405020304" pitchFamily="18" charset="0"/>
                            <a:ea typeface="SimSun" panose="02010600030101010101" pitchFamily="2" charset="-122"/>
                          </a:endParaRPr>
                        </a:p>
                      </a:txBody>
                      <a:tcPr marL="68580" marR="68580" marT="0" marB="0"/>
                    </a:tc>
                    <a:tc rowSpan="3">
                      <a:txBody>
                        <a:bodyPr/>
                        <a:lstStyle/>
                        <a:p>
                          <a:pPr algn="ctr">
                            <a:lnSpc>
                              <a:spcPct val="107000"/>
                            </a:lnSpc>
                            <a:spcAft>
                              <a:spcPts val="900"/>
                            </a:spcAft>
                          </a:pPr>
                          <a:r>
                            <a:rPr lang="en-GB" sz="1100">
                              <a:effectLst/>
                            </a:rPr>
                            <a:t>30</a:t>
                          </a:r>
                          <a:endParaRPr lang="en-US" sz="1100">
                            <a:effectLst/>
                          </a:endParaRPr>
                        </a:p>
                        <a:p>
                          <a:pPr algn="ctr">
                            <a:lnSpc>
                              <a:spcPct val="107000"/>
                            </a:lnSpc>
                            <a:spcAft>
                              <a:spcPts val="900"/>
                            </a:spcAft>
                          </a:pPr>
                          <a:r>
                            <a:rPr lang="en-GB" sz="1100">
                              <a:effectLst/>
                            </a:rPr>
                            <a:t> </a:t>
                          </a:r>
                          <a:endParaRPr lang="en-US" sz="1100">
                            <a:effectLst/>
                            <a:latin typeface="Times New Roman" panose="02020603050405020304" pitchFamily="18" charset="0"/>
                            <a:ea typeface="SimSun" panose="02010600030101010101" pitchFamily="2" charset="-122"/>
                          </a:endParaRPr>
                        </a:p>
                      </a:txBody>
                      <a:tcPr marL="68580" marR="68580" marT="0" marB="0" anchor="ctr"/>
                    </a:tc>
                    <a:tc>
                      <a:txBody>
                        <a:bodyPr/>
                        <a:lstStyle/>
                        <a:p>
                          <a:pPr algn="ctr">
                            <a:lnSpc>
                              <a:spcPct val="107000"/>
                            </a:lnSpc>
                            <a:spcAft>
                              <a:spcPts val="900"/>
                            </a:spcAft>
                          </a:pPr>
                          <a:r>
                            <a:rPr lang="en-US" sz="1100">
                              <a:effectLst/>
                            </a:rPr>
                            <a:t>≥</a:t>
                          </a:r>
                          <a:r>
                            <a:rPr lang="en-GB" sz="1100">
                              <a:effectLst/>
                            </a:rPr>
                            <a:t>4</a:t>
                          </a:r>
                          <a:endParaRPr lang="en-US" sz="11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4139668553"/>
                      </a:ext>
                    </a:extLst>
                  </a:tr>
                  <a:tr h="170561">
                    <a:tc>
                      <a:txBody>
                        <a:bodyPr/>
                        <a:lstStyle/>
                        <a:p>
                          <a:pPr algn="ctr">
                            <a:lnSpc>
                              <a:spcPct val="107000"/>
                            </a:lnSpc>
                            <a:spcAft>
                              <a:spcPts val="900"/>
                            </a:spcAft>
                          </a:pPr>
                          <a:r>
                            <a:rPr lang="en-GB" sz="1100">
                              <a:effectLst/>
                            </a:rPr>
                            <a:t>[109 + margin]</a:t>
                          </a:r>
                          <a:endParaRPr lang="en-US" sz="1100">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100">
                              <a:effectLst/>
                            </a:rPr>
                            <a:t>≥ [48]</a:t>
                          </a:r>
                          <a:endParaRPr lang="en-US" sz="1100">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100">
                              <a:effectLst/>
                            </a:rPr>
                            <a:t>All</a:t>
                          </a:r>
                          <a:endParaRPr lang="en-US" sz="11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1888674273"/>
                      </a:ext>
                    </a:extLst>
                  </a:tr>
                  <a:tr h="170561">
                    <a:tc>
                      <a:txBody>
                        <a:bodyPr/>
                        <a:lstStyle/>
                        <a:p>
                          <a:pPr algn="ctr">
                            <a:lnSpc>
                              <a:spcPct val="107000"/>
                            </a:lnSpc>
                            <a:spcAft>
                              <a:spcPts val="900"/>
                            </a:spcAft>
                          </a:pPr>
                          <a:r>
                            <a:rPr lang="en-GB" sz="1100">
                              <a:effectLst/>
                            </a:rPr>
                            <a:t>[28 + margin]</a:t>
                          </a:r>
                          <a:endParaRPr lang="en-US" sz="1100">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100">
                              <a:effectLst/>
                            </a:rPr>
                            <a:t>≥ [132]</a:t>
                          </a:r>
                          <a:endParaRPr lang="en-US" sz="1100">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100">
                              <a:effectLst/>
                            </a:rPr>
                            <a:t>All</a:t>
                          </a:r>
                          <a:endParaRPr lang="en-US" sz="11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334166038"/>
                      </a:ext>
                    </a:extLst>
                  </a:tr>
                  <a:tr h="170561">
                    <a:tc>
                      <a:txBody>
                        <a:bodyPr/>
                        <a:lstStyle/>
                        <a:p>
                          <a:pPr algn="ctr">
                            <a:lnSpc>
                              <a:spcPct val="107000"/>
                            </a:lnSpc>
                            <a:spcAft>
                              <a:spcPts val="900"/>
                            </a:spcAft>
                          </a:pPr>
                          <a:r>
                            <a:rPr lang="en-GB" sz="1100">
                              <a:effectLst/>
                            </a:rPr>
                            <a:t>[147 + margin]</a:t>
                          </a:r>
                          <a:endParaRPr lang="en-US" sz="1100">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100">
                              <a:effectLst/>
                            </a:rPr>
                            <a:t>≥ [24]</a:t>
                          </a:r>
                          <a:endParaRPr lang="en-US" sz="1100">
                            <a:effectLst/>
                            <a:latin typeface="Times New Roman" panose="02020603050405020304" pitchFamily="18" charset="0"/>
                            <a:ea typeface="SimSun" panose="02010600030101010101" pitchFamily="2" charset="-122"/>
                          </a:endParaRPr>
                        </a:p>
                      </a:txBody>
                      <a:tcPr marL="68580" marR="68580" marT="0" marB="0"/>
                    </a:tc>
                    <a:tc rowSpan="2">
                      <a:txBody>
                        <a:bodyPr/>
                        <a:lstStyle/>
                        <a:p>
                          <a:pPr algn="ctr">
                            <a:lnSpc>
                              <a:spcPct val="107000"/>
                            </a:lnSpc>
                            <a:spcAft>
                              <a:spcPts val="900"/>
                            </a:spcAft>
                          </a:pPr>
                          <a:r>
                            <a:rPr lang="en-GB" sz="1100">
                              <a:effectLst/>
                            </a:rPr>
                            <a:t>60</a:t>
                          </a:r>
                          <a:endParaRPr lang="en-US" sz="1100">
                            <a:effectLst/>
                          </a:endParaRPr>
                        </a:p>
                        <a:p>
                          <a:pPr algn="ctr">
                            <a:lnSpc>
                              <a:spcPct val="107000"/>
                            </a:lnSpc>
                            <a:spcAft>
                              <a:spcPts val="900"/>
                            </a:spcAft>
                          </a:pPr>
                          <a:r>
                            <a:rPr lang="en-GB" sz="1100">
                              <a:effectLst/>
                            </a:rPr>
                            <a:t> </a:t>
                          </a:r>
                          <a:endParaRPr lang="en-US" sz="1100">
                            <a:effectLst/>
                            <a:latin typeface="Times New Roman" panose="02020603050405020304" pitchFamily="18" charset="0"/>
                            <a:ea typeface="SimSun" panose="02010600030101010101" pitchFamily="2" charset="-122"/>
                          </a:endParaRPr>
                        </a:p>
                      </a:txBody>
                      <a:tcPr marL="68580" marR="68580" marT="0" marB="0" anchor="ctr"/>
                    </a:tc>
                    <a:tc>
                      <a:txBody>
                        <a:bodyPr/>
                        <a:lstStyle/>
                        <a:p>
                          <a:pPr algn="ctr">
                            <a:lnSpc>
                              <a:spcPct val="107000"/>
                            </a:lnSpc>
                            <a:spcAft>
                              <a:spcPts val="900"/>
                            </a:spcAft>
                          </a:pPr>
                          <a:r>
                            <a:rPr lang="en-US" sz="1100">
                              <a:effectLst/>
                            </a:rPr>
                            <a:t>≥</a:t>
                          </a:r>
                          <a:r>
                            <a:rPr lang="en-GB" sz="1100">
                              <a:effectLst/>
                            </a:rPr>
                            <a:t>4</a:t>
                          </a:r>
                          <a:endParaRPr lang="en-US" sz="11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956015254"/>
                      </a:ext>
                    </a:extLst>
                  </a:tr>
                  <a:tr h="293688">
                    <a:tc>
                      <a:txBody>
                        <a:bodyPr/>
                        <a:lstStyle/>
                        <a:p>
                          <a:pPr algn="ctr">
                            <a:lnSpc>
                              <a:spcPct val="107000"/>
                            </a:lnSpc>
                            <a:spcAft>
                              <a:spcPts val="900"/>
                            </a:spcAft>
                          </a:pPr>
                          <a:r>
                            <a:rPr lang="en-GB" sz="1100" dirty="0">
                              <a:effectLst/>
                            </a:rPr>
                            <a:t>[27+ margin]</a:t>
                          </a:r>
                          <a:endParaRPr lang="en-US" sz="1100" dirty="0">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100" dirty="0">
                              <a:effectLst/>
                            </a:rPr>
                            <a:t>≥ [64]</a:t>
                          </a:r>
                          <a:endParaRPr lang="en-US" sz="1100" dirty="0">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100">
                              <a:effectLst/>
                            </a:rPr>
                            <a:t>All</a:t>
                          </a:r>
                          <a:endParaRPr lang="en-US" sz="11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32318250"/>
                      </a:ext>
                    </a:extLst>
                  </a:tr>
                  <a:tr h="610997">
                    <a:tc gridSpan="4">
                      <a:txBody>
                        <a:bodyPr/>
                        <a:lstStyle/>
                        <a:p>
                          <a:pPr algn="just">
                            <a:lnSpc>
                              <a:spcPct val="105000"/>
                            </a:lnSpc>
                            <a:spcAft>
                              <a:spcPts val="600"/>
                            </a:spcAft>
                          </a:pPr>
                          <a:r>
                            <a:rPr lang="en-GB" sz="900" dirty="0">
                              <a:effectLst/>
                            </a:rPr>
                            <a:t>Note 1:  Margin value is FFS</a:t>
                          </a:r>
                          <a:endParaRPr lang="en-US" sz="900" dirty="0">
                            <a:effectLst/>
                          </a:endParaRPr>
                        </a:p>
                        <a:p>
                          <a:pPr algn="just">
                            <a:lnSpc>
                              <a:spcPct val="105000"/>
                            </a:lnSpc>
                            <a:spcAft>
                              <a:spcPts val="600"/>
                            </a:spcAft>
                          </a:pPr>
                          <a:r>
                            <a:rPr lang="en-GB" sz="900" dirty="0">
                              <a:solidFill>
                                <a:schemeClr val="tx1"/>
                              </a:solidFill>
                              <a:effectLst/>
                              <a:highlight>
                                <a:srgbClr val="FFFF00"/>
                              </a:highlight>
                            </a:rPr>
                            <a:t>Note 2: The requirements above are based on the simulation results under the TDL-A [TS38.101-4</a:t>
                          </a:r>
                          <a:r>
                            <a:rPr lang="en-GB" sz="900" dirty="0">
                              <a:effectLst/>
                              <a:highlight>
                                <a:srgbClr val="FFFF00"/>
                              </a:highlight>
                            </a:rPr>
                            <a:t>]</a:t>
                          </a:r>
                          <a:endParaRPr lang="en-US" sz="900" dirty="0">
                            <a:effectLst/>
                          </a:endParaRPr>
                        </a:p>
                        <a:p>
                          <a:pPr>
                            <a:lnSpc>
                              <a:spcPct val="107000"/>
                            </a:lnSpc>
                            <a:spcAft>
                              <a:spcPts val="900"/>
                            </a:spcAft>
                          </a:pPr>
                          <a:r>
                            <a:rPr lang="en-GB" sz="1100" dirty="0">
                              <a:effectLst/>
                            </a:rPr>
                            <a:t> </a:t>
                          </a:r>
                          <a:endParaRPr lang="en-US" sz="1100" dirty="0">
                            <a:effectLst/>
                            <a:latin typeface="Times New Roman" panose="02020603050405020304" pitchFamily="18" charset="0"/>
                            <a:ea typeface="SimSun" panose="02010600030101010101" pitchFamily="2" charset="-122"/>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91484430"/>
                      </a:ext>
                    </a:extLst>
                  </a:tr>
                </a:tbl>
              </a:graphicData>
            </a:graphic>
          </p:graphicFrame>
        </mc:Fallback>
      </mc:AlternateContent>
      <p:sp>
        <p:nvSpPr>
          <p:cNvPr id="16" name="Rectangle 1">
            <a:extLst>
              <a:ext uri="{FF2B5EF4-FFF2-40B4-BE49-F238E27FC236}">
                <a16:creationId xmlns:a16="http://schemas.microsoft.com/office/drawing/2014/main" id="{2857DBA2-85E4-4323-A0BC-C7B851AC1570}"/>
              </a:ext>
            </a:extLst>
          </p:cNvPr>
          <p:cNvSpPr>
            <a:spLocks noChangeArrowheads="1"/>
          </p:cNvSpPr>
          <p:nvPr/>
        </p:nvSpPr>
        <p:spPr bwMode="auto">
          <a:xfrm>
            <a:off x="6479399" y="1028265"/>
            <a:ext cx="5138896"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266700" algn="l" defTabSz="914400" rtl="0" eaLnBrk="0" fontAlgn="base" latinLnBrk="0" hangingPunct="0">
              <a:lnSpc>
                <a:spcPct val="100000"/>
              </a:lnSpc>
              <a:spcBef>
                <a:spcPct val="0"/>
              </a:spcBef>
              <a:spcAft>
                <a:spcPct val="0"/>
              </a:spcAft>
              <a:buClrTx/>
              <a:buSzTx/>
              <a:buFontTx/>
              <a:buNone/>
              <a:tabLst/>
            </a:pPr>
            <a:r>
              <a:rPr kumimoji="0" lang="en-GB" altLang="en-US" sz="1400" b="1" i="0" u="none" strike="noStrike" cap="none" normalizeH="0" baseline="0" dirty="0">
                <a:ln>
                  <a:noFill/>
                </a:ln>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Table 2-1: RSTD accuracy for fading channels in FR1</a:t>
            </a:r>
            <a:endParaRPr kumimoji="0" lang="en-US" altLang="en-US" sz="1100" b="0" i="0" u="none" strike="noStrike" cap="none" normalizeH="0" baseline="0" dirty="0">
              <a:ln>
                <a:noFill/>
              </a:ln>
              <a:solidFill>
                <a:schemeClr val="tx1"/>
              </a:solidFill>
              <a:effectLst/>
            </a:endParaRPr>
          </a:p>
          <a:p>
            <a:pPr marL="0" marR="0" lvl="0" indent="26670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7" name="Rectangle 1">
            <a:extLst>
              <a:ext uri="{FF2B5EF4-FFF2-40B4-BE49-F238E27FC236}">
                <a16:creationId xmlns:a16="http://schemas.microsoft.com/office/drawing/2014/main" id="{EB5FA0D5-815E-4307-9BDC-B1B2E6C50FA4}"/>
              </a:ext>
            </a:extLst>
          </p:cNvPr>
          <p:cNvSpPr>
            <a:spLocks noChangeArrowheads="1"/>
          </p:cNvSpPr>
          <p:nvPr/>
        </p:nvSpPr>
        <p:spPr bwMode="auto">
          <a:xfrm>
            <a:off x="6573535" y="4062593"/>
            <a:ext cx="5138896"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266700" algn="l" defTabSz="914400" rtl="0" eaLnBrk="0" fontAlgn="base" latinLnBrk="0" hangingPunct="0">
              <a:lnSpc>
                <a:spcPct val="100000"/>
              </a:lnSpc>
              <a:spcBef>
                <a:spcPct val="0"/>
              </a:spcBef>
              <a:spcAft>
                <a:spcPct val="0"/>
              </a:spcAft>
              <a:buClrTx/>
              <a:buSzTx/>
              <a:buFontTx/>
              <a:buNone/>
              <a:tabLst/>
            </a:pPr>
            <a:r>
              <a:rPr kumimoji="0" lang="en-GB" altLang="en-US" sz="1400" b="1" i="0" u="none" strike="noStrike" cap="none" normalizeH="0" baseline="0" dirty="0">
                <a:ln>
                  <a:noFill/>
                </a:ln>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Table 2-2 RSTD accuracy for fading channels in FR2</a:t>
            </a:r>
            <a:endParaRPr kumimoji="0" lang="en-US" altLang="en-US" sz="1100" b="0" i="0" u="none" strike="noStrike" cap="none" normalizeH="0" baseline="0" dirty="0">
              <a:ln>
                <a:noFill/>
              </a:ln>
              <a:solidFill>
                <a:schemeClr val="tx1"/>
              </a:solidFill>
              <a:effectLst/>
            </a:endParaRPr>
          </a:p>
          <a:p>
            <a:pPr marL="0" marR="0" lvl="0" indent="26670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mc:AlternateContent xmlns:mc="http://schemas.openxmlformats.org/markup-compatibility/2006">
        <mc:Choice xmlns:a14="http://schemas.microsoft.com/office/drawing/2010/main" Requires="a14">
          <p:graphicFrame>
            <p:nvGraphicFramePr>
              <p:cNvPr id="18" name="Table 17">
                <a:extLst>
                  <a:ext uri="{FF2B5EF4-FFF2-40B4-BE49-F238E27FC236}">
                    <a16:creationId xmlns:a16="http://schemas.microsoft.com/office/drawing/2014/main" id="{FFB6EA81-0DC0-4F78-A426-9480869681AE}"/>
                  </a:ext>
                </a:extLst>
              </p:cNvPr>
              <p:cNvGraphicFramePr>
                <a:graphicFrameLocks noGrp="1"/>
              </p:cNvGraphicFramePr>
              <p:nvPr>
                <p:extLst>
                  <p:ext uri="{D42A27DB-BD31-4B8C-83A1-F6EECF244321}">
                    <p14:modId xmlns:p14="http://schemas.microsoft.com/office/powerpoint/2010/main" val="3797337099"/>
                  </p:ext>
                </p:extLst>
              </p:nvPr>
            </p:nvGraphicFramePr>
            <p:xfrm>
              <a:off x="6414372" y="4403463"/>
              <a:ext cx="5096008" cy="2640585"/>
            </p:xfrm>
            <a:graphic>
              <a:graphicData uri="http://schemas.openxmlformats.org/drawingml/2006/table">
                <a:tbl>
                  <a:tblPr firstRow="1" firstCol="1" bandRow="1">
                    <a:tableStyleId>{5C22544A-7EE6-4342-B048-85BDC9FD1C3A}</a:tableStyleId>
                  </a:tblPr>
                  <a:tblGrid>
                    <a:gridCol w="1488347">
                      <a:extLst>
                        <a:ext uri="{9D8B030D-6E8A-4147-A177-3AD203B41FA5}">
                          <a16:colId xmlns:a16="http://schemas.microsoft.com/office/drawing/2014/main" val="2855112651"/>
                        </a:ext>
                      </a:extLst>
                    </a:gridCol>
                    <a:gridCol w="871420">
                      <a:extLst>
                        <a:ext uri="{9D8B030D-6E8A-4147-A177-3AD203B41FA5}">
                          <a16:colId xmlns:a16="http://schemas.microsoft.com/office/drawing/2014/main" val="1551429577"/>
                        </a:ext>
                      </a:extLst>
                    </a:gridCol>
                    <a:gridCol w="599376">
                      <a:extLst>
                        <a:ext uri="{9D8B030D-6E8A-4147-A177-3AD203B41FA5}">
                          <a16:colId xmlns:a16="http://schemas.microsoft.com/office/drawing/2014/main" val="4112729771"/>
                        </a:ext>
                      </a:extLst>
                    </a:gridCol>
                    <a:gridCol w="2136865">
                      <a:extLst>
                        <a:ext uri="{9D8B030D-6E8A-4147-A177-3AD203B41FA5}">
                          <a16:colId xmlns:a16="http://schemas.microsoft.com/office/drawing/2014/main" val="3526815774"/>
                        </a:ext>
                      </a:extLst>
                    </a:gridCol>
                  </a:tblGrid>
                  <a:tr h="481330">
                    <a:tc>
                      <a:txBody>
                        <a:bodyPr/>
                        <a:lstStyle/>
                        <a:p>
                          <a:pPr algn="ctr">
                            <a:lnSpc>
                              <a:spcPct val="107000"/>
                            </a:lnSpc>
                            <a:spcAft>
                              <a:spcPts val="300"/>
                            </a:spcAft>
                          </a:pPr>
                          <a:r>
                            <a:rPr lang="en-GB" sz="1100" dirty="0">
                              <a:effectLst/>
                            </a:rPr>
                            <a:t>Accuracy, </a:t>
                          </a:r>
                          <a:endParaRPr lang="en-US" sz="1100" dirty="0">
                            <a:effectLst/>
                          </a:endParaRPr>
                        </a:p>
                        <a:p>
                          <a:pPr algn="ctr">
                            <a:lnSpc>
                              <a:spcPct val="107000"/>
                            </a:lnSpc>
                            <a:spcAft>
                              <a:spcPts val="300"/>
                            </a:spcAft>
                          </a:pPr>
                          <a:r>
                            <a:rPr lang="en-GB" sz="1100" dirty="0">
                              <a:effectLst/>
                            </a:rPr>
                            <a:t>Tc</a:t>
                          </a:r>
                          <a:endParaRPr lang="en-US" sz="1100" dirty="0">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300"/>
                            </a:spcAft>
                          </a:pPr>
                          <a:r>
                            <a:rPr lang="en-GB" sz="1100" dirty="0">
                              <a:effectLst/>
                            </a:rPr>
                            <a:t>PRS BW, </a:t>
                          </a:r>
                          <a:endParaRPr lang="en-US" sz="1100" dirty="0">
                            <a:effectLst/>
                          </a:endParaRPr>
                        </a:p>
                        <a:p>
                          <a:pPr algn="ctr">
                            <a:lnSpc>
                              <a:spcPct val="107000"/>
                            </a:lnSpc>
                            <a:spcAft>
                              <a:spcPts val="300"/>
                            </a:spcAft>
                          </a:pPr>
                          <a:r>
                            <a:rPr lang="en-GB" sz="1100" dirty="0">
                              <a:effectLst/>
                            </a:rPr>
                            <a:t>PRB</a:t>
                          </a:r>
                          <a:endParaRPr lang="en-US" sz="1100" dirty="0">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300"/>
                            </a:spcAft>
                          </a:pPr>
                          <a:r>
                            <a:rPr lang="en-GB" sz="1100">
                              <a:effectLst/>
                            </a:rPr>
                            <a:t>PRS SCS,</a:t>
                          </a:r>
                          <a:endParaRPr lang="en-US" sz="1100">
                            <a:effectLst/>
                          </a:endParaRPr>
                        </a:p>
                        <a:p>
                          <a:pPr algn="ctr">
                            <a:lnSpc>
                              <a:spcPct val="107000"/>
                            </a:lnSpc>
                            <a:spcAft>
                              <a:spcPts val="300"/>
                            </a:spcAft>
                          </a:pPr>
                          <a:r>
                            <a:rPr lang="en-GB" sz="1100">
                              <a:effectLst/>
                            </a:rPr>
                            <a:t>kHz</a:t>
                          </a:r>
                          <a:endParaRPr lang="en-US" sz="1100">
                            <a:effectLst/>
                            <a:latin typeface="Times New Roman" panose="02020603050405020304" pitchFamily="18" charset="0"/>
                            <a:ea typeface="SimSun" panose="02010600030101010101" pitchFamily="2" charset="-122"/>
                          </a:endParaRPr>
                        </a:p>
                      </a:txBody>
                      <a:tcPr marL="68580" marR="68580" marT="0" marB="0"/>
                    </a:tc>
                    <a:tc>
                      <a:txBody>
                        <a:bodyPr/>
                        <a:lstStyle/>
                        <a:p>
                          <a:pPr>
                            <a:lnSpc>
                              <a:spcPct val="107000"/>
                            </a:lnSpc>
                            <a:spcAft>
                              <a:spcPts val="900"/>
                            </a:spcAft>
                          </a:pPr>
                          <a:r>
                            <a:rPr lang="en-GB" sz="1100">
                              <a:effectLst/>
                            </a:rPr>
                            <a:t>Repetition factor  (</a:t>
                          </a:r>
                          <a14:m>
                            <m:oMath xmlns:m="http://schemas.openxmlformats.org/officeDocument/2006/math">
                              <m:sSubSup>
                                <m:sSubSupPr>
                                  <m:ctrlPr>
                                    <a:rPr lang="en-US" sz="1100">
                                      <a:effectLst/>
                                    </a:rPr>
                                  </m:ctrlPr>
                                </m:sSubSupPr>
                                <m:e>
                                  <m:r>
                                    <a:rPr lang="en-GB" sz="1100">
                                      <a:effectLst/>
                                    </a:rPr>
                                    <m:t>𝑻</m:t>
                                  </m:r>
                                </m:e>
                                <m:sub>
                                  <m:r>
                                    <m:rPr>
                                      <m:nor/>
                                    </m:rPr>
                                    <a:rPr lang="en-GB" sz="1100">
                                      <a:effectLst/>
                                    </a:rPr>
                                    <m:t>rep</m:t>
                                  </m:r>
                                </m:sub>
                                <m:sup>
                                  <m:r>
                                    <m:rPr>
                                      <m:nor/>
                                    </m:rPr>
                                    <a:rPr lang="en-GB" sz="1100">
                                      <a:effectLst/>
                                    </a:rPr>
                                    <m:t>PRS</m:t>
                                  </m:r>
                                </m:sup>
                              </m:sSubSup>
                              <m:r>
                                <a:rPr lang="en-GB" sz="1100">
                                  <a:effectLst/>
                                </a:rPr>
                                <m:t>∗</m:t>
                              </m:r>
                              <m:sSub>
                                <m:sSubPr>
                                  <m:ctrlPr>
                                    <a:rPr lang="en-US" sz="1100">
                                      <a:effectLst/>
                                    </a:rPr>
                                  </m:ctrlPr>
                                </m:sSubPr>
                                <m:e>
                                  <m:r>
                                    <a:rPr lang="en-GB" sz="1100">
                                      <a:effectLst/>
                                    </a:rPr>
                                    <m:t>𝑳</m:t>
                                  </m:r>
                                </m:e>
                                <m:sub>
                                  <m:r>
                                    <m:rPr>
                                      <m:nor/>
                                    </m:rPr>
                                    <a:rPr lang="en-GB" sz="1100">
                                      <a:effectLst/>
                                    </a:rPr>
                                    <m:t>PRS</m:t>
                                  </m:r>
                                </m:sub>
                              </m:sSub>
                              <m:r>
                                <a:rPr lang="en-GB" sz="1100">
                                  <a:effectLst/>
                                </a:rPr>
                                <m:t>/</m:t>
                              </m:r>
                              <m:sSubSup>
                                <m:sSubSupPr>
                                  <m:ctrlPr>
                                    <a:rPr lang="en-US" sz="1100">
                                      <a:effectLst/>
                                    </a:rPr>
                                  </m:ctrlPr>
                                </m:sSubSupPr>
                                <m:e>
                                  <m:r>
                                    <a:rPr lang="en-GB" sz="1100">
                                      <a:effectLst/>
                                    </a:rPr>
                                    <m:t>𝑲</m:t>
                                  </m:r>
                                </m:e>
                                <m:sub>
                                  <m:r>
                                    <m:rPr>
                                      <m:nor/>
                                    </m:rPr>
                                    <a:rPr lang="en-GB" sz="1100">
                                      <a:effectLst/>
                                    </a:rPr>
                                    <m:t>comb</m:t>
                                  </m:r>
                                </m:sub>
                                <m:sup>
                                  <m:r>
                                    <m:rPr>
                                      <m:nor/>
                                    </m:rPr>
                                    <a:rPr lang="en-GB" sz="1100">
                                      <a:effectLst/>
                                    </a:rPr>
                                    <m:t>PRS</m:t>
                                  </m:r>
                                </m:sup>
                              </m:sSubSup>
                              <m:r>
                                <a:rPr lang="en-GB" sz="1100">
                                  <a:effectLst/>
                                </a:rPr>
                                <m:t>)</m:t>
                              </m:r>
                            </m:oMath>
                          </a14:m>
                          <a:endParaRPr lang="en-US" sz="1100">
                            <a:effectLst/>
                          </a:endParaRPr>
                        </a:p>
                        <a:p>
                          <a:pPr algn="ctr">
                            <a:lnSpc>
                              <a:spcPct val="107000"/>
                            </a:lnSpc>
                            <a:spcAft>
                              <a:spcPts val="300"/>
                            </a:spcAft>
                          </a:pPr>
                          <a:r>
                            <a:rPr lang="en-GB" sz="1100">
                              <a:effectLst/>
                            </a:rPr>
                            <a:t> </a:t>
                          </a:r>
                          <a:endParaRPr lang="en-US" sz="11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135809899"/>
                      </a:ext>
                    </a:extLst>
                  </a:tr>
                  <a:tr h="0">
                    <a:tc>
                      <a:txBody>
                        <a:bodyPr/>
                        <a:lstStyle/>
                        <a:p>
                          <a:pPr algn="ctr">
                            <a:lnSpc>
                              <a:spcPct val="107000"/>
                            </a:lnSpc>
                            <a:spcAft>
                              <a:spcPts val="900"/>
                            </a:spcAft>
                          </a:pPr>
                          <a:r>
                            <a:rPr lang="en-GB" sz="1100">
                              <a:effectLst/>
                            </a:rPr>
                            <a:t>[83 + margin]</a:t>
                          </a:r>
                          <a:endParaRPr lang="en-US" sz="1100">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100" dirty="0">
                              <a:effectLst/>
                            </a:rPr>
                            <a:t>≥ [24]</a:t>
                          </a:r>
                          <a:endParaRPr lang="en-US" sz="1100" dirty="0">
                            <a:effectLst/>
                            <a:latin typeface="Times New Roman" panose="02020603050405020304" pitchFamily="18" charset="0"/>
                            <a:ea typeface="SimSun" panose="02010600030101010101" pitchFamily="2" charset="-122"/>
                          </a:endParaRPr>
                        </a:p>
                      </a:txBody>
                      <a:tcPr marL="68580" marR="68580" marT="0" marB="0"/>
                    </a:tc>
                    <a:tc rowSpan="3">
                      <a:txBody>
                        <a:bodyPr/>
                        <a:lstStyle/>
                        <a:p>
                          <a:pPr algn="ctr">
                            <a:lnSpc>
                              <a:spcPct val="107000"/>
                            </a:lnSpc>
                            <a:spcAft>
                              <a:spcPts val="900"/>
                            </a:spcAft>
                          </a:pPr>
                          <a:r>
                            <a:rPr lang="en-GB" sz="1100" dirty="0">
                              <a:effectLst/>
                            </a:rPr>
                            <a:t>60</a:t>
                          </a:r>
                          <a:endParaRPr lang="en-US" sz="1100" dirty="0">
                            <a:effectLst/>
                            <a:latin typeface="Times New Roman" panose="02020603050405020304" pitchFamily="18" charset="0"/>
                            <a:ea typeface="SimSun" panose="02010600030101010101" pitchFamily="2" charset="-122"/>
                          </a:endParaRPr>
                        </a:p>
                      </a:txBody>
                      <a:tcPr marL="68580" marR="68580" marT="0" marB="0" anchor="ctr"/>
                    </a:tc>
                    <a:tc>
                      <a:txBody>
                        <a:bodyPr/>
                        <a:lstStyle/>
                        <a:p>
                          <a:pPr algn="ctr">
                            <a:lnSpc>
                              <a:spcPct val="107000"/>
                            </a:lnSpc>
                            <a:spcAft>
                              <a:spcPts val="900"/>
                            </a:spcAft>
                          </a:pPr>
                          <a:r>
                            <a:rPr lang="en-US" sz="1100">
                              <a:effectLst/>
                            </a:rPr>
                            <a:t>≥</a:t>
                          </a:r>
                          <a:r>
                            <a:rPr lang="en-GB" sz="1100">
                              <a:effectLst/>
                            </a:rPr>
                            <a:t>4</a:t>
                          </a:r>
                          <a:endParaRPr lang="en-US" sz="11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1848574024"/>
                      </a:ext>
                    </a:extLst>
                  </a:tr>
                  <a:tr h="127635">
                    <a:tc>
                      <a:txBody>
                        <a:bodyPr/>
                        <a:lstStyle/>
                        <a:p>
                          <a:pPr algn="ctr">
                            <a:lnSpc>
                              <a:spcPct val="107000"/>
                            </a:lnSpc>
                            <a:spcAft>
                              <a:spcPts val="900"/>
                            </a:spcAft>
                          </a:pPr>
                          <a:r>
                            <a:rPr lang="en-GB" sz="1100">
                              <a:effectLst/>
                            </a:rPr>
                            <a:t>[64 + margin]</a:t>
                          </a:r>
                          <a:endParaRPr lang="en-US" sz="1100">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100" dirty="0">
                              <a:effectLst/>
                            </a:rPr>
                            <a:t>≥ [64]</a:t>
                          </a:r>
                          <a:endParaRPr lang="en-US" sz="1100" dirty="0">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100">
                              <a:effectLst/>
                            </a:rPr>
                            <a:t>All</a:t>
                          </a:r>
                          <a:endParaRPr lang="en-US" sz="11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3232833730"/>
                      </a:ext>
                    </a:extLst>
                  </a:tr>
                  <a:tr h="127635">
                    <a:tc>
                      <a:txBody>
                        <a:bodyPr/>
                        <a:lstStyle/>
                        <a:p>
                          <a:pPr algn="ctr">
                            <a:lnSpc>
                              <a:spcPct val="107000"/>
                            </a:lnSpc>
                            <a:spcAft>
                              <a:spcPts val="900"/>
                            </a:spcAft>
                          </a:pPr>
                          <a:r>
                            <a:rPr lang="en-GB" sz="1100">
                              <a:effectLst/>
                            </a:rPr>
                            <a:t>[46+ margin]</a:t>
                          </a:r>
                          <a:endParaRPr lang="en-US" sz="1100">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100">
                              <a:effectLst/>
                            </a:rPr>
                            <a:t>≥ [132]</a:t>
                          </a:r>
                          <a:endParaRPr lang="en-US" sz="1100">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100" dirty="0">
                              <a:effectLst/>
                            </a:rPr>
                            <a:t>All</a:t>
                          </a:r>
                          <a:endParaRPr lang="en-US" sz="1100" dirty="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4201552052"/>
                      </a:ext>
                    </a:extLst>
                  </a:tr>
                  <a:tr h="0">
                    <a:tc>
                      <a:txBody>
                        <a:bodyPr/>
                        <a:lstStyle/>
                        <a:p>
                          <a:pPr algn="ctr">
                            <a:lnSpc>
                              <a:spcPct val="107000"/>
                            </a:lnSpc>
                            <a:spcAft>
                              <a:spcPts val="900"/>
                            </a:spcAft>
                          </a:pPr>
                          <a:r>
                            <a:rPr lang="en-GB" sz="1100">
                              <a:effectLst/>
                            </a:rPr>
                            <a:t>[48 + margin]</a:t>
                          </a:r>
                          <a:endParaRPr lang="en-US" sz="1100">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100">
                              <a:effectLst/>
                            </a:rPr>
                            <a:t>≥ [32]</a:t>
                          </a:r>
                          <a:endParaRPr lang="en-US" sz="1100">
                            <a:effectLst/>
                            <a:latin typeface="Times New Roman" panose="02020603050405020304" pitchFamily="18" charset="0"/>
                            <a:ea typeface="SimSun" panose="02010600030101010101" pitchFamily="2" charset="-122"/>
                          </a:endParaRPr>
                        </a:p>
                      </a:txBody>
                      <a:tcPr marL="68580" marR="68580" marT="0" marB="0"/>
                    </a:tc>
                    <a:tc rowSpan="3">
                      <a:txBody>
                        <a:bodyPr/>
                        <a:lstStyle/>
                        <a:p>
                          <a:pPr algn="ctr">
                            <a:lnSpc>
                              <a:spcPct val="107000"/>
                            </a:lnSpc>
                            <a:spcAft>
                              <a:spcPts val="900"/>
                            </a:spcAft>
                          </a:pPr>
                          <a:r>
                            <a:rPr lang="en-GB" sz="1100">
                              <a:effectLst/>
                            </a:rPr>
                            <a:t>120</a:t>
                          </a:r>
                          <a:endParaRPr lang="en-US" sz="1100">
                            <a:effectLst/>
                            <a:latin typeface="Times New Roman" panose="02020603050405020304" pitchFamily="18" charset="0"/>
                            <a:ea typeface="SimSun" panose="02010600030101010101" pitchFamily="2" charset="-122"/>
                          </a:endParaRPr>
                        </a:p>
                      </a:txBody>
                      <a:tcPr marL="68580" marR="68580" marT="0" marB="0" anchor="ctr"/>
                    </a:tc>
                    <a:tc>
                      <a:txBody>
                        <a:bodyPr/>
                        <a:lstStyle/>
                        <a:p>
                          <a:pPr algn="ctr">
                            <a:lnSpc>
                              <a:spcPct val="107000"/>
                            </a:lnSpc>
                            <a:spcAft>
                              <a:spcPts val="900"/>
                            </a:spcAft>
                          </a:pPr>
                          <a:r>
                            <a:rPr lang="en-US" sz="1100" dirty="0">
                              <a:effectLst/>
                            </a:rPr>
                            <a:t>≥</a:t>
                          </a:r>
                          <a:r>
                            <a:rPr lang="en-GB" sz="1100" dirty="0">
                              <a:effectLst/>
                            </a:rPr>
                            <a:t>4</a:t>
                          </a:r>
                          <a:endParaRPr lang="en-US" sz="1100" dirty="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1365323945"/>
                      </a:ext>
                    </a:extLst>
                  </a:tr>
                  <a:tr h="127635">
                    <a:tc>
                      <a:txBody>
                        <a:bodyPr/>
                        <a:lstStyle/>
                        <a:p>
                          <a:pPr algn="ctr">
                            <a:lnSpc>
                              <a:spcPct val="107000"/>
                            </a:lnSpc>
                            <a:spcAft>
                              <a:spcPts val="900"/>
                            </a:spcAft>
                          </a:pPr>
                          <a:r>
                            <a:rPr lang="en-GB" sz="1100">
                              <a:effectLst/>
                            </a:rPr>
                            <a:t>[54 + margin]</a:t>
                          </a:r>
                          <a:endParaRPr lang="en-US" sz="1100">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100">
                              <a:effectLst/>
                            </a:rPr>
                            <a:t>≥ [64]</a:t>
                          </a:r>
                          <a:endParaRPr lang="en-US" sz="1100">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100" dirty="0">
                              <a:effectLst/>
                            </a:rPr>
                            <a:t>All</a:t>
                          </a:r>
                          <a:endParaRPr lang="en-US" sz="1100" dirty="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4197230495"/>
                      </a:ext>
                    </a:extLst>
                  </a:tr>
                  <a:tr h="127635">
                    <a:tc>
                      <a:txBody>
                        <a:bodyPr/>
                        <a:lstStyle/>
                        <a:p>
                          <a:pPr algn="ctr">
                            <a:lnSpc>
                              <a:spcPct val="107000"/>
                            </a:lnSpc>
                            <a:spcAft>
                              <a:spcPts val="900"/>
                            </a:spcAft>
                          </a:pPr>
                          <a:r>
                            <a:rPr lang="en-GB" sz="1100">
                              <a:effectLst/>
                            </a:rPr>
                            <a:t>[36+ margin]</a:t>
                          </a:r>
                          <a:endParaRPr lang="en-US" sz="1100">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100">
                              <a:effectLst/>
                            </a:rPr>
                            <a:t>≥ [128]</a:t>
                          </a:r>
                          <a:endParaRPr lang="en-US" sz="1100">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100" dirty="0">
                              <a:effectLst/>
                            </a:rPr>
                            <a:t>All</a:t>
                          </a:r>
                          <a:endParaRPr lang="en-US" sz="1100" dirty="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2154792040"/>
                      </a:ext>
                    </a:extLst>
                  </a:tr>
                  <a:tr h="127635">
                    <a:tc gridSpan="4">
                      <a:txBody>
                        <a:bodyPr/>
                        <a:lstStyle/>
                        <a:p>
                          <a:pPr algn="just">
                            <a:lnSpc>
                              <a:spcPct val="105000"/>
                            </a:lnSpc>
                            <a:spcAft>
                              <a:spcPts val="600"/>
                            </a:spcAft>
                          </a:pPr>
                          <a:r>
                            <a:rPr lang="en-GB" sz="1100" dirty="0">
                              <a:effectLst/>
                            </a:rPr>
                            <a:t>Note 1:  Margin value is FFS</a:t>
                          </a:r>
                          <a:endParaRPr lang="en-US" sz="1100" dirty="0">
                            <a:effectLst/>
                          </a:endParaRPr>
                        </a:p>
                        <a:p>
                          <a:pPr algn="just">
                            <a:lnSpc>
                              <a:spcPct val="105000"/>
                            </a:lnSpc>
                            <a:spcAft>
                              <a:spcPts val="600"/>
                            </a:spcAft>
                          </a:pPr>
                          <a:r>
                            <a:rPr lang="en-GB" sz="1100" dirty="0">
                              <a:solidFill>
                                <a:schemeClr val="tx1"/>
                              </a:solidFill>
                              <a:effectLst/>
                              <a:highlight>
                                <a:srgbClr val="FFFF00"/>
                              </a:highlight>
                            </a:rPr>
                            <a:t>Note 2: The requirements above are based on the simulation results under the TDL-C [TS38.101-4]</a:t>
                          </a:r>
                          <a:endParaRPr lang="en-US" sz="1100" dirty="0">
                            <a:solidFill>
                              <a:schemeClr val="tx1"/>
                            </a:solidFill>
                            <a:effectLst/>
                          </a:endParaRPr>
                        </a:p>
                        <a:p>
                          <a:pPr algn="ctr">
                            <a:lnSpc>
                              <a:spcPct val="107000"/>
                            </a:lnSpc>
                            <a:spcAft>
                              <a:spcPts val="900"/>
                            </a:spcAft>
                          </a:pPr>
                          <a:endParaRPr lang="en-US" sz="1100" dirty="0">
                            <a:effectLst/>
                            <a:latin typeface="Times New Roman" panose="02020603050405020304" pitchFamily="18" charset="0"/>
                            <a:ea typeface="SimSun" panose="02010600030101010101" pitchFamily="2" charset="-122"/>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191354322"/>
                      </a:ext>
                    </a:extLst>
                  </a:tr>
                </a:tbl>
              </a:graphicData>
            </a:graphic>
          </p:graphicFrame>
        </mc:Choice>
        <mc:Fallback>
          <p:graphicFrame>
            <p:nvGraphicFramePr>
              <p:cNvPr id="18" name="Table 17">
                <a:extLst>
                  <a:ext uri="{FF2B5EF4-FFF2-40B4-BE49-F238E27FC236}">
                    <a16:creationId xmlns:a16="http://schemas.microsoft.com/office/drawing/2014/main" id="{FFB6EA81-0DC0-4F78-A426-9480869681AE}"/>
                  </a:ext>
                </a:extLst>
              </p:cNvPr>
              <p:cNvGraphicFramePr>
                <a:graphicFrameLocks noGrp="1"/>
              </p:cNvGraphicFramePr>
              <p:nvPr>
                <p:extLst>
                  <p:ext uri="{D42A27DB-BD31-4B8C-83A1-F6EECF244321}">
                    <p14:modId xmlns:p14="http://schemas.microsoft.com/office/powerpoint/2010/main" val="3797337099"/>
                  </p:ext>
                </p:extLst>
              </p:nvPr>
            </p:nvGraphicFramePr>
            <p:xfrm>
              <a:off x="6414372" y="4403463"/>
              <a:ext cx="5096008" cy="2640585"/>
            </p:xfrm>
            <a:graphic>
              <a:graphicData uri="http://schemas.openxmlformats.org/drawingml/2006/table">
                <a:tbl>
                  <a:tblPr firstRow="1" firstCol="1" bandRow="1">
                    <a:tableStyleId>{5C22544A-7EE6-4342-B048-85BDC9FD1C3A}</a:tableStyleId>
                  </a:tblPr>
                  <a:tblGrid>
                    <a:gridCol w="1488347">
                      <a:extLst>
                        <a:ext uri="{9D8B030D-6E8A-4147-A177-3AD203B41FA5}">
                          <a16:colId xmlns:a16="http://schemas.microsoft.com/office/drawing/2014/main" val="2855112651"/>
                        </a:ext>
                      </a:extLst>
                    </a:gridCol>
                    <a:gridCol w="871420">
                      <a:extLst>
                        <a:ext uri="{9D8B030D-6E8A-4147-A177-3AD203B41FA5}">
                          <a16:colId xmlns:a16="http://schemas.microsoft.com/office/drawing/2014/main" val="1551429577"/>
                        </a:ext>
                      </a:extLst>
                    </a:gridCol>
                    <a:gridCol w="599376">
                      <a:extLst>
                        <a:ext uri="{9D8B030D-6E8A-4147-A177-3AD203B41FA5}">
                          <a16:colId xmlns:a16="http://schemas.microsoft.com/office/drawing/2014/main" val="4112729771"/>
                        </a:ext>
                      </a:extLst>
                    </a:gridCol>
                    <a:gridCol w="2136865">
                      <a:extLst>
                        <a:ext uri="{9D8B030D-6E8A-4147-A177-3AD203B41FA5}">
                          <a16:colId xmlns:a16="http://schemas.microsoft.com/office/drawing/2014/main" val="3526815774"/>
                        </a:ext>
                      </a:extLst>
                    </a:gridCol>
                  </a:tblGrid>
                  <a:tr h="769430">
                    <a:tc>
                      <a:txBody>
                        <a:bodyPr/>
                        <a:lstStyle/>
                        <a:p>
                          <a:pPr algn="ctr">
                            <a:lnSpc>
                              <a:spcPct val="107000"/>
                            </a:lnSpc>
                            <a:spcAft>
                              <a:spcPts val="300"/>
                            </a:spcAft>
                          </a:pPr>
                          <a:r>
                            <a:rPr lang="en-GB" sz="1100" dirty="0">
                              <a:effectLst/>
                            </a:rPr>
                            <a:t>Accuracy, </a:t>
                          </a:r>
                          <a:endParaRPr lang="en-US" sz="1100" dirty="0">
                            <a:effectLst/>
                          </a:endParaRPr>
                        </a:p>
                        <a:p>
                          <a:pPr algn="ctr">
                            <a:lnSpc>
                              <a:spcPct val="107000"/>
                            </a:lnSpc>
                            <a:spcAft>
                              <a:spcPts val="300"/>
                            </a:spcAft>
                          </a:pPr>
                          <a:r>
                            <a:rPr lang="en-GB" sz="1100" dirty="0">
                              <a:effectLst/>
                            </a:rPr>
                            <a:t>Tc</a:t>
                          </a:r>
                          <a:endParaRPr lang="en-US" sz="1100" dirty="0">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300"/>
                            </a:spcAft>
                          </a:pPr>
                          <a:r>
                            <a:rPr lang="en-GB" sz="1100" dirty="0">
                              <a:effectLst/>
                            </a:rPr>
                            <a:t>PRS BW, </a:t>
                          </a:r>
                          <a:endParaRPr lang="en-US" sz="1100" dirty="0">
                            <a:effectLst/>
                          </a:endParaRPr>
                        </a:p>
                        <a:p>
                          <a:pPr algn="ctr">
                            <a:lnSpc>
                              <a:spcPct val="107000"/>
                            </a:lnSpc>
                            <a:spcAft>
                              <a:spcPts val="300"/>
                            </a:spcAft>
                          </a:pPr>
                          <a:r>
                            <a:rPr lang="en-GB" sz="1100" dirty="0">
                              <a:effectLst/>
                            </a:rPr>
                            <a:t>PRB</a:t>
                          </a:r>
                          <a:endParaRPr lang="en-US" sz="1100" dirty="0">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300"/>
                            </a:spcAft>
                          </a:pPr>
                          <a:r>
                            <a:rPr lang="en-GB" sz="1100">
                              <a:effectLst/>
                            </a:rPr>
                            <a:t>PRS SCS,</a:t>
                          </a:r>
                          <a:endParaRPr lang="en-US" sz="1100">
                            <a:effectLst/>
                          </a:endParaRPr>
                        </a:p>
                        <a:p>
                          <a:pPr algn="ctr">
                            <a:lnSpc>
                              <a:spcPct val="107000"/>
                            </a:lnSpc>
                            <a:spcAft>
                              <a:spcPts val="300"/>
                            </a:spcAft>
                          </a:pPr>
                          <a:r>
                            <a:rPr lang="en-GB" sz="1100">
                              <a:effectLst/>
                            </a:rPr>
                            <a:t>kHz</a:t>
                          </a:r>
                          <a:endParaRPr lang="en-US" sz="1100">
                            <a:effectLst/>
                            <a:latin typeface="Times New Roman" panose="02020603050405020304" pitchFamily="18" charset="0"/>
                            <a:ea typeface="SimSun" panose="02010600030101010101" pitchFamily="2" charset="-122"/>
                          </a:endParaRPr>
                        </a:p>
                      </a:txBody>
                      <a:tcPr marL="68580" marR="68580" marT="0" marB="0"/>
                    </a:tc>
                    <a:tc>
                      <a:txBody>
                        <a:bodyPr/>
                        <a:lstStyle/>
                        <a:p>
                          <a:endParaRPr lang="en-US"/>
                        </a:p>
                      </a:txBody>
                      <a:tcPr marL="68580" marR="68580" marT="0" marB="0">
                        <a:blipFill>
                          <a:blip r:embed="rId6"/>
                          <a:stretch>
                            <a:fillRect l="-138746" t="-5556" r="-1140" b="-246032"/>
                          </a:stretch>
                        </a:blipFill>
                      </a:tcPr>
                    </a:tc>
                    <a:extLst>
                      <a:ext uri="{0D108BD9-81ED-4DB2-BD59-A6C34878D82A}">
                        <a16:rowId xmlns:a16="http://schemas.microsoft.com/office/drawing/2014/main" val="135809899"/>
                      </a:ext>
                    </a:extLst>
                  </a:tr>
                  <a:tr h="170561">
                    <a:tc>
                      <a:txBody>
                        <a:bodyPr/>
                        <a:lstStyle/>
                        <a:p>
                          <a:pPr algn="ctr">
                            <a:lnSpc>
                              <a:spcPct val="107000"/>
                            </a:lnSpc>
                            <a:spcAft>
                              <a:spcPts val="900"/>
                            </a:spcAft>
                          </a:pPr>
                          <a:r>
                            <a:rPr lang="en-GB" sz="1100">
                              <a:effectLst/>
                            </a:rPr>
                            <a:t>[83 + margin]</a:t>
                          </a:r>
                          <a:endParaRPr lang="en-US" sz="1100">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100" dirty="0">
                              <a:effectLst/>
                            </a:rPr>
                            <a:t>≥ [24]</a:t>
                          </a:r>
                          <a:endParaRPr lang="en-US" sz="1100" dirty="0">
                            <a:effectLst/>
                            <a:latin typeface="Times New Roman" panose="02020603050405020304" pitchFamily="18" charset="0"/>
                            <a:ea typeface="SimSun" panose="02010600030101010101" pitchFamily="2" charset="-122"/>
                          </a:endParaRPr>
                        </a:p>
                      </a:txBody>
                      <a:tcPr marL="68580" marR="68580" marT="0" marB="0"/>
                    </a:tc>
                    <a:tc rowSpan="3">
                      <a:txBody>
                        <a:bodyPr/>
                        <a:lstStyle/>
                        <a:p>
                          <a:pPr algn="ctr">
                            <a:lnSpc>
                              <a:spcPct val="107000"/>
                            </a:lnSpc>
                            <a:spcAft>
                              <a:spcPts val="900"/>
                            </a:spcAft>
                          </a:pPr>
                          <a:r>
                            <a:rPr lang="en-GB" sz="1100" dirty="0">
                              <a:effectLst/>
                            </a:rPr>
                            <a:t>60</a:t>
                          </a:r>
                          <a:endParaRPr lang="en-US" sz="1100" dirty="0">
                            <a:effectLst/>
                            <a:latin typeface="Times New Roman" panose="02020603050405020304" pitchFamily="18" charset="0"/>
                            <a:ea typeface="SimSun" panose="02010600030101010101" pitchFamily="2" charset="-122"/>
                          </a:endParaRPr>
                        </a:p>
                      </a:txBody>
                      <a:tcPr marL="68580" marR="68580" marT="0" marB="0" anchor="ctr"/>
                    </a:tc>
                    <a:tc>
                      <a:txBody>
                        <a:bodyPr/>
                        <a:lstStyle/>
                        <a:p>
                          <a:pPr algn="ctr">
                            <a:lnSpc>
                              <a:spcPct val="107000"/>
                            </a:lnSpc>
                            <a:spcAft>
                              <a:spcPts val="900"/>
                            </a:spcAft>
                          </a:pPr>
                          <a:r>
                            <a:rPr lang="en-US" sz="1100">
                              <a:effectLst/>
                            </a:rPr>
                            <a:t>≥</a:t>
                          </a:r>
                          <a:r>
                            <a:rPr lang="en-GB" sz="1100">
                              <a:effectLst/>
                            </a:rPr>
                            <a:t>4</a:t>
                          </a:r>
                          <a:endParaRPr lang="en-US" sz="11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1848574024"/>
                      </a:ext>
                    </a:extLst>
                  </a:tr>
                  <a:tr h="170561">
                    <a:tc>
                      <a:txBody>
                        <a:bodyPr/>
                        <a:lstStyle/>
                        <a:p>
                          <a:pPr algn="ctr">
                            <a:lnSpc>
                              <a:spcPct val="107000"/>
                            </a:lnSpc>
                            <a:spcAft>
                              <a:spcPts val="900"/>
                            </a:spcAft>
                          </a:pPr>
                          <a:r>
                            <a:rPr lang="en-GB" sz="1100">
                              <a:effectLst/>
                            </a:rPr>
                            <a:t>[64 + margin]</a:t>
                          </a:r>
                          <a:endParaRPr lang="en-US" sz="1100">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100" dirty="0">
                              <a:effectLst/>
                            </a:rPr>
                            <a:t>≥ [64]</a:t>
                          </a:r>
                          <a:endParaRPr lang="en-US" sz="1100" dirty="0">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100">
                              <a:effectLst/>
                            </a:rPr>
                            <a:t>All</a:t>
                          </a:r>
                          <a:endParaRPr lang="en-US" sz="11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3232833730"/>
                      </a:ext>
                    </a:extLst>
                  </a:tr>
                  <a:tr h="170561">
                    <a:tc>
                      <a:txBody>
                        <a:bodyPr/>
                        <a:lstStyle/>
                        <a:p>
                          <a:pPr algn="ctr">
                            <a:lnSpc>
                              <a:spcPct val="107000"/>
                            </a:lnSpc>
                            <a:spcAft>
                              <a:spcPts val="900"/>
                            </a:spcAft>
                          </a:pPr>
                          <a:r>
                            <a:rPr lang="en-GB" sz="1100">
                              <a:effectLst/>
                            </a:rPr>
                            <a:t>[46+ margin]</a:t>
                          </a:r>
                          <a:endParaRPr lang="en-US" sz="1100">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100">
                              <a:effectLst/>
                            </a:rPr>
                            <a:t>≥ [132]</a:t>
                          </a:r>
                          <a:endParaRPr lang="en-US" sz="1100">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100" dirty="0">
                              <a:effectLst/>
                            </a:rPr>
                            <a:t>All</a:t>
                          </a:r>
                          <a:endParaRPr lang="en-US" sz="1100" dirty="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4201552052"/>
                      </a:ext>
                    </a:extLst>
                  </a:tr>
                  <a:tr h="170561">
                    <a:tc>
                      <a:txBody>
                        <a:bodyPr/>
                        <a:lstStyle/>
                        <a:p>
                          <a:pPr algn="ctr">
                            <a:lnSpc>
                              <a:spcPct val="107000"/>
                            </a:lnSpc>
                            <a:spcAft>
                              <a:spcPts val="900"/>
                            </a:spcAft>
                          </a:pPr>
                          <a:r>
                            <a:rPr lang="en-GB" sz="1100">
                              <a:effectLst/>
                            </a:rPr>
                            <a:t>[48 + margin]</a:t>
                          </a:r>
                          <a:endParaRPr lang="en-US" sz="1100">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100">
                              <a:effectLst/>
                            </a:rPr>
                            <a:t>≥ [32]</a:t>
                          </a:r>
                          <a:endParaRPr lang="en-US" sz="1100">
                            <a:effectLst/>
                            <a:latin typeface="Times New Roman" panose="02020603050405020304" pitchFamily="18" charset="0"/>
                            <a:ea typeface="SimSun" panose="02010600030101010101" pitchFamily="2" charset="-122"/>
                          </a:endParaRPr>
                        </a:p>
                      </a:txBody>
                      <a:tcPr marL="68580" marR="68580" marT="0" marB="0"/>
                    </a:tc>
                    <a:tc rowSpan="3">
                      <a:txBody>
                        <a:bodyPr/>
                        <a:lstStyle/>
                        <a:p>
                          <a:pPr algn="ctr">
                            <a:lnSpc>
                              <a:spcPct val="107000"/>
                            </a:lnSpc>
                            <a:spcAft>
                              <a:spcPts val="900"/>
                            </a:spcAft>
                          </a:pPr>
                          <a:r>
                            <a:rPr lang="en-GB" sz="1100">
                              <a:effectLst/>
                            </a:rPr>
                            <a:t>120</a:t>
                          </a:r>
                          <a:endParaRPr lang="en-US" sz="1100">
                            <a:effectLst/>
                            <a:latin typeface="Times New Roman" panose="02020603050405020304" pitchFamily="18" charset="0"/>
                            <a:ea typeface="SimSun" panose="02010600030101010101" pitchFamily="2" charset="-122"/>
                          </a:endParaRPr>
                        </a:p>
                      </a:txBody>
                      <a:tcPr marL="68580" marR="68580" marT="0" marB="0" anchor="ctr"/>
                    </a:tc>
                    <a:tc>
                      <a:txBody>
                        <a:bodyPr/>
                        <a:lstStyle/>
                        <a:p>
                          <a:pPr algn="ctr">
                            <a:lnSpc>
                              <a:spcPct val="107000"/>
                            </a:lnSpc>
                            <a:spcAft>
                              <a:spcPts val="900"/>
                            </a:spcAft>
                          </a:pPr>
                          <a:r>
                            <a:rPr lang="en-US" sz="1100" dirty="0">
                              <a:effectLst/>
                            </a:rPr>
                            <a:t>≥</a:t>
                          </a:r>
                          <a:r>
                            <a:rPr lang="en-GB" sz="1100" dirty="0">
                              <a:effectLst/>
                            </a:rPr>
                            <a:t>4</a:t>
                          </a:r>
                          <a:endParaRPr lang="en-US" sz="1100" dirty="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1365323945"/>
                      </a:ext>
                    </a:extLst>
                  </a:tr>
                  <a:tr h="170561">
                    <a:tc>
                      <a:txBody>
                        <a:bodyPr/>
                        <a:lstStyle/>
                        <a:p>
                          <a:pPr algn="ctr">
                            <a:lnSpc>
                              <a:spcPct val="107000"/>
                            </a:lnSpc>
                            <a:spcAft>
                              <a:spcPts val="900"/>
                            </a:spcAft>
                          </a:pPr>
                          <a:r>
                            <a:rPr lang="en-GB" sz="1100">
                              <a:effectLst/>
                            </a:rPr>
                            <a:t>[54 + margin]</a:t>
                          </a:r>
                          <a:endParaRPr lang="en-US" sz="1100">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100">
                              <a:effectLst/>
                            </a:rPr>
                            <a:t>≥ [64]</a:t>
                          </a:r>
                          <a:endParaRPr lang="en-US" sz="1100">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100" dirty="0">
                              <a:effectLst/>
                            </a:rPr>
                            <a:t>All</a:t>
                          </a:r>
                          <a:endParaRPr lang="en-US" sz="1100" dirty="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4197230495"/>
                      </a:ext>
                    </a:extLst>
                  </a:tr>
                  <a:tr h="170561">
                    <a:tc>
                      <a:txBody>
                        <a:bodyPr/>
                        <a:lstStyle/>
                        <a:p>
                          <a:pPr algn="ctr">
                            <a:lnSpc>
                              <a:spcPct val="107000"/>
                            </a:lnSpc>
                            <a:spcAft>
                              <a:spcPts val="900"/>
                            </a:spcAft>
                          </a:pPr>
                          <a:r>
                            <a:rPr lang="en-GB" sz="1100">
                              <a:effectLst/>
                            </a:rPr>
                            <a:t>[36+ margin]</a:t>
                          </a:r>
                          <a:endParaRPr lang="en-US" sz="1100">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100">
                              <a:effectLst/>
                            </a:rPr>
                            <a:t>≥ [128]</a:t>
                          </a:r>
                          <a:endParaRPr lang="en-US" sz="1100">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100" dirty="0">
                              <a:effectLst/>
                            </a:rPr>
                            <a:t>All</a:t>
                          </a:r>
                          <a:endParaRPr lang="en-US" sz="1100" dirty="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2154792040"/>
                      </a:ext>
                    </a:extLst>
                  </a:tr>
                  <a:tr h="847789">
                    <a:tc gridSpan="4">
                      <a:txBody>
                        <a:bodyPr/>
                        <a:lstStyle/>
                        <a:p>
                          <a:pPr algn="just">
                            <a:lnSpc>
                              <a:spcPct val="105000"/>
                            </a:lnSpc>
                            <a:spcAft>
                              <a:spcPts val="600"/>
                            </a:spcAft>
                          </a:pPr>
                          <a:r>
                            <a:rPr lang="en-GB" sz="1100" dirty="0">
                              <a:effectLst/>
                            </a:rPr>
                            <a:t>Note 1:  Margin value is FFS</a:t>
                          </a:r>
                          <a:endParaRPr lang="en-US" sz="1100" dirty="0">
                            <a:effectLst/>
                          </a:endParaRPr>
                        </a:p>
                        <a:p>
                          <a:pPr algn="just">
                            <a:lnSpc>
                              <a:spcPct val="105000"/>
                            </a:lnSpc>
                            <a:spcAft>
                              <a:spcPts val="600"/>
                            </a:spcAft>
                          </a:pPr>
                          <a:r>
                            <a:rPr lang="en-GB" sz="1100" dirty="0">
                              <a:solidFill>
                                <a:schemeClr val="tx1"/>
                              </a:solidFill>
                              <a:effectLst/>
                              <a:highlight>
                                <a:srgbClr val="FFFF00"/>
                              </a:highlight>
                            </a:rPr>
                            <a:t>Note 2: The requirements above are based on the simulation results under the TDL-C [TS38.101-4]</a:t>
                          </a:r>
                          <a:endParaRPr lang="en-US" sz="1100" dirty="0">
                            <a:solidFill>
                              <a:schemeClr val="tx1"/>
                            </a:solidFill>
                            <a:effectLst/>
                          </a:endParaRPr>
                        </a:p>
                        <a:p>
                          <a:pPr algn="ctr">
                            <a:lnSpc>
                              <a:spcPct val="107000"/>
                            </a:lnSpc>
                            <a:spcAft>
                              <a:spcPts val="900"/>
                            </a:spcAft>
                          </a:pPr>
                          <a:endParaRPr lang="en-US" sz="1100" dirty="0">
                            <a:effectLst/>
                            <a:latin typeface="Times New Roman" panose="02020603050405020304" pitchFamily="18" charset="0"/>
                            <a:ea typeface="SimSun" panose="02010600030101010101" pitchFamily="2" charset="-122"/>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191354322"/>
                      </a:ext>
                    </a:extLst>
                  </a:tr>
                </a:tbl>
              </a:graphicData>
            </a:graphic>
          </p:graphicFrame>
        </mc:Fallback>
      </mc:AlternateContent>
    </p:spTree>
    <p:extLst>
      <p:ext uri="{BB962C8B-B14F-4D97-AF65-F5344CB8AC3E}">
        <p14:creationId xmlns:p14="http://schemas.microsoft.com/office/powerpoint/2010/main" val="33320514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09600" y="0"/>
            <a:ext cx="10972800" cy="1143000"/>
          </a:xfrm>
        </p:spPr>
        <p:txBody>
          <a:bodyPr/>
          <a:lstStyle/>
          <a:p>
            <a:r>
              <a:rPr lang="en-US" altLang="zh-CN" sz="3600" b="1" dirty="0"/>
              <a:t>Measurement Accuracy Requirements for PRS RSRP(1)</a:t>
            </a:r>
            <a:endParaRPr lang="zh-CN" altLang="en-US" sz="3600" b="1" dirty="0"/>
          </a:p>
        </p:txBody>
      </p:sp>
      <p:sp>
        <p:nvSpPr>
          <p:cNvPr id="3" name="内容占位符 2"/>
          <p:cNvSpPr>
            <a:spLocks noGrp="1"/>
          </p:cNvSpPr>
          <p:nvPr>
            <p:ph idx="1"/>
          </p:nvPr>
        </p:nvSpPr>
        <p:spPr>
          <a:xfrm>
            <a:off x="421160" y="980728"/>
            <a:ext cx="11161240" cy="5688632"/>
          </a:xfrm>
        </p:spPr>
        <p:txBody>
          <a:bodyPr>
            <a:normAutofit lnSpcReduction="10000"/>
          </a:bodyPr>
          <a:lstStyle/>
          <a:p>
            <a:pPr lvl="0"/>
            <a:r>
              <a:rPr lang="en-US" dirty="0">
                <a:solidFill>
                  <a:srgbClr val="00B050"/>
                </a:solidFill>
              </a:rPr>
              <a:t>The relative RSRP accuracy should be (RSRP95 – RSRP05), which was agreed in R4#98bis-e</a:t>
            </a:r>
          </a:p>
          <a:p>
            <a:pPr lvl="0"/>
            <a:r>
              <a:rPr lang="en-US" dirty="0">
                <a:highlight>
                  <a:srgbClr val="FFFF00"/>
                </a:highlight>
              </a:rPr>
              <a:t>The PRS RSRP measurement requirements in extreme condition are X dB larger than that in normal condition, and X is</a:t>
            </a:r>
            <a:r>
              <a:rPr lang="en-US" dirty="0"/>
              <a:t>: </a:t>
            </a:r>
          </a:p>
          <a:p>
            <a:pPr lvl="1" fontAlgn="auto" hangingPunct="1"/>
            <a:r>
              <a:rPr lang="en-US" dirty="0"/>
              <a:t>3dB for absolute accuracy for FR1. </a:t>
            </a:r>
          </a:p>
          <a:p>
            <a:pPr lvl="1" fontAlgn="auto" hangingPunct="1"/>
            <a:r>
              <a:rPr lang="en-US" dirty="0"/>
              <a:t>3dB for absolute accuracy for FR2. </a:t>
            </a:r>
          </a:p>
          <a:p>
            <a:pPr lvl="1" fontAlgn="auto" hangingPunct="1"/>
            <a:r>
              <a:rPr lang="en-US" dirty="0"/>
              <a:t>1dB for relative accuracy for FR1. </a:t>
            </a:r>
          </a:p>
          <a:p>
            <a:pPr lvl="1"/>
            <a:r>
              <a:rPr lang="en-US" dirty="0"/>
              <a:t>3dB for relative accuracy for FR2</a:t>
            </a:r>
          </a:p>
          <a:p>
            <a:pPr lvl="1"/>
            <a:endParaRPr lang="en-US" dirty="0"/>
          </a:p>
          <a:p>
            <a:r>
              <a:rPr lang="en-US" dirty="0">
                <a:highlight>
                  <a:srgbClr val="FFFF00"/>
                </a:highlight>
              </a:rPr>
              <a:t>FFS the calibration error margins for PRS-RSRP relative accuracy requirements for FR1 and FR2</a:t>
            </a:r>
          </a:p>
          <a:p>
            <a:pPr lvl="1"/>
            <a:endParaRPr lang="en-US" dirty="0">
              <a:solidFill>
                <a:srgbClr val="00B050"/>
              </a:solidFill>
            </a:endParaRPr>
          </a:p>
        </p:txBody>
      </p:sp>
    </p:spTree>
    <p:extLst>
      <p:ext uri="{BB962C8B-B14F-4D97-AF65-F5344CB8AC3E}">
        <p14:creationId xmlns:p14="http://schemas.microsoft.com/office/powerpoint/2010/main" val="18168823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09600" y="0"/>
            <a:ext cx="10972800" cy="1143000"/>
          </a:xfrm>
        </p:spPr>
        <p:txBody>
          <a:bodyPr/>
          <a:lstStyle/>
          <a:p>
            <a:r>
              <a:rPr lang="en-US" altLang="zh-CN" sz="3600" b="1" dirty="0"/>
              <a:t>Measurement Accuracy Requirements for PRS RSRP(2)</a:t>
            </a:r>
            <a:endParaRPr lang="zh-CN" altLang="en-US" sz="3600" b="1" dirty="0"/>
          </a:p>
        </p:txBody>
      </p:sp>
      <p:sp>
        <p:nvSpPr>
          <p:cNvPr id="3" name="内容占位符 2"/>
          <p:cNvSpPr>
            <a:spLocks noGrp="1"/>
          </p:cNvSpPr>
          <p:nvPr>
            <p:ph idx="1"/>
          </p:nvPr>
        </p:nvSpPr>
        <p:spPr>
          <a:xfrm>
            <a:off x="443687" y="836712"/>
            <a:ext cx="11161240" cy="5688632"/>
          </a:xfrm>
        </p:spPr>
        <p:txBody>
          <a:bodyPr>
            <a:normAutofit/>
          </a:bodyPr>
          <a:lstStyle/>
          <a:p>
            <a:r>
              <a:rPr lang="en-US" sz="2400" dirty="0">
                <a:solidFill>
                  <a:srgbClr val="00B050"/>
                </a:solidFill>
              </a:rPr>
              <a:t>PRS-RSRP accuracy requirements agreed in the last meeting can be taken as the baseline, which can be updated up to updated simulation results and agreed margin.</a:t>
            </a:r>
          </a:p>
          <a:p>
            <a:pPr lvl="1"/>
            <a:endParaRPr lang="en-US" dirty="0">
              <a:solidFill>
                <a:srgbClr val="00B050"/>
              </a:solidFill>
            </a:endParaRPr>
          </a:p>
        </p:txBody>
      </p:sp>
    </p:spTree>
    <p:extLst>
      <p:ext uri="{BB962C8B-B14F-4D97-AF65-F5344CB8AC3E}">
        <p14:creationId xmlns:p14="http://schemas.microsoft.com/office/powerpoint/2010/main" val="21411025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9336" y="0"/>
            <a:ext cx="12072664" cy="1143000"/>
          </a:xfrm>
        </p:spPr>
        <p:txBody>
          <a:bodyPr/>
          <a:lstStyle/>
          <a:p>
            <a:r>
              <a:rPr lang="en-US" altLang="zh-CN" sz="3200" b="1" dirty="0"/>
              <a:t>Measurement Accuracy Requirements for UE Rx-Tx time difference(1)</a:t>
            </a:r>
            <a:endParaRPr lang="zh-CN" altLang="en-US" sz="3200" b="1" dirty="0"/>
          </a:p>
        </p:txBody>
      </p:sp>
      <p:sp>
        <p:nvSpPr>
          <p:cNvPr id="3" name="内容占位符 2"/>
          <p:cNvSpPr>
            <a:spLocks noGrp="1"/>
          </p:cNvSpPr>
          <p:nvPr>
            <p:ph idx="1"/>
          </p:nvPr>
        </p:nvSpPr>
        <p:spPr>
          <a:xfrm>
            <a:off x="421160" y="980728"/>
            <a:ext cx="11161240" cy="5544616"/>
          </a:xfrm>
        </p:spPr>
        <p:txBody>
          <a:bodyPr>
            <a:normAutofit lnSpcReduction="10000"/>
          </a:bodyPr>
          <a:lstStyle/>
          <a:p>
            <a:r>
              <a:rPr lang="en-US" dirty="0">
                <a:solidFill>
                  <a:srgbClr val="00B050"/>
                </a:solidFill>
              </a:rPr>
              <a:t>Applicability of accuracy requirements in the case of </a:t>
            </a:r>
            <a:r>
              <a:rPr lang="en-US" dirty="0" err="1">
                <a:solidFill>
                  <a:srgbClr val="00B050"/>
                </a:solidFill>
              </a:rPr>
              <a:t>NTA_offset</a:t>
            </a:r>
            <a:r>
              <a:rPr lang="en-US" dirty="0">
                <a:solidFill>
                  <a:srgbClr val="00B050"/>
                </a:solidFill>
              </a:rPr>
              <a:t> change</a:t>
            </a:r>
            <a:r>
              <a:rPr lang="en-US" i="1" dirty="0">
                <a:solidFill>
                  <a:srgbClr val="00B050"/>
                </a:solidFill>
              </a:rPr>
              <a:t> : </a:t>
            </a:r>
          </a:p>
          <a:p>
            <a:pPr lvl="1"/>
            <a:r>
              <a:rPr lang="en-GB" dirty="0">
                <a:solidFill>
                  <a:srgbClr val="00B050"/>
                </a:solidFill>
              </a:rPr>
              <a:t>Clarify in section 10.1.25.2 in TS 38.133: “UE Rx-Tx time difference accuracy requirements shall not apply if </a:t>
            </a:r>
            <a:r>
              <a:rPr lang="en-GB" dirty="0" err="1">
                <a:solidFill>
                  <a:srgbClr val="00B050"/>
                </a:solidFill>
              </a:rPr>
              <a:t>N</a:t>
            </a:r>
            <a:r>
              <a:rPr lang="en-GB" baseline="-25000" dirty="0" err="1">
                <a:solidFill>
                  <a:srgbClr val="00B050"/>
                </a:solidFill>
              </a:rPr>
              <a:t>TA_offset</a:t>
            </a:r>
            <a:r>
              <a:rPr lang="en-GB" dirty="0">
                <a:solidFill>
                  <a:srgbClr val="00B050"/>
                </a:solidFill>
              </a:rPr>
              <a:t> defined in Table 7.1.2-2 in 38.133 changes during the UE Rx-Tx measurement period.” </a:t>
            </a:r>
            <a:endParaRPr lang="en-US" dirty="0">
              <a:solidFill>
                <a:srgbClr val="00B050"/>
              </a:solidFill>
            </a:endParaRPr>
          </a:p>
          <a:p>
            <a:r>
              <a:rPr lang="en-US" dirty="0">
                <a:highlight>
                  <a:srgbClr val="FFFF00"/>
                </a:highlight>
              </a:rPr>
              <a:t>Applicability of accuracy requirements under TA adjustment</a:t>
            </a:r>
            <a:r>
              <a:rPr lang="en-US" i="1" dirty="0">
                <a:highlight>
                  <a:srgbClr val="FFFF00"/>
                </a:highlight>
              </a:rPr>
              <a:t> :</a:t>
            </a:r>
          </a:p>
          <a:p>
            <a:pPr lvl="1"/>
            <a:r>
              <a:rPr lang="en-GB" dirty="0"/>
              <a:t>UE Rx-Tx measurement accuracy requirements shall not apply if the uplink transmission timing changes during the UE Rx-Tx measurement period due to network-configured TA command. </a:t>
            </a:r>
            <a:endParaRPr lang="en-US" dirty="0"/>
          </a:p>
          <a:p>
            <a:pPr lvl="1"/>
            <a:r>
              <a:rPr lang="en-GB" dirty="0"/>
              <a:t>UE Rx-Tx measurement accuracy requirements shall apply if the uplink transmission timing changes during the UE Rx-Tx measurement period due to autonomous adjustment</a:t>
            </a:r>
            <a:endParaRPr lang="en-US" dirty="0"/>
          </a:p>
          <a:p>
            <a:endParaRPr lang="en-US" dirty="0"/>
          </a:p>
          <a:p>
            <a:endParaRPr lang="zh-CN" altLang="en-US" sz="2400" dirty="0"/>
          </a:p>
        </p:txBody>
      </p:sp>
    </p:spTree>
    <p:extLst>
      <p:ext uri="{BB962C8B-B14F-4D97-AF65-F5344CB8AC3E}">
        <p14:creationId xmlns:p14="http://schemas.microsoft.com/office/powerpoint/2010/main" val="5976078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9336" y="0"/>
            <a:ext cx="12072664" cy="1143000"/>
          </a:xfrm>
        </p:spPr>
        <p:txBody>
          <a:bodyPr/>
          <a:lstStyle/>
          <a:p>
            <a:r>
              <a:rPr lang="en-US" altLang="zh-CN" sz="3200" b="1" dirty="0"/>
              <a:t>Measurement Accuracy Requirements for UE Rx-Tx time difference(2)</a:t>
            </a:r>
            <a:endParaRPr lang="zh-CN" altLang="en-US" sz="3200" b="1" dirty="0"/>
          </a:p>
        </p:txBody>
      </p:sp>
      <p:sp>
        <p:nvSpPr>
          <p:cNvPr id="3" name="内容占位符 2"/>
          <p:cNvSpPr>
            <a:spLocks noGrp="1"/>
          </p:cNvSpPr>
          <p:nvPr>
            <p:ph idx="1"/>
          </p:nvPr>
        </p:nvSpPr>
        <p:spPr>
          <a:xfrm>
            <a:off x="421160" y="980728"/>
            <a:ext cx="11161240" cy="5112568"/>
          </a:xfrm>
        </p:spPr>
        <p:txBody>
          <a:bodyPr>
            <a:normAutofit fontScale="92500"/>
          </a:bodyPr>
          <a:lstStyle/>
          <a:p>
            <a:r>
              <a:rPr lang="en-US" b="1" dirty="0">
                <a:highlight>
                  <a:srgbClr val="FFFF00"/>
                </a:highlight>
              </a:rPr>
              <a:t>Applicable accuracy requirement in case of other (non-HO) serving cell changes:</a:t>
            </a:r>
          </a:p>
          <a:p>
            <a:pPr lvl="1"/>
            <a:r>
              <a:rPr lang="en-US" dirty="0"/>
              <a:t>The UE shall continue and complete a UE Rx-Tx measurement while meeting UE Rx-Tx measurement accuracy requirements in clause 10.1.23, when a serving cell change (including </a:t>
            </a:r>
            <a:r>
              <a:rPr lang="en-US" dirty="0" err="1"/>
              <a:t>SCell</a:t>
            </a:r>
            <a:r>
              <a:rPr lang="en-US" dirty="0"/>
              <a:t> change, addition, release, activation, or deactivation, or </a:t>
            </a:r>
            <a:r>
              <a:rPr lang="en-US" dirty="0" err="1"/>
              <a:t>PSCell</a:t>
            </a:r>
            <a:r>
              <a:rPr lang="en-US" dirty="0"/>
              <a:t> change, addition, or release) occurs during the measurement, provided the cell change does not impact the configuration of the SRS used for the measurement</a:t>
            </a:r>
          </a:p>
          <a:p>
            <a:r>
              <a:rPr lang="en-US" dirty="0">
                <a:solidFill>
                  <a:srgbClr val="00B050"/>
                </a:solidFill>
              </a:rPr>
              <a:t>The group delay calibration margin  can be taken count into UE Rx-Tx difference accuracy requirement. </a:t>
            </a:r>
          </a:p>
          <a:p>
            <a:pPr lvl="1"/>
            <a:r>
              <a:rPr lang="en-US" dirty="0">
                <a:solidFill>
                  <a:srgbClr val="00B050"/>
                </a:solidFill>
              </a:rPr>
              <a:t>The exact value can be FFS.</a:t>
            </a:r>
          </a:p>
          <a:p>
            <a:endParaRPr lang="zh-CN" altLang="en-US" sz="2400" dirty="0">
              <a:solidFill>
                <a:srgbClr val="00B050"/>
              </a:solidFill>
            </a:endParaRPr>
          </a:p>
        </p:txBody>
      </p:sp>
    </p:spTree>
    <p:extLst>
      <p:ext uri="{BB962C8B-B14F-4D97-AF65-F5344CB8AC3E}">
        <p14:creationId xmlns:p14="http://schemas.microsoft.com/office/powerpoint/2010/main" val="372937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9336" y="0"/>
            <a:ext cx="12072664" cy="1143000"/>
          </a:xfrm>
        </p:spPr>
        <p:txBody>
          <a:bodyPr/>
          <a:lstStyle/>
          <a:p>
            <a:r>
              <a:rPr lang="en-US" altLang="zh-CN" sz="3200" b="1" dirty="0"/>
              <a:t>Measurement Accuracy Requirements for UE Rx-Tx time difference(3)</a:t>
            </a:r>
            <a:endParaRPr lang="zh-CN" altLang="en-US" sz="3200" b="1" dirty="0"/>
          </a:p>
        </p:txBody>
      </p:sp>
      <p:sp>
        <p:nvSpPr>
          <p:cNvPr id="3" name="内容占位符 2"/>
          <p:cNvSpPr>
            <a:spLocks noGrp="1"/>
          </p:cNvSpPr>
          <p:nvPr>
            <p:ph idx="1"/>
          </p:nvPr>
        </p:nvSpPr>
        <p:spPr>
          <a:xfrm>
            <a:off x="409715" y="980728"/>
            <a:ext cx="6190341" cy="5112568"/>
          </a:xfrm>
        </p:spPr>
        <p:txBody>
          <a:bodyPr>
            <a:normAutofit/>
          </a:bodyPr>
          <a:lstStyle/>
          <a:p>
            <a:r>
              <a:rPr lang="en-GB" dirty="0">
                <a:solidFill>
                  <a:srgbClr val="00B050"/>
                </a:solidFill>
              </a:rPr>
              <a:t>UE Rx-Tx time difference measurement accuracy requirements for AWGN</a:t>
            </a:r>
            <a:endParaRPr lang="zh-CN" altLang="en-US" sz="2400" dirty="0">
              <a:solidFill>
                <a:srgbClr val="00B050"/>
              </a:solidFill>
            </a:endParaRPr>
          </a:p>
        </p:txBody>
      </p:sp>
      <p:sp>
        <p:nvSpPr>
          <p:cNvPr id="7" name="Rectangle 6">
            <a:extLst>
              <a:ext uri="{FF2B5EF4-FFF2-40B4-BE49-F238E27FC236}">
                <a16:creationId xmlns:a16="http://schemas.microsoft.com/office/drawing/2014/main" id="{D0E248B3-EA03-4774-BE4D-A6B2416589F8}"/>
              </a:ext>
            </a:extLst>
          </p:cNvPr>
          <p:cNvSpPr/>
          <p:nvPr/>
        </p:nvSpPr>
        <p:spPr>
          <a:xfrm>
            <a:off x="6308093" y="1102901"/>
            <a:ext cx="5019772" cy="368755"/>
          </a:xfrm>
          <a:prstGeom prst="rect">
            <a:avLst/>
          </a:prstGeom>
        </p:spPr>
        <p:txBody>
          <a:bodyPr wrap="none">
            <a:spAutoFit/>
          </a:bodyPr>
          <a:lstStyle/>
          <a:p>
            <a:pPr algn="ctr">
              <a:lnSpc>
                <a:spcPct val="107000"/>
              </a:lnSpc>
              <a:spcAft>
                <a:spcPts val="300"/>
              </a:spcAft>
            </a:pPr>
            <a:r>
              <a:rPr lang="en-GB" b="1" dirty="0">
                <a:latin typeface="Times New Roman" panose="02020603050405020304" pitchFamily="18" charset="0"/>
                <a:ea typeface="SimSun" panose="02010600030101010101" pitchFamily="2" charset="-122"/>
              </a:rPr>
              <a:t>Table 1-1: UE Rx-Tx accuracy for AWGN in FR1</a:t>
            </a:r>
            <a:endParaRPr lang="en-US" sz="1800" dirty="0">
              <a:effectLst/>
              <a:latin typeface="Times New Roman" panose="02020603050405020304" pitchFamily="18" charset="0"/>
              <a:ea typeface="SimSun" panose="02010600030101010101" pitchFamily="2" charset="-122"/>
            </a:endParaRPr>
          </a:p>
        </p:txBody>
      </p:sp>
      <p:sp>
        <p:nvSpPr>
          <p:cNvPr id="8" name="Rectangle 7">
            <a:extLst>
              <a:ext uri="{FF2B5EF4-FFF2-40B4-BE49-F238E27FC236}">
                <a16:creationId xmlns:a16="http://schemas.microsoft.com/office/drawing/2014/main" id="{153466C2-181F-497D-8CB3-9B2D5906517C}"/>
              </a:ext>
            </a:extLst>
          </p:cNvPr>
          <p:cNvSpPr/>
          <p:nvPr/>
        </p:nvSpPr>
        <p:spPr>
          <a:xfrm>
            <a:off x="678235" y="2675861"/>
            <a:ext cx="5019772" cy="368755"/>
          </a:xfrm>
          <a:prstGeom prst="rect">
            <a:avLst/>
          </a:prstGeom>
        </p:spPr>
        <p:txBody>
          <a:bodyPr wrap="none">
            <a:spAutoFit/>
          </a:bodyPr>
          <a:lstStyle/>
          <a:p>
            <a:pPr algn="ctr">
              <a:lnSpc>
                <a:spcPct val="107000"/>
              </a:lnSpc>
              <a:spcAft>
                <a:spcPts val="300"/>
              </a:spcAft>
            </a:pPr>
            <a:r>
              <a:rPr lang="en-GB" b="1" dirty="0">
                <a:latin typeface="Times New Roman" panose="02020603050405020304" pitchFamily="18" charset="0"/>
                <a:ea typeface="SimSun" panose="02010600030101010101" pitchFamily="2" charset="-122"/>
              </a:rPr>
              <a:t>Table 1-2: UE Rx-Tx accuracy for AWGN in FR2</a:t>
            </a:r>
            <a:endParaRPr lang="en-US" sz="1800" dirty="0">
              <a:effectLst/>
              <a:latin typeface="Times New Roman" panose="02020603050405020304" pitchFamily="18" charset="0"/>
              <a:ea typeface="SimSun" panose="02010600030101010101" pitchFamily="2" charset="-122"/>
            </a:endParaRPr>
          </a:p>
        </p:txBody>
      </p:sp>
      <mc:AlternateContent xmlns:mc="http://schemas.openxmlformats.org/markup-compatibility/2006">
        <mc:Choice xmlns:a14="http://schemas.microsoft.com/office/drawing/2010/main" Requires="a14">
          <p:graphicFrame>
            <p:nvGraphicFramePr>
              <p:cNvPr id="5" name="Table 4">
                <a:extLst>
                  <a:ext uri="{FF2B5EF4-FFF2-40B4-BE49-F238E27FC236}">
                    <a16:creationId xmlns:a16="http://schemas.microsoft.com/office/drawing/2014/main" id="{98294886-8818-4D6E-BE4F-614432F9AE22}"/>
                  </a:ext>
                </a:extLst>
              </p:cNvPr>
              <p:cNvGraphicFramePr>
                <a:graphicFrameLocks noGrp="1"/>
              </p:cNvGraphicFramePr>
              <p:nvPr>
                <p:extLst>
                  <p:ext uri="{D42A27DB-BD31-4B8C-83A1-F6EECF244321}">
                    <p14:modId xmlns:p14="http://schemas.microsoft.com/office/powerpoint/2010/main" val="1196837346"/>
                  </p:ext>
                </p:extLst>
              </p:nvPr>
            </p:nvGraphicFramePr>
            <p:xfrm>
              <a:off x="6616824" y="1775180"/>
              <a:ext cx="5239816" cy="4602172"/>
            </p:xfrm>
            <a:graphic>
              <a:graphicData uri="http://schemas.openxmlformats.org/drawingml/2006/table">
                <a:tbl>
                  <a:tblPr firstRow="1" firstCol="1" bandRow="1">
                    <a:tableStyleId>{5C22544A-7EE6-4342-B048-85BDC9FD1C3A}</a:tableStyleId>
                  </a:tblPr>
                  <a:tblGrid>
                    <a:gridCol w="1112296">
                      <a:extLst>
                        <a:ext uri="{9D8B030D-6E8A-4147-A177-3AD203B41FA5}">
                          <a16:colId xmlns:a16="http://schemas.microsoft.com/office/drawing/2014/main" val="908907903"/>
                        </a:ext>
                      </a:extLst>
                    </a:gridCol>
                    <a:gridCol w="684170">
                      <a:extLst>
                        <a:ext uri="{9D8B030D-6E8A-4147-A177-3AD203B41FA5}">
                          <a16:colId xmlns:a16="http://schemas.microsoft.com/office/drawing/2014/main" val="1005967399"/>
                        </a:ext>
                      </a:extLst>
                    </a:gridCol>
                    <a:gridCol w="804906">
                      <a:extLst>
                        <a:ext uri="{9D8B030D-6E8A-4147-A177-3AD203B41FA5}">
                          <a16:colId xmlns:a16="http://schemas.microsoft.com/office/drawing/2014/main" val="2997162668"/>
                        </a:ext>
                      </a:extLst>
                    </a:gridCol>
                    <a:gridCol w="614781">
                      <a:extLst>
                        <a:ext uri="{9D8B030D-6E8A-4147-A177-3AD203B41FA5}">
                          <a16:colId xmlns:a16="http://schemas.microsoft.com/office/drawing/2014/main" val="1457403704"/>
                        </a:ext>
                      </a:extLst>
                    </a:gridCol>
                    <a:gridCol w="2023663">
                      <a:extLst>
                        <a:ext uri="{9D8B030D-6E8A-4147-A177-3AD203B41FA5}">
                          <a16:colId xmlns:a16="http://schemas.microsoft.com/office/drawing/2014/main" val="3326685044"/>
                        </a:ext>
                      </a:extLst>
                    </a:gridCol>
                  </a:tblGrid>
                  <a:tr h="702016">
                    <a:tc>
                      <a:txBody>
                        <a:bodyPr/>
                        <a:lstStyle/>
                        <a:p>
                          <a:pPr algn="ctr">
                            <a:lnSpc>
                              <a:spcPct val="107000"/>
                            </a:lnSpc>
                            <a:spcAft>
                              <a:spcPts val="300"/>
                            </a:spcAft>
                          </a:pPr>
                          <a:r>
                            <a:rPr lang="en-GB" sz="1200" dirty="0">
                              <a:solidFill>
                                <a:schemeClr val="tx1"/>
                              </a:solidFill>
                              <a:effectLst/>
                            </a:rPr>
                            <a:t>Accuracy, </a:t>
                          </a:r>
                          <a:endParaRPr lang="en-US" sz="1200" dirty="0">
                            <a:solidFill>
                              <a:schemeClr val="tx1"/>
                            </a:solidFill>
                            <a:effectLst/>
                          </a:endParaRPr>
                        </a:p>
                        <a:p>
                          <a:pPr algn="ctr">
                            <a:lnSpc>
                              <a:spcPct val="107000"/>
                            </a:lnSpc>
                            <a:spcAft>
                              <a:spcPts val="300"/>
                            </a:spcAft>
                          </a:pPr>
                          <a:r>
                            <a:rPr lang="en-GB" sz="1200" dirty="0">
                              <a:solidFill>
                                <a:schemeClr val="tx1"/>
                              </a:solidFill>
                              <a:effectLst/>
                            </a:rPr>
                            <a:t>Tc</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600"/>
                            </a:spcAft>
                          </a:pPr>
                          <a:r>
                            <a:rPr lang="en-GB" sz="1200" dirty="0">
                              <a:solidFill>
                                <a:schemeClr val="tx1"/>
                              </a:solidFill>
                              <a:effectLst/>
                            </a:rPr>
                            <a:t>Es/</a:t>
                          </a:r>
                          <a:r>
                            <a:rPr lang="en-GB" sz="1200" dirty="0" err="1">
                              <a:solidFill>
                                <a:schemeClr val="tx1"/>
                              </a:solidFill>
                              <a:effectLst/>
                            </a:rPr>
                            <a:t>Iot</a:t>
                          </a:r>
                          <a:r>
                            <a:rPr lang="en-GB" sz="1200" dirty="0">
                              <a:solidFill>
                                <a:schemeClr val="tx1"/>
                              </a:solidFill>
                              <a:effectLst/>
                            </a:rPr>
                            <a:t>, </a:t>
                          </a:r>
                          <a:endParaRPr lang="en-US" sz="1200" dirty="0">
                            <a:solidFill>
                              <a:schemeClr val="tx1"/>
                            </a:solidFill>
                            <a:effectLst/>
                          </a:endParaRPr>
                        </a:p>
                        <a:p>
                          <a:pPr algn="ctr">
                            <a:lnSpc>
                              <a:spcPct val="107000"/>
                            </a:lnSpc>
                            <a:spcAft>
                              <a:spcPts val="300"/>
                            </a:spcAft>
                          </a:pPr>
                          <a:r>
                            <a:rPr lang="en-GB" sz="1200" dirty="0">
                              <a:solidFill>
                                <a:schemeClr val="tx1"/>
                              </a:solidFill>
                              <a:effectLst/>
                            </a:rPr>
                            <a:t>dB</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300"/>
                            </a:spcAft>
                          </a:pPr>
                          <a:r>
                            <a:rPr lang="en-GB" sz="1200" dirty="0">
                              <a:solidFill>
                                <a:schemeClr val="tx1"/>
                              </a:solidFill>
                              <a:effectLst/>
                            </a:rPr>
                            <a:t>PRS BW, </a:t>
                          </a:r>
                          <a:endParaRPr lang="en-US" sz="1200" dirty="0">
                            <a:solidFill>
                              <a:schemeClr val="tx1"/>
                            </a:solidFill>
                            <a:effectLst/>
                          </a:endParaRPr>
                        </a:p>
                        <a:p>
                          <a:pPr algn="ctr">
                            <a:lnSpc>
                              <a:spcPct val="107000"/>
                            </a:lnSpc>
                            <a:spcAft>
                              <a:spcPts val="300"/>
                            </a:spcAft>
                          </a:pPr>
                          <a:r>
                            <a:rPr lang="en-GB" sz="1200" dirty="0">
                              <a:solidFill>
                                <a:schemeClr val="tx1"/>
                              </a:solidFill>
                              <a:effectLst/>
                            </a:rPr>
                            <a:t>PRB</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300"/>
                            </a:spcAft>
                          </a:pPr>
                          <a:r>
                            <a:rPr lang="en-GB" sz="1200">
                              <a:solidFill>
                                <a:schemeClr val="tx1"/>
                              </a:solidFill>
                              <a:effectLst/>
                            </a:rPr>
                            <a:t>PRS SCS,</a:t>
                          </a:r>
                          <a:endParaRPr lang="en-US" sz="1200">
                            <a:solidFill>
                              <a:schemeClr val="tx1"/>
                            </a:solidFill>
                            <a:effectLst/>
                          </a:endParaRPr>
                        </a:p>
                        <a:p>
                          <a:pPr algn="ctr">
                            <a:lnSpc>
                              <a:spcPct val="107000"/>
                            </a:lnSpc>
                            <a:spcAft>
                              <a:spcPts val="300"/>
                            </a:spcAft>
                          </a:pPr>
                          <a:r>
                            <a:rPr lang="en-GB" sz="1200">
                              <a:solidFill>
                                <a:schemeClr val="tx1"/>
                              </a:solidFill>
                              <a:effectLst/>
                            </a:rPr>
                            <a:t>kHz</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a:txBody>
                        <a:bodyPr/>
                        <a:lstStyle/>
                        <a:p>
                          <a:pPr>
                            <a:lnSpc>
                              <a:spcPct val="107000"/>
                            </a:lnSpc>
                            <a:spcAft>
                              <a:spcPts val="900"/>
                            </a:spcAft>
                          </a:pPr>
                          <a:r>
                            <a:rPr lang="en-GB" sz="1200">
                              <a:solidFill>
                                <a:schemeClr val="tx1"/>
                              </a:solidFill>
                              <a:effectLst/>
                            </a:rPr>
                            <a:t>Repetition factor  (</a:t>
                          </a:r>
                          <a14:m>
                            <m:oMath xmlns:m="http://schemas.openxmlformats.org/officeDocument/2006/math">
                              <m:sSubSup>
                                <m:sSubSupPr>
                                  <m:ctrlPr>
                                    <a:rPr lang="en-US" sz="1200" i="1">
                                      <a:solidFill>
                                        <a:schemeClr val="tx1"/>
                                      </a:solidFill>
                                      <a:effectLst/>
                                      <a:latin typeface="Cambria Math" panose="02040503050406030204" pitchFamily="18" charset="0"/>
                                    </a:rPr>
                                  </m:ctrlPr>
                                </m:sSubSupPr>
                                <m:e>
                                  <m:r>
                                    <a:rPr lang="en-GB" sz="1200">
                                      <a:solidFill>
                                        <a:schemeClr val="tx1"/>
                                      </a:solidFill>
                                      <a:effectLst/>
                                      <a:latin typeface="Cambria Math" panose="02040503050406030204" pitchFamily="18" charset="0"/>
                                    </a:rPr>
                                    <m:t>𝑻</m:t>
                                  </m:r>
                                </m:e>
                                <m:sub>
                                  <m:r>
                                    <m:rPr>
                                      <m:nor/>
                                    </m:rPr>
                                    <a:rPr lang="en-GB" sz="1200">
                                      <a:solidFill>
                                        <a:schemeClr val="tx1"/>
                                      </a:solidFill>
                                      <a:effectLst/>
                                    </a:rPr>
                                    <m:t>rep</m:t>
                                  </m:r>
                                </m:sub>
                                <m:sup>
                                  <m:r>
                                    <m:rPr>
                                      <m:nor/>
                                    </m:rPr>
                                    <a:rPr lang="en-GB" sz="1200">
                                      <a:solidFill>
                                        <a:schemeClr val="tx1"/>
                                      </a:solidFill>
                                      <a:effectLst/>
                                    </a:rPr>
                                    <m:t>PRS</m:t>
                                  </m:r>
                                </m:sup>
                              </m:sSubSup>
                              <m:r>
                                <a:rPr lang="en-GB" sz="1200">
                                  <a:solidFill>
                                    <a:schemeClr val="tx1"/>
                                  </a:solidFill>
                                  <a:effectLst/>
                                  <a:latin typeface="Cambria Math" panose="02040503050406030204" pitchFamily="18" charset="0"/>
                                </a:rPr>
                                <m:t>∗</m:t>
                              </m:r>
                              <m:sSub>
                                <m:sSubPr>
                                  <m:ctrlPr>
                                    <a:rPr lang="en-US" sz="1200" i="1">
                                      <a:solidFill>
                                        <a:schemeClr val="tx1"/>
                                      </a:solidFill>
                                      <a:effectLst/>
                                      <a:latin typeface="Cambria Math" panose="02040503050406030204" pitchFamily="18" charset="0"/>
                                    </a:rPr>
                                  </m:ctrlPr>
                                </m:sSubPr>
                                <m:e>
                                  <m:r>
                                    <a:rPr lang="en-GB" sz="1200">
                                      <a:solidFill>
                                        <a:schemeClr val="tx1"/>
                                      </a:solidFill>
                                      <a:effectLst/>
                                      <a:latin typeface="Cambria Math" panose="02040503050406030204" pitchFamily="18" charset="0"/>
                                    </a:rPr>
                                    <m:t>𝑳</m:t>
                                  </m:r>
                                </m:e>
                                <m:sub>
                                  <m:r>
                                    <m:rPr>
                                      <m:nor/>
                                    </m:rPr>
                                    <a:rPr lang="en-GB" sz="1200">
                                      <a:solidFill>
                                        <a:schemeClr val="tx1"/>
                                      </a:solidFill>
                                      <a:effectLst/>
                                    </a:rPr>
                                    <m:t>PRS</m:t>
                                  </m:r>
                                </m:sub>
                              </m:sSub>
                              <m:r>
                                <a:rPr lang="en-GB" sz="1200">
                                  <a:solidFill>
                                    <a:schemeClr val="tx1"/>
                                  </a:solidFill>
                                  <a:effectLst/>
                                  <a:latin typeface="Cambria Math" panose="02040503050406030204" pitchFamily="18" charset="0"/>
                                </a:rPr>
                                <m:t>/</m:t>
                              </m:r>
                              <m:sSubSup>
                                <m:sSubSupPr>
                                  <m:ctrlPr>
                                    <a:rPr lang="en-US" sz="1200" i="1">
                                      <a:solidFill>
                                        <a:schemeClr val="tx1"/>
                                      </a:solidFill>
                                      <a:effectLst/>
                                      <a:latin typeface="Cambria Math" panose="02040503050406030204" pitchFamily="18" charset="0"/>
                                    </a:rPr>
                                  </m:ctrlPr>
                                </m:sSubSupPr>
                                <m:e>
                                  <m:r>
                                    <a:rPr lang="en-GB" sz="1200">
                                      <a:solidFill>
                                        <a:schemeClr val="tx1"/>
                                      </a:solidFill>
                                      <a:effectLst/>
                                      <a:latin typeface="Cambria Math" panose="02040503050406030204" pitchFamily="18" charset="0"/>
                                    </a:rPr>
                                    <m:t>𝑲</m:t>
                                  </m:r>
                                </m:e>
                                <m:sub>
                                  <m:r>
                                    <m:rPr>
                                      <m:nor/>
                                    </m:rPr>
                                    <a:rPr lang="en-GB" sz="1200">
                                      <a:solidFill>
                                        <a:schemeClr val="tx1"/>
                                      </a:solidFill>
                                      <a:effectLst/>
                                    </a:rPr>
                                    <m:t>comb</m:t>
                                  </m:r>
                                </m:sub>
                                <m:sup>
                                  <m:r>
                                    <m:rPr>
                                      <m:nor/>
                                    </m:rPr>
                                    <a:rPr lang="en-GB" sz="1200">
                                      <a:solidFill>
                                        <a:schemeClr val="tx1"/>
                                      </a:solidFill>
                                      <a:effectLst/>
                                    </a:rPr>
                                    <m:t>PRS</m:t>
                                  </m:r>
                                </m:sup>
                              </m:sSubSup>
                              <m:r>
                                <a:rPr lang="en-GB" sz="1200">
                                  <a:solidFill>
                                    <a:schemeClr val="tx1"/>
                                  </a:solidFill>
                                  <a:effectLst/>
                                  <a:latin typeface="Cambria Math" panose="02040503050406030204" pitchFamily="18" charset="0"/>
                                </a:rPr>
                                <m:t>)</m:t>
                              </m:r>
                            </m:oMath>
                          </a14:m>
                          <a:endParaRPr lang="en-US" sz="1200">
                            <a:solidFill>
                              <a:schemeClr val="tx1"/>
                            </a:solidFill>
                            <a:effectLst/>
                          </a:endParaRPr>
                        </a:p>
                        <a:p>
                          <a:pPr algn="ctr">
                            <a:lnSpc>
                              <a:spcPct val="107000"/>
                            </a:lnSpc>
                            <a:spcAft>
                              <a:spcPts val="300"/>
                            </a:spcAft>
                          </a:pPr>
                          <a:r>
                            <a:rPr lang="en-GB" sz="1200">
                              <a:solidFill>
                                <a:schemeClr val="tx1"/>
                              </a:solidFill>
                              <a:effectLst/>
                            </a:rPr>
                            <a:t> </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1444378123"/>
                      </a:ext>
                    </a:extLst>
                  </a:tr>
                  <a:tr h="165664">
                    <a:tc>
                      <a:txBody>
                        <a:bodyPr/>
                        <a:lstStyle/>
                        <a:p>
                          <a:pPr algn="ctr">
                            <a:lnSpc>
                              <a:spcPct val="107000"/>
                            </a:lnSpc>
                            <a:spcAft>
                              <a:spcPts val="900"/>
                            </a:spcAft>
                          </a:pPr>
                          <a:r>
                            <a:rPr lang="en-GB" sz="1200">
                              <a:solidFill>
                                <a:schemeClr val="tx1"/>
                              </a:solidFill>
                              <a:effectLst/>
                              <a:highlight>
                                <a:srgbClr val="FFFF00"/>
                              </a:highlight>
                            </a:rPr>
                            <a:t>[78+margin]</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rowSpan="9">
                      <a:txBody>
                        <a:bodyPr/>
                        <a:lstStyle/>
                        <a:p>
                          <a:pPr algn="ctr">
                            <a:lnSpc>
                              <a:spcPct val="107000"/>
                            </a:lnSpc>
                            <a:spcAft>
                              <a:spcPts val="900"/>
                            </a:spcAft>
                          </a:pPr>
                          <a:r>
                            <a:rPr lang="en-GB" sz="1200" dirty="0">
                              <a:solidFill>
                                <a:schemeClr val="tx1"/>
                              </a:solidFill>
                              <a:effectLst/>
                            </a:rPr>
                            <a:t>-3</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200" dirty="0">
                              <a:solidFill>
                                <a:schemeClr val="tx1"/>
                              </a:solidFill>
                              <a:effectLst/>
                            </a:rPr>
                            <a:t>≥[24]</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rowSpan="3">
                      <a:txBody>
                        <a:bodyPr/>
                        <a:lstStyle/>
                        <a:p>
                          <a:pPr algn="ctr">
                            <a:lnSpc>
                              <a:spcPct val="107000"/>
                            </a:lnSpc>
                            <a:spcAft>
                              <a:spcPts val="900"/>
                            </a:spcAft>
                          </a:pPr>
                          <a:r>
                            <a:rPr lang="en-GB" sz="1200">
                              <a:solidFill>
                                <a:schemeClr val="tx1"/>
                              </a:solidFill>
                              <a:effectLst/>
                            </a:rPr>
                            <a:t>15</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US" sz="1200">
                              <a:solidFill>
                                <a:schemeClr val="tx1"/>
                              </a:solidFill>
                              <a:effectLst/>
                            </a:rPr>
                            <a:t>≥</a:t>
                          </a:r>
                          <a:r>
                            <a:rPr lang="en-GB" sz="1200">
                              <a:solidFill>
                                <a:schemeClr val="tx1"/>
                              </a:solidFill>
                              <a:effectLst/>
                            </a:rPr>
                            <a:t>4</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2667353164"/>
                      </a:ext>
                    </a:extLst>
                  </a:tr>
                  <a:tr h="165664">
                    <a:tc>
                      <a:txBody>
                        <a:bodyPr/>
                        <a:lstStyle/>
                        <a:p>
                          <a:pPr algn="ctr">
                            <a:lnSpc>
                              <a:spcPct val="107000"/>
                            </a:lnSpc>
                            <a:spcAft>
                              <a:spcPts val="900"/>
                            </a:spcAft>
                          </a:pPr>
                          <a:r>
                            <a:rPr lang="en-GB" sz="1200">
                              <a:solidFill>
                                <a:schemeClr val="tx1"/>
                              </a:solidFill>
                              <a:effectLst/>
                              <a:highlight>
                                <a:srgbClr val="FFFF00"/>
                              </a:highlight>
                            </a:rPr>
                            <a:t>[59 +margin]</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200" dirty="0">
                              <a:solidFill>
                                <a:schemeClr val="tx1"/>
                              </a:solidFill>
                              <a:effectLst/>
                            </a:rPr>
                            <a:t>≥[52]</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200">
                              <a:solidFill>
                                <a:schemeClr val="tx1"/>
                              </a:solidFill>
                              <a:effectLst/>
                            </a:rPr>
                            <a:t>All</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1681133026"/>
                      </a:ext>
                    </a:extLst>
                  </a:tr>
                  <a:tr h="165664">
                    <a:tc>
                      <a:txBody>
                        <a:bodyPr/>
                        <a:lstStyle/>
                        <a:p>
                          <a:pPr algn="ctr">
                            <a:lnSpc>
                              <a:spcPct val="107000"/>
                            </a:lnSpc>
                            <a:spcAft>
                              <a:spcPts val="900"/>
                            </a:spcAft>
                          </a:pPr>
                          <a:r>
                            <a:rPr lang="en-GB" sz="1200">
                              <a:solidFill>
                                <a:schemeClr val="tx1"/>
                              </a:solidFill>
                              <a:effectLst/>
                              <a:highlight>
                                <a:srgbClr val="FFFF00"/>
                              </a:highlight>
                            </a:rPr>
                            <a:t>[30 +margin]</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200" dirty="0">
                              <a:solidFill>
                                <a:schemeClr val="tx1"/>
                              </a:solidFill>
                              <a:effectLst/>
                            </a:rPr>
                            <a:t>&gt;[104]</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200">
                              <a:solidFill>
                                <a:schemeClr val="tx1"/>
                              </a:solidFill>
                              <a:effectLst/>
                            </a:rPr>
                            <a:t>All</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1147118743"/>
                      </a:ext>
                    </a:extLst>
                  </a:tr>
                  <a:tr h="165664">
                    <a:tc>
                      <a:txBody>
                        <a:bodyPr/>
                        <a:lstStyle/>
                        <a:p>
                          <a:pPr algn="ctr">
                            <a:lnSpc>
                              <a:spcPct val="107000"/>
                            </a:lnSpc>
                            <a:spcAft>
                              <a:spcPts val="300"/>
                            </a:spcAft>
                          </a:pPr>
                          <a:r>
                            <a:rPr lang="en-GB" sz="1200">
                              <a:solidFill>
                                <a:schemeClr val="tx1"/>
                              </a:solidFill>
                              <a:effectLst/>
                              <a:highlight>
                                <a:srgbClr val="FFFF00"/>
                              </a:highlight>
                            </a:rPr>
                            <a:t>[TBD+margin]</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300"/>
                            </a:spcAft>
                          </a:pPr>
                          <a:r>
                            <a:rPr lang="en-GB" sz="1200" dirty="0">
                              <a:solidFill>
                                <a:schemeClr val="tx1"/>
                              </a:solidFill>
                              <a:effectLst/>
                            </a:rPr>
                            <a:t>≥[24]</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rowSpan="3">
                      <a:txBody>
                        <a:bodyPr/>
                        <a:lstStyle/>
                        <a:p>
                          <a:pPr algn="ctr">
                            <a:lnSpc>
                              <a:spcPct val="107000"/>
                            </a:lnSpc>
                            <a:spcAft>
                              <a:spcPts val="300"/>
                            </a:spcAft>
                          </a:pPr>
                          <a:r>
                            <a:rPr lang="en-GB" sz="1200" dirty="0">
                              <a:solidFill>
                                <a:schemeClr val="tx1"/>
                              </a:solidFill>
                              <a:effectLst/>
                            </a:rPr>
                            <a:t>30</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300"/>
                            </a:spcAft>
                          </a:pPr>
                          <a:r>
                            <a:rPr lang="en-US" sz="1200">
                              <a:solidFill>
                                <a:schemeClr val="tx1"/>
                              </a:solidFill>
                              <a:effectLst/>
                            </a:rPr>
                            <a:t>≥</a:t>
                          </a:r>
                          <a:r>
                            <a:rPr lang="en-GB" sz="1200">
                              <a:solidFill>
                                <a:schemeClr val="tx1"/>
                              </a:solidFill>
                              <a:effectLst/>
                            </a:rPr>
                            <a:t>4</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1179714508"/>
                      </a:ext>
                    </a:extLst>
                  </a:tr>
                  <a:tr h="165664">
                    <a:tc>
                      <a:txBody>
                        <a:bodyPr/>
                        <a:lstStyle/>
                        <a:p>
                          <a:pPr algn="ctr">
                            <a:lnSpc>
                              <a:spcPct val="107000"/>
                            </a:lnSpc>
                            <a:spcAft>
                              <a:spcPts val="300"/>
                            </a:spcAft>
                          </a:pPr>
                          <a:r>
                            <a:rPr lang="en-GB" sz="1200">
                              <a:solidFill>
                                <a:schemeClr val="tx1"/>
                              </a:solidFill>
                              <a:effectLst/>
                              <a:highlight>
                                <a:srgbClr val="FFFF00"/>
                              </a:highlight>
                            </a:rPr>
                            <a:t>[30 +margin]</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300"/>
                            </a:spcAft>
                          </a:pPr>
                          <a:r>
                            <a:rPr lang="en-GB" sz="1200" dirty="0">
                              <a:solidFill>
                                <a:schemeClr val="tx1"/>
                              </a:solidFill>
                              <a:effectLst/>
                            </a:rPr>
                            <a:t>≥[48]</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300"/>
                            </a:spcAft>
                          </a:pPr>
                          <a:r>
                            <a:rPr lang="en-GB" sz="1200" dirty="0">
                              <a:solidFill>
                                <a:schemeClr val="tx1"/>
                              </a:solidFill>
                              <a:effectLst/>
                            </a:rPr>
                            <a:t>All</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3081638255"/>
                      </a:ext>
                    </a:extLst>
                  </a:tr>
                  <a:tr h="165664">
                    <a:tc>
                      <a:txBody>
                        <a:bodyPr/>
                        <a:lstStyle/>
                        <a:p>
                          <a:pPr algn="ctr">
                            <a:lnSpc>
                              <a:spcPct val="107000"/>
                            </a:lnSpc>
                            <a:spcAft>
                              <a:spcPts val="300"/>
                            </a:spcAft>
                          </a:pPr>
                          <a:r>
                            <a:rPr lang="en-GB" sz="1200">
                              <a:solidFill>
                                <a:schemeClr val="tx1"/>
                              </a:solidFill>
                              <a:effectLst/>
                              <a:highlight>
                                <a:srgbClr val="FFFF00"/>
                              </a:highlight>
                            </a:rPr>
                            <a:t>[15 +margin]</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300"/>
                            </a:spcAft>
                          </a:pPr>
                          <a:r>
                            <a:rPr lang="en-GB" sz="1200" dirty="0">
                              <a:solidFill>
                                <a:schemeClr val="tx1"/>
                              </a:solidFill>
                              <a:effectLst/>
                            </a:rPr>
                            <a:t>≥[132]</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300"/>
                            </a:spcAft>
                          </a:pPr>
                          <a:r>
                            <a:rPr lang="en-GB" sz="1200" dirty="0">
                              <a:solidFill>
                                <a:schemeClr val="tx1"/>
                              </a:solidFill>
                              <a:effectLst/>
                            </a:rPr>
                            <a:t>All</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3578922854"/>
                      </a:ext>
                    </a:extLst>
                  </a:tr>
                  <a:tr h="165664">
                    <a:tc>
                      <a:txBody>
                        <a:bodyPr/>
                        <a:lstStyle/>
                        <a:p>
                          <a:pPr algn="ctr">
                            <a:lnSpc>
                              <a:spcPct val="107000"/>
                            </a:lnSpc>
                            <a:spcAft>
                              <a:spcPts val="300"/>
                            </a:spcAft>
                          </a:pPr>
                          <a:r>
                            <a:rPr lang="en-GB" sz="1200">
                              <a:solidFill>
                                <a:schemeClr val="tx1"/>
                              </a:solidFill>
                              <a:effectLst/>
                              <a:highlight>
                                <a:srgbClr val="FFFF00"/>
                              </a:highlight>
                            </a:rPr>
                            <a:t>[29 +margin]</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300"/>
                            </a:spcAft>
                          </a:pPr>
                          <a:r>
                            <a:rPr lang="en-GB" sz="1200">
                              <a:solidFill>
                                <a:schemeClr val="tx1"/>
                              </a:solidFill>
                              <a:effectLst/>
                            </a:rPr>
                            <a:t>≥[24]</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rowSpan="3">
                      <a:txBody>
                        <a:bodyPr/>
                        <a:lstStyle/>
                        <a:p>
                          <a:pPr algn="ctr">
                            <a:lnSpc>
                              <a:spcPct val="107000"/>
                            </a:lnSpc>
                            <a:spcAft>
                              <a:spcPts val="300"/>
                            </a:spcAft>
                          </a:pPr>
                          <a:r>
                            <a:rPr lang="en-GB" sz="1200" dirty="0">
                              <a:solidFill>
                                <a:schemeClr val="tx1"/>
                              </a:solidFill>
                              <a:effectLst/>
                            </a:rPr>
                            <a:t>60</a:t>
                          </a:r>
                          <a:endParaRPr lang="en-US" sz="1200" dirty="0">
                            <a:solidFill>
                              <a:schemeClr val="tx1"/>
                            </a:solidFill>
                            <a:effectLst/>
                          </a:endParaRPr>
                        </a:p>
                        <a:p>
                          <a:pPr algn="ctr">
                            <a:lnSpc>
                              <a:spcPct val="107000"/>
                            </a:lnSpc>
                            <a:spcAft>
                              <a:spcPts val="300"/>
                            </a:spcAft>
                          </a:pPr>
                          <a:r>
                            <a:rPr lang="en-GB" sz="1200" dirty="0">
                              <a:solidFill>
                                <a:schemeClr val="tx1"/>
                              </a:solidFill>
                              <a:effectLst/>
                            </a:rPr>
                            <a:t> </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300"/>
                            </a:spcAft>
                          </a:pPr>
                          <a:r>
                            <a:rPr lang="en-US" sz="1200" dirty="0">
                              <a:solidFill>
                                <a:schemeClr val="tx1"/>
                              </a:solidFill>
                              <a:effectLst/>
                            </a:rPr>
                            <a:t>≥</a:t>
                          </a:r>
                          <a:r>
                            <a:rPr lang="en-GB" sz="1200" dirty="0">
                              <a:solidFill>
                                <a:schemeClr val="tx1"/>
                              </a:solidFill>
                              <a:effectLst/>
                            </a:rPr>
                            <a:t>4</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317873138"/>
                      </a:ext>
                    </a:extLst>
                  </a:tr>
                  <a:tr h="165664">
                    <a:tc>
                      <a:txBody>
                        <a:bodyPr/>
                        <a:lstStyle/>
                        <a:p>
                          <a:pPr algn="ctr">
                            <a:lnSpc>
                              <a:spcPct val="107000"/>
                            </a:lnSpc>
                            <a:spcAft>
                              <a:spcPts val="300"/>
                            </a:spcAft>
                          </a:pPr>
                          <a:r>
                            <a:rPr lang="en-GB" sz="1200">
                              <a:solidFill>
                                <a:schemeClr val="tx1"/>
                              </a:solidFill>
                              <a:effectLst/>
                              <a:highlight>
                                <a:srgbClr val="FFFF00"/>
                              </a:highlight>
                            </a:rPr>
                            <a:t>[15 +margin]</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300"/>
                            </a:spcAft>
                          </a:pPr>
                          <a:r>
                            <a:rPr lang="en-GB" sz="1200" dirty="0">
                              <a:solidFill>
                                <a:schemeClr val="tx1"/>
                              </a:solidFill>
                              <a:effectLst/>
                            </a:rPr>
                            <a:t>≥[64]</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300"/>
                            </a:spcAft>
                          </a:pPr>
                          <a:r>
                            <a:rPr lang="en-GB" sz="1200" dirty="0">
                              <a:solidFill>
                                <a:schemeClr val="tx1"/>
                              </a:solidFill>
                              <a:effectLst/>
                            </a:rPr>
                            <a:t>All</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3001722766"/>
                      </a:ext>
                    </a:extLst>
                  </a:tr>
                  <a:tr h="165664">
                    <a:tc>
                      <a:txBody>
                        <a:bodyPr/>
                        <a:lstStyle/>
                        <a:p>
                          <a:pPr algn="ctr">
                            <a:lnSpc>
                              <a:spcPct val="107000"/>
                            </a:lnSpc>
                            <a:spcAft>
                              <a:spcPts val="300"/>
                            </a:spcAft>
                          </a:pPr>
                          <a:r>
                            <a:rPr lang="en-GB" sz="1200">
                              <a:solidFill>
                                <a:schemeClr val="tx1"/>
                              </a:solidFill>
                              <a:effectLst/>
                              <a:highlight>
                                <a:srgbClr val="FFFF00"/>
                              </a:highlight>
                            </a:rPr>
                            <a:t>[7+margin]</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300"/>
                            </a:spcAft>
                          </a:pPr>
                          <a:r>
                            <a:rPr lang="en-GB" sz="1200" dirty="0">
                              <a:solidFill>
                                <a:schemeClr val="tx1"/>
                              </a:solidFill>
                              <a:effectLst/>
                            </a:rPr>
                            <a:t>≥[132]</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300"/>
                            </a:spcAft>
                          </a:pPr>
                          <a:r>
                            <a:rPr lang="en-GB" sz="1200" dirty="0">
                              <a:solidFill>
                                <a:schemeClr val="tx1"/>
                              </a:solidFill>
                              <a:effectLst/>
                            </a:rPr>
                            <a:t>All</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3882915135"/>
                      </a:ext>
                    </a:extLst>
                  </a:tr>
                  <a:tr h="165664">
                    <a:tc>
                      <a:txBody>
                        <a:bodyPr/>
                        <a:lstStyle/>
                        <a:p>
                          <a:pPr algn="ctr">
                            <a:lnSpc>
                              <a:spcPct val="107000"/>
                            </a:lnSpc>
                            <a:spcAft>
                              <a:spcPts val="300"/>
                            </a:spcAft>
                          </a:pPr>
                          <a:r>
                            <a:rPr lang="en-GB" sz="1200">
                              <a:solidFill>
                                <a:schemeClr val="tx1"/>
                              </a:solidFill>
                              <a:effectLst/>
                              <a:highlight>
                                <a:srgbClr val="FFFF00"/>
                              </a:highlight>
                            </a:rPr>
                            <a:t>[92 +margin]</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rowSpan="9">
                      <a:txBody>
                        <a:bodyPr/>
                        <a:lstStyle/>
                        <a:p>
                          <a:pPr algn="ctr">
                            <a:lnSpc>
                              <a:spcPct val="107000"/>
                            </a:lnSpc>
                            <a:spcAft>
                              <a:spcPts val="300"/>
                            </a:spcAft>
                          </a:pPr>
                          <a:r>
                            <a:rPr lang="en-GB" sz="1200">
                              <a:solidFill>
                                <a:schemeClr val="tx1"/>
                              </a:solidFill>
                              <a:effectLst/>
                            </a:rPr>
                            <a:t>-13</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300"/>
                            </a:spcAft>
                          </a:pPr>
                          <a:r>
                            <a:rPr lang="en-GB" sz="1200">
                              <a:solidFill>
                                <a:schemeClr val="tx1"/>
                              </a:solidFill>
                              <a:effectLst/>
                            </a:rPr>
                            <a:t>≥[24]</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rowSpan="3">
                      <a:txBody>
                        <a:bodyPr/>
                        <a:lstStyle/>
                        <a:p>
                          <a:pPr algn="ctr">
                            <a:lnSpc>
                              <a:spcPct val="107000"/>
                            </a:lnSpc>
                            <a:spcAft>
                              <a:spcPts val="300"/>
                            </a:spcAft>
                          </a:pPr>
                          <a:r>
                            <a:rPr lang="en-GB" sz="1200" dirty="0">
                              <a:solidFill>
                                <a:schemeClr val="tx1"/>
                              </a:solidFill>
                              <a:effectLst/>
                            </a:rPr>
                            <a:t>15</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300"/>
                            </a:spcAft>
                          </a:pPr>
                          <a:r>
                            <a:rPr lang="en-US" sz="1200" dirty="0">
                              <a:solidFill>
                                <a:schemeClr val="tx1"/>
                              </a:solidFill>
                              <a:effectLst/>
                            </a:rPr>
                            <a:t>≥</a:t>
                          </a:r>
                          <a:r>
                            <a:rPr lang="en-GB" sz="1200" dirty="0">
                              <a:solidFill>
                                <a:schemeClr val="tx1"/>
                              </a:solidFill>
                              <a:effectLst/>
                            </a:rPr>
                            <a:t>4</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3514670454"/>
                      </a:ext>
                    </a:extLst>
                  </a:tr>
                  <a:tr h="165664">
                    <a:tc>
                      <a:txBody>
                        <a:bodyPr/>
                        <a:lstStyle/>
                        <a:p>
                          <a:pPr algn="ctr">
                            <a:lnSpc>
                              <a:spcPct val="107000"/>
                            </a:lnSpc>
                            <a:spcAft>
                              <a:spcPts val="300"/>
                            </a:spcAft>
                          </a:pPr>
                          <a:r>
                            <a:rPr lang="en-GB" sz="1200">
                              <a:solidFill>
                                <a:schemeClr val="tx1"/>
                              </a:solidFill>
                              <a:effectLst/>
                              <a:highlight>
                                <a:srgbClr val="FFFF00"/>
                              </a:highlight>
                            </a:rPr>
                            <a:t>[75 +margin]</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300"/>
                            </a:spcAft>
                          </a:pPr>
                          <a:r>
                            <a:rPr lang="en-GB" sz="1200" dirty="0">
                              <a:solidFill>
                                <a:schemeClr val="tx1"/>
                              </a:solidFill>
                              <a:effectLst/>
                            </a:rPr>
                            <a:t>≥[52]</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300"/>
                            </a:spcAft>
                          </a:pPr>
                          <a:r>
                            <a:rPr lang="en-GB" sz="1200" dirty="0">
                              <a:solidFill>
                                <a:schemeClr val="tx1"/>
                              </a:solidFill>
                              <a:effectLst/>
                            </a:rPr>
                            <a:t>All</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260588434"/>
                      </a:ext>
                    </a:extLst>
                  </a:tr>
                  <a:tr h="165664">
                    <a:tc>
                      <a:txBody>
                        <a:bodyPr/>
                        <a:lstStyle/>
                        <a:p>
                          <a:pPr algn="ctr">
                            <a:lnSpc>
                              <a:spcPct val="107000"/>
                            </a:lnSpc>
                            <a:spcAft>
                              <a:spcPts val="300"/>
                            </a:spcAft>
                          </a:pPr>
                          <a:r>
                            <a:rPr lang="en-GB" sz="1200">
                              <a:solidFill>
                                <a:schemeClr val="tx1"/>
                              </a:solidFill>
                              <a:effectLst/>
                              <a:highlight>
                                <a:srgbClr val="FFFF00"/>
                              </a:highlight>
                            </a:rPr>
                            <a:t>[36+margin]</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300"/>
                            </a:spcAft>
                          </a:pPr>
                          <a:r>
                            <a:rPr lang="en-GB" sz="1200" dirty="0">
                              <a:solidFill>
                                <a:schemeClr val="tx1"/>
                              </a:solidFill>
                              <a:effectLst/>
                            </a:rPr>
                            <a:t>&gt;[104]</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300"/>
                            </a:spcAft>
                          </a:pPr>
                          <a:r>
                            <a:rPr lang="en-GB" sz="1200" dirty="0">
                              <a:solidFill>
                                <a:schemeClr val="tx1"/>
                              </a:solidFill>
                              <a:effectLst/>
                            </a:rPr>
                            <a:t>All</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1040616161"/>
                      </a:ext>
                    </a:extLst>
                  </a:tr>
                  <a:tr h="165664">
                    <a:tc>
                      <a:txBody>
                        <a:bodyPr/>
                        <a:lstStyle/>
                        <a:p>
                          <a:pPr algn="ctr">
                            <a:lnSpc>
                              <a:spcPct val="107000"/>
                            </a:lnSpc>
                            <a:spcAft>
                              <a:spcPts val="300"/>
                            </a:spcAft>
                          </a:pPr>
                          <a:r>
                            <a:rPr lang="en-GB" sz="1200">
                              <a:solidFill>
                                <a:schemeClr val="tx1"/>
                              </a:solidFill>
                              <a:effectLst/>
                              <a:highlight>
                                <a:srgbClr val="FFFF00"/>
                              </a:highlight>
                            </a:rPr>
                            <a:t>[TBD +margin]</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300"/>
                            </a:spcAft>
                          </a:pPr>
                          <a:r>
                            <a:rPr lang="en-GB" sz="1200">
                              <a:solidFill>
                                <a:schemeClr val="tx1"/>
                              </a:solidFill>
                              <a:effectLst/>
                            </a:rPr>
                            <a:t>≥[24]</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rowSpan="3">
                      <a:txBody>
                        <a:bodyPr/>
                        <a:lstStyle/>
                        <a:p>
                          <a:pPr algn="ctr">
                            <a:lnSpc>
                              <a:spcPct val="107000"/>
                            </a:lnSpc>
                            <a:spcAft>
                              <a:spcPts val="300"/>
                            </a:spcAft>
                          </a:pPr>
                          <a:r>
                            <a:rPr lang="en-GB" sz="1200">
                              <a:solidFill>
                                <a:schemeClr val="tx1"/>
                              </a:solidFill>
                              <a:effectLst/>
                            </a:rPr>
                            <a:t>30</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300"/>
                            </a:spcAft>
                          </a:pPr>
                          <a:r>
                            <a:rPr lang="en-US" sz="1200" dirty="0">
                              <a:solidFill>
                                <a:schemeClr val="tx1"/>
                              </a:solidFill>
                              <a:effectLst/>
                            </a:rPr>
                            <a:t>≥</a:t>
                          </a:r>
                          <a:r>
                            <a:rPr lang="en-GB" sz="1200" dirty="0">
                              <a:solidFill>
                                <a:schemeClr val="tx1"/>
                              </a:solidFill>
                              <a:effectLst/>
                            </a:rPr>
                            <a:t>4</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1419166194"/>
                      </a:ext>
                    </a:extLst>
                  </a:tr>
                  <a:tr h="165664">
                    <a:tc>
                      <a:txBody>
                        <a:bodyPr/>
                        <a:lstStyle/>
                        <a:p>
                          <a:pPr algn="ctr">
                            <a:lnSpc>
                              <a:spcPct val="107000"/>
                            </a:lnSpc>
                            <a:spcAft>
                              <a:spcPts val="300"/>
                            </a:spcAft>
                          </a:pPr>
                          <a:r>
                            <a:rPr lang="en-GB" sz="1200">
                              <a:solidFill>
                                <a:schemeClr val="tx1"/>
                              </a:solidFill>
                              <a:effectLst/>
                              <a:highlight>
                                <a:srgbClr val="FFFF00"/>
                              </a:highlight>
                            </a:rPr>
                            <a:t>[37 +margin]</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300"/>
                            </a:spcAft>
                          </a:pPr>
                          <a:r>
                            <a:rPr lang="en-GB" sz="1200">
                              <a:solidFill>
                                <a:schemeClr val="tx1"/>
                              </a:solidFill>
                              <a:effectLst/>
                            </a:rPr>
                            <a:t>≥[48]</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300"/>
                            </a:spcAft>
                          </a:pPr>
                          <a:r>
                            <a:rPr lang="en-GB" sz="1200" dirty="0">
                              <a:solidFill>
                                <a:schemeClr val="tx1"/>
                              </a:solidFill>
                              <a:effectLst/>
                            </a:rPr>
                            <a:t>All</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3845535504"/>
                      </a:ext>
                    </a:extLst>
                  </a:tr>
                  <a:tr h="165664">
                    <a:tc>
                      <a:txBody>
                        <a:bodyPr/>
                        <a:lstStyle/>
                        <a:p>
                          <a:pPr algn="ctr">
                            <a:lnSpc>
                              <a:spcPct val="107000"/>
                            </a:lnSpc>
                            <a:spcAft>
                              <a:spcPts val="300"/>
                            </a:spcAft>
                          </a:pPr>
                          <a:r>
                            <a:rPr lang="en-GB" sz="1200">
                              <a:solidFill>
                                <a:schemeClr val="tx1"/>
                              </a:solidFill>
                              <a:effectLst/>
                              <a:highlight>
                                <a:srgbClr val="FFFF00"/>
                              </a:highlight>
                            </a:rPr>
                            <a:t>[16 +margin]</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300"/>
                            </a:spcAft>
                          </a:pPr>
                          <a:r>
                            <a:rPr lang="en-GB" sz="1200">
                              <a:solidFill>
                                <a:schemeClr val="tx1"/>
                              </a:solidFill>
                              <a:effectLst/>
                            </a:rPr>
                            <a:t>≥[132]</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300"/>
                            </a:spcAft>
                          </a:pPr>
                          <a:r>
                            <a:rPr lang="en-GB" sz="1200" dirty="0">
                              <a:solidFill>
                                <a:schemeClr val="tx1"/>
                              </a:solidFill>
                              <a:effectLst/>
                            </a:rPr>
                            <a:t>All</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3410450117"/>
                      </a:ext>
                    </a:extLst>
                  </a:tr>
                  <a:tr h="165664">
                    <a:tc>
                      <a:txBody>
                        <a:bodyPr/>
                        <a:lstStyle/>
                        <a:p>
                          <a:pPr algn="ctr">
                            <a:lnSpc>
                              <a:spcPct val="107000"/>
                            </a:lnSpc>
                            <a:spcAft>
                              <a:spcPts val="300"/>
                            </a:spcAft>
                          </a:pPr>
                          <a:r>
                            <a:rPr lang="en-GB" sz="1200">
                              <a:solidFill>
                                <a:schemeClr val="tx1"/>
                              </a:solidFill>
                              <a:effectLst/>
                              <a:highlight>
                                <a:srgbClr val="FFFF00"/>
                              </a:highlight>
                            </a:rPr>
                            <a:t>[36 +margin]</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300"/>
                            </a:spcAft>
                          </a:pPr>
                          <a:r>
                            <a:rPr lang="en-GB" sz="1200">
                              <a:solidFill>
                                <a:schemeClr val="tx1"/>
                              </a:solidFill>
                              <a:effectLst/>
                            </a:rPr>
                            <a:t>≥[24]</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rowSpan="3">
                      <a:txBody>
                        <a:bodyPr/>
                        <a:lstStyle/>
                        <a:p>
                          <a:pPr algn="ctr">
                            <a:lnSpc>
                              <a:spcPct val="107000"/>
                            </a:lnSpc>
                            <a:spcAft>
                              <a:spcPts val="300"/>
                            </a:spcAft>
                          </a:pPr>
                          <a:r>
                            <a:rPr lang="en-GB" sz="1200">
                              <a:solidFill>
                                <a:schemeClr val="tx1"/>
                              </a:solidFill>
                              <a:effectLst/>
                            </a:rPr>
                            <a:t>60</a:t>
                          </a:r>
                          <a:endParaRPr lang="en-US" sz="1200">
                            <a:solidFill>
                              <a:schemeClr val="tx1"/>
                            </a:solidFill>
                            <a:effectLst/>
                          </a:endParaRPr>
                        </a:p>
                        <a:p>
                          <a:pPr algn="ctr">
                            <a:lnSpc>
                              <a:spcPct val="107000"/>
                            </a:lnSpc>
                            <a:spcAft>
                              <a:spcPts val="300"/>
                            </a:spcAft>
                          </a:pPr>
                          <a:r>
                            <a:rPr lang="en-GB" sz="1200">
                              <a:solidFill>
                                <a:schemeClr val="tx1"/>
                              </a:solidFill>
                              <a:effectLst/>
                            </a:rPr>
                            <a:t> </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300"/>
                            </a:spcAft>
                          </a:pPr>
                          <a:r>
                            <a:rPr lang="en-US" sz="1200" dirty="0">
                              <a:solidFill>
                                <a:schemeClr val="tx1"/>
                              </a:solidFill>
                              <a:effectLst/>
                            </a:rPr>
                            <a:t>≥</a:t>
                          </a:r>
                          <a:r>
                            <a:rPr lang="en-GB" sz="1200" dirty="0">
                              <a:solidFill>
                                <a:schemeClr val="tx1"/>
                              </a:solidFill>
                              <a:effectLst/>
                            </a:rPr>
                            <a:t>4</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647326303"/>
                      </a:ext>
                    </a:extLst>
                  </a:tr>
                  <a:tr h="165664">
                    <a:tc>
                      <a:txBody>
                        <a:bodyPr/>
                        <a:lstStyle/>
                        <a:p>
                          <a:pPr algn="ctr">
                            <a:lnSpc>
                              <a:spcPct val="107000"/>
                            </a:lnSpc>
                            <a:spcAft>
                              <a:spcPts val="300"/>
                            </a:spcAft>
                          </a:pPr>
                          <a:r>
                            <a:rPr lang="en-GB" sz="1200">
                              <a:solidFill>
                                <a:schemeClr val="tx1"/>
                              </a:solidFill>
                              <a:effectLst/>
                              <a:highlight>
                                <a:srgbClr val="FFFF00"/>
                              </a:highlight>
                            </a:rPr>
                            <a:t>[16+margin]</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300"/>
                            </a:spcAft>
                          </a:pPr>
                          <a:r>
                            <a:rPr lang="en-GB" sz="1200">
                              <a:solidFill>
                                <a:schemeClr val="tx1"/>
                              </a:solidFill>
                              <a:effectLst/>
                            </a:rPr>
                            <a:t>≥[64]</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300"/>
                            </a:spcAft>
                          </a:pPr>
                          <a:r>
                            <a:rPr lang="en-GB" sz="1200" dirty="0">
                              <a:solidFill>
                                <a:schemeClr val="tx1"/>
                              </a:solidFill>
                              <a:effectLst/>
                            </a:rPr>
                            <a:t>All</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483910369"/>
                      </a:ext>
                    </a:extLst>
                  </a:tr>
                  <a:tr h="165664">
                    <a:tc>
                      <a:txBody>
                        <a:bodyPr/>
                        <a:lstStyle/>
                        <a:p>
                          <a:pPr algn="ctr">
                            <a:lnSpc>
                              <a:spcPct val="107000"/>
                            </a:lnSpc>
                            <a:spcAft>
                              <a:spcPts val="300"/>
                            </a:spcAft>
                          </a:pPr>
                          <a:r>
                            <a:rPr lang="en-GB" sz="1200">
                              <a:solidFill>
                                <a:schemeClr val="tx1"/>
                              </a:solidFill>
                              <a:effectLst/>
                              <a:highlight>
                                <a:srgbClr val="FFFF00"/>
                              </a:highlight>
                            </a:rPr>
                            <a:t>[8 +margin]</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300"/>
                            </a:spcAft>
                          </a:pPr>
                          <a:r>
                            <a:rPr lang="en-GB" sz="1200">
                              <a:solidFill>
                                <a:schemeClr val="tx1"/>
                              </a:solidFill>
                              <a:effectLst/>
                            </a:rPr>
                            <a:t>≥[132]</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300"/>
                            </a:spcAft>
                          </a:pPr>
                          <a:r>
                            <a:rPr lang="en-GB" sz="1200" dirty="0">
                              <a:solidFill>
                                <a:schemeClr val="tx1"/>
                              </a:solidFill>
                              <a:effectLst/>
                            </a:rPr>
                            <a:t>All</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60558822"/>
                      </a:ext>
                    </a:extLst>
                  </a:tr>
                  <a:tr h="418129">
                    <a:tc gridSpan="5">
                      <a:txBody>
                        <a:bodyPr/>
                        <a:lstStyle/>
                        <a:p>
                          <a:pPr algn="just">
                            <a:lnSpc>
                              <a:spcPct val="105000"/>
                            </a:lnSpc>
                            <a:spcAft>
                              <a:spcPts val="600"/>
                            </a:spcAft>
                          </a:pPr>
                          <a:r>
                            <a:rPr lang="en-GB" sz="1100" dirty="0">
                              <a:solidFill>
                                <a:schemeClr val="tx1"/>
                              </a:solidFill>
                              <a:effectLst/>
                            </a:rPr>
                            <a:t>Note 1:  Margin value is FFS</a:t>
                          </a:r>
                          <a:endParaRPr lang="en-US" sz="1100" dirty="0">
                            <a:solidFill>
                              <a:schemeClr val="tx1"/>
                            </a:solidFill>
                            <a:effectLst/>
                          </a:endParaRPr>
                        </a:p>
                        <a:p>
                          <a:pPr algn="ctr">
                            <a:lnSpc>
                              <a:spcPct val="107000"/>
                            </a:lnSpc>
                            <a:spcAft>
                              <a:spcPts val="300"/>
                            </a:spcAft>
                          </a:pPr>
                          <a:r>
                            <a:rPr lang="en-GB" sz="1100" dirty="0">
                              <a:solidFill>
                                <a:schemeClr val="tx1"/>
                              </a:solidFill>
                              <a:effectLst/>
                            </a:rPr>
                            <a:t> </a:t>
                          </a:r>
                          <a:endParaRPr lang="en-US" sz="11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956450775"/>
                      </a:ext>
                    </a:extLst>
                  </a:tr>
                </a:tbl>
              </a:graphicData>
            </a:graphic>
          </p:graphicFrame>
        </mc:Choice>
        <mc:Fallback>
          <p:graphicFrame>
            <p:nvGraphicFramePr>
              <p:cNvPr id="5" name="Table 4">
                <a:extLst>
                  <a:ext uri="{FF2B5EF4-FFF2-40B4-BE49-F238E27FC236}">
                    <a16:creationId xmlns:a16="http://schemas.microsoft.com/office/drawing/2014/main" id="{98294886-8818-4D6E-BE4F-614432F9AE22}"/>
                  </a:ext>
                </a:extLst>
              </p:cNvPr>
              <p:cNvGraphicFramePr>
                <a:graphicFrameLocks noGrp="1"/>
              </p:cNvGraphicFramePr>
              <p:nvPr>
                <p:extLst>
                  <p:ext uri="{D42A27DB-BD31-4B8C-83A1-F6EECF244321}">
                    <p14:modId xmlns:p14="http://schemas.microsoft.com/office/powerpoint/2010/main" val="1196837346"/>
                  </p:ext>
                </p:extLst>
              </p:nvPr>
            </p:nvGraphicFramePr>
            <p:xfrm>
              <a:off x="6616824" y="1775180"/>
              <a:ext cx="5239816" cy="4602172"/>
            </p:xfrm>
            <a:graphic>
              <a:graphicData uri="http://schemas.openxmlformats.org/drawingml/2006/table">
                <a:tbl>
                  <a:tblPr firstRow="1" firstCol="1" bandRow="1">
                    <a:tableStyleId>{5C22544A-7EE6-4342-B048-85BDC9FD1C3A}</a:tableStyleId>
                  </a:tblPr>
                  <a:tblGrid>
                    <a:gridCol w="1112296">
                      <a:extLst>
                        <a:ext uri="{9D8B030D-6E8A-4147-A177-3AD203B41FA5}">
                          <a16:colId xmlns:a16="http://schemas.microsoft.com/office/drawing/2014/main" val="908907903"/>
                        </a:ext>
                      </a:extLst>
                    </a:gridCol>
                    <a:gridCol w="684170">
                      <a:extLst>
                        <a:ext uri="{9D8B030D-6E8A-4147-A177-3AD203B41FA5}">
                          <a16:colId xmlns:a16="http://schemas.microsoft.com/office/drawing/2014/main" val="1005967399"/>
                        </a:ext>
                      </a:extLst>
                    </a:gridCol>
                    <a:gridCol w="804906">
                      <a:extLst>
                        <a:ext uri="{9D8B030D-6E8A-4147-A177-3AD203B41FA5}">
                          <a16:colId xmlns:a16="http://schemas.microsoft.com/office/drawing/2014/main" val="2997162668"/>
                        </a:ext>
                      </a:extLst>
                    </a:gridCol>
                    <a:gridCol w="614781">
                      <a:extLst>
                        <a:ext uri="{9D8B030D-6E8A-4147-A177-3AD203B41FA5}">
                          <a16:colId xmlns:a16="http://schemas.microsoft.com/office/drawing/2014/main" val="1457403704"/>
                        </a:ext>
                      </a:extLst>
                    </a:gridCol>
                    <a:gridCol w="2023663">
                      <a:extLst>
                        <a:ext uri="{9D8B030D-6E8A-4147-A177-3AD203B41FA5}">
                          <a16:colId xmlns:a16="http://schemas.microsoft.com/office/drawing/2014/main" val="3326685044"/>
                        </a:ext>
                      </a:extLst>
                    </a:gridCol>
                  </a:tblGrid>
                  <a:tr h="829247">
                    <a:tc>
                      <a:txBody>
                        <a:bodyPr/>
                        <a:lstStyle/>
                        <a:p>
                          <a:pPr algn="ctr">
                            <a:lnSpc>
                              <a:spcPct val="107000"/>
                            </a:lnSpc>
                            <a:spcAft>
                              <a:spcPts val="300"/>
                            </a:spcAft>
                          </a:pPr>
                          <a:r>
                            <a:rPr lang="en-GB" sz="1200" dirty="0">
                              <a:solidFill>
                                <a:schemeClr val="tx1"/>
                              </a:solidFill>
                              <a:effectLst/>
                            </a:rPr>
                            <a:t>Accuracy, </a:t>
                          </a:r>
                          <a:endParaRPr lang="en-US" sz="1200" dirty="0">
                            <a:solidFill>
                              <a:schemeClr val="tx1"/>
                            </a:solidFill>
                            <a:effectLst/>
                          </a:endParaRPr>
                        </a:p>
                        <a:p>
                          <a:pPr algn="ctr">
                            <a:lnSpc>
                              <a:spcPct val="107000"/>
                            </a:lnSpc>
                            <a:spcAft>
                              <a:spcPts val="300"/>
                            </a:spcAft>
                          </a:pPr>
                          <a:r>
                            <a:rPr lang="en-GB" sz="1200" dirty="0">
                              <a:solidFill>
                                <a:schemeClr val="tx1"/>
                              </a:solidFill>
                              <a:effectLst/>
                            </a:rPr>
                            <a:t>Tc</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600"/>
                            </a:spcAft>
                          </a:pPr>
                          <a:r>
                            <a:rPr lang="en-GB" sz="1200" dirty="0">
                              <a:solidFill>
                                <a:schemeClr val="tx1"/>
                              </a:solidFill>
                              <a:effectLst/>
                            </a:rPr>
                            <a:t>Es/</a:t>
                          </a:r>
                          <a:r>
                            <a:rPr lang="en-GB" sz="1200" dirty="0" err="1">
                              <a:solidFill>
                                <a:schemeClr val="tx1"/>
                              </a:solidFill>
                              <a:effectLst/>
                            </a:rPr>
                            <a:t>Iot</a:t>
                          </a:r>
                          <a:r>
                            <a:rPr lang="en-GB" sz="1200" dirty="0">
                              <a:solidFill>
                                <a:schemeClr val="tx1"/>
                              </a:solidFill>
                              <a:effectLst/>
                            </a:rPr>
                            <a:t>, </a:t>
                          </a:r>
                          <a:endParaRPr lang="en-US" sz="1200" dirty="0">
                            <a:solidFill>
                              <a:schemeClr val="tx1"/>
                            </a:solidFill>
                            <a:effectLst/>
                          </a:endParaRPr>
                        </a:p>
                        <a:p>
                          <a:pPr algn="ctr">
                            <a:lnSpc>
                              <a:spcPct val="107000"/>
                            </a:lnSpc>
                            <a:spcAft>
                              <a:spcPts val="300"/>
                            </a:spcAft>
                          </a:pPr>
                          <a:r>
                            <a:rPr lang="en-GB" sz="1200" dirty="0">
                              <a:solidFill>
                                <a:schemeClr val="tx1"/>
                              </a:solidFill>
                              <a:effectLst/>
                            </a:rPr>
                            <a:t>dB</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300"/>
                            </a:spcAft>
                          </a:pPr>
                          <a:r>
                            <a:rPr lang="en-GB" sz="1200" dirty="0">
                              <a:solidFill>
                                <a:schemeClr val="tx1"/>
                              </a:solidFill>
                              <a:effectLst/>
                            </a:rPr>
                            <a:t>PRS BW, </a:t>
                          </a:r>
                          <a:endParaRPr lang="en-US" sz="1200" dirty="0">
                            <a:solidFill>
                              <a:schemeClr val="tx1"/>
                            </a:solidFill>
                            <a:effectLst/>
                          </a:endParaRPr>
                        </a:p>
                        <a:p>
                          <a:pPr algn="ctr">
                            <a:lnSpc>
                              <a:spcPct val="107000"/>
                            </a:lnSpc>
                            <a:spcAft>
                              <a:spcPts val="300"/>
                            </a:spcAft>
                          </a:pPr>
                          <a:r>
                            <a:rPr lang="en-GB" sz="1200" dirty="0">
                              <a:solidFill>
                                <a:schemeClr val="tx1"/>
                              </a:solidFill>
                              <a:effectLst/>
                            </a:rPr>
                            <a:t>PRB</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300"/>
                            </a:spcAft>
                          </a:pPr>
                          <a:r>
                            <a:rPr lang="en-GB" sz="1200">
                              <a:solidFill>
                                <a:schemeClr val="tx1"/>
                              </a:solidFill>
                              <a:effectLst/>
                            </a:rPr>
                            <a:t>PRS SCS,</a:t>
                          </a:r>
                          <a:endParaRPr lang="en-US" sz="1200">
                            <a:solidFill>
                              <a:schemeClr val="tx1"/>
                            </a:solidFill>
                            <a:effectLst/>
                          </a:endParaRPr>
                        </a:p>
                        <a:p>
                          <a:pPr algn="ctr">
                            <a:lnSpc>
                              <a:spcPct val="107000"/>
                            </a:lnSpc>
                            <a:spcAft>
                              <a:spcPts val="300"/>
                            </a:spcAft>
                          </a:pPr>
                          <a:r>
                            <a:rPr lang="en-GB" sz="1200">
                              <a:solidFill>
                                <a:schemeClr val="tx1"/>
                              </a:solidFill>
                              <a:effectLst/>
                            </a:rPr>
                            <a:t>kHz</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a:txBody>
                        <a:bodyPr/>
                        <a:lstStyle/>
                        <a:p>
                          <a:endParaRPr lang="en-US"/>
                        </a:p>
                      </a:txBody>
                      <a:tcPr marL="68580" marR="68580" marT="0" marB="0">
                        <a:blipFill>
                          <a:blip r:embed="rId2"/>
                          <a:stretch>
                            <a:fillRect l="-159337" t="-5147" r="-1506" b="-457353"/>
                          </a:stretch>
                        </a:blipFill>
                      </a:tcPr>
                    </a:tc>
                    <a:extLst>
                      <a:ext uri="{0D108BD9-81ED-4DB2-BD59-A6C34878D82A}">
                        <a16:rowId xmlns:a16="http://schemas.microsoft.com/office/drawing/2014/main" val="1444378123"/>
                      </a:ext>
                    </a:extLst>
                  </a:tr>
                  <a:tr h="186119">
                    <a:tc>
                      <a:txBody>
                        <a:bodyPr/>
                        <a:lstStyle/>
                        <a:p>
                          <a:pPr algn="ctr">
                            <a:lnSpc>
                              <a:spcPct val="107000"/>
                            </a:lnSpc>
                            <a:spcAft>
                              <a:spcPts val="900"/>
                            </a:spcAft>
                          </a:pPr>
                          <a:r>
                            <a:rPr lang="en-GB" sz="1200">
                              <a:solidFill>
                                <a:schemeClr val="tx1"/>
                              </a:solidFill>
                              <a:effectLst/>
                              <a:highlight>
                                <a:srgbClr val="FFFF00"/>
                              </a:highlight>
                            </a:rPr>
                            <a:t>[78+margin]</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rowSpan="9">
                      <a:txBody>
                        <a:bodyPr/>
                        <a:lstStyle/>
                        <a:p>
                          <a:pPr algn="ctr">
                            <a:lnSpc>
                              <a:spcPct val="107000"/>
                            </a:lnSpc>
                            <a:spcAft>
                              <a:spcPts val="900"/>
                            </a:spcAft>
                          </a:pPr>
                          <a:r>
                            <a:rPr lang="en-GB" sz="1200" dirty="0">
                              <a:solidFill>
                                <a:schemeClr val="tx1"/>
                              </a:solidFill>
                              <a:effectLst/>
                            </a:rPr>
                            <a:t>-3</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200" dirty="0">
                              <a:solidFill>
                                <a:schemeClr val="tx1"/>
                              </a:solidFill>
                              <a:effectLst/>
                            </a:rPr>
                            <a:t>≥[24]</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rowSpan="3">
                      <a:txBody>
                        <a:bodyPr/>
                        <a:lstStyle/>
                        <a:p>
                          <a:pPr algn="ctr">
                            <a:lnSpc>
                              <a:spcPct val="107000"/>
                            </a:lnSpc>
                            <a:spcAft>
                              <a:spcPts val="900"/>
                            </a:spcAft>
                          </a:pPr>
                          <a:r>
                            <a:rPr lang="en-GB" sz="1200">
                              <a:solidFill>
                                <a:schemeClr val="tx1"/>
                              </a:solidFill>
                              <a:effectLst/>
                            </a:rPr>
                            <a:t>15</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US" sz="1200">
                              <a:solidFill>
                                <a:schemeClr val="tx1"/>
                              </a:solidFill>
                              <a:effectLst/>
                            </a:rPr>
                            <a:t>≥</a:t>
                          </a:r>
                          <a:r>
                            <a:rPr lang="en-GB" sz="1200">
                              <a:solidFill>
                                <a:schemeClr val="tx1"/>
                              </a:solidFill>
                              <a:effectLst/>
                            </a:rPr>
                            <a:t>4</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2667353164"/>
                      </a:ext>
                    </a:extLst>
                  </a:tr>
                  <a:tr h="186119">
                    <a:tc>
                      <a:txBody>
                        <a:bodyPr/>
                        <a:lstStyle/>
                        <a:p>
                          <a:pPr algn="ctr">
                            <a:lnSpc>
                              <a:spcPct val="107000"/>
                            </a:lnSpc>
                            <a:spcAft>
                              <a:spcPts val="900"/>
                            </a:spcAft>
                          </a:pPr>
                          <a:r>
                            <a:rPr lang="en-GB" sz="1200">
                              <a:solidFill>
                                <a:schemeClr val="tx1"/>
                              </a:solidFill>
                              <a:effectLst/>
                              <a:highlight>
                                <a:srgbClr val="FFFF00"/>
                              </a:highlight>
                            </a:rPr>
                            <a:t>[59 +margin]</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200" dirty="0">
                              <a:solidFill>
                                <a:schemeClr val="tx1"/>
                              </a:solidFill>
                              <a:effectLst/>
                            </a:rPr>
                            <a:t>≥[52]</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200">
                              <a:solidFill>
                                <a:schemeClr val="tx1"/>
                              </a:solidFill>
                              <a:effectLst/>
                            </a:rPr>
                            <a:t>All</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1681133026"/>
                      </a:ext>
                    </a:extLst>
                  </a:tr>
                  <a:tr h="186119">
                    <a:tc>
                      <a:txBody>
                        <a:bodyPr/>
                        <a:lstStyle/>
                        <a:p>
                          <a:pPr algn="ctr">
                            <a:lnSpc>
                              <a:spcPct val="107000"/>
                            </a:lnSpc>
                            <a:spcAft>
                              <a:spcPts val="900"/>
                            </a:spcAft>
                          </a:pPr>
                          <a:r>
                            <a:rPr lang="en-GB" sz="1200">
                              <a:solidFill>
                                <a:schemeClr val="tx1"/>
                              </a:solidFill>
                              <a:effectLst/>
                              <a:highlight>
                                <a:srgbClr val="FFFF00"/>
                              </a:highlight>
                            </a:rPr>
                            <a:t>[30 +margin]</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200" dirty="0">
                              <a:solidFill>
                                <a:schemeClr val="tx1"/>
                              </a:solidFill>
                              <a:effectLst/>
                            </a:rPr>
                            <a:t>&gt;[104]</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200">
                              <a:solidFill>
                                <a:schemeClr val="tx1"/>
                              </a:solidFill>
                              <a:effectLst/>
                            </a:rPr>
                            <a:t>All</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1147118743"/>
                      </a:ext>
                    </a:extLst>
                  </a:tr>
                  <a:tr h="186119">
                    <a:tc>
                      <a:txBody>
                        <a:bodyPr/>
                        <a:lstStyle/>
                        <a:p>
                          <a:pPr algn="ctr">
                            <a:lnSpc>
                              <a:spcPct val="107000"/>
                            </a:lnSpc>
                            <a:spcAft>
                              <a:spcPts val="300"/>
                            </a:spcAft>
                          </a:pPr>
                          <a:r>
                            <a:rPr lang="en-GB" sz="1200">
                              <a:solidFill>
                                <a:schemeClr val="tx1"/>
                              </a:solidFill>
                              <a:effectLst/>
                              <a:highlight>
                                <a:srgbClr val="FFFF00"/>
                              </a:highlight>
                            </a:rPr>
                            <a:t>[TBD+margin]</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300"/>
                            </a:spcAft>
                          </a:pPr>
                          <a:r>
                            <a:rPr lang="en-GB" sz="1200" dirty="0">
                              <a:solidFill>
                                <a:schemeClr val="tx1"/>
                              </a:solidFill>
                              <a:effectLst/>
                            </a:rPr>
                            <a:t>≥[24]</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rowSpan="3">
                      <a:txBody>
                        <a:bodyPr/>
                        <a:lstStyle/>
                        <a:p>
                          <a:pPr algn="ctr">
                            <a:lnSpc>
                              <a:spcPct val="107000"/>
                            </a:lnSpc>
                            <a:spcAft>
                              <a:spcPts val="300"/>
                            </a:spcAft>
                          </a:pPr>
                          <a:r>
                            <a:rPr lang="en-GB" sz="1200" dirty="0">
                              <a:solidFill>
                                <a:schemeClr val="tx1"/>
                              </a:solidFill>
                              <a:effectLst/>
                            </a:rPr>
                            <a:t>30</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300"/>
                            </a:spcAft>
                          </a:pPr>
                          <a:r>
                            <a:rPr lang="en-US" sz="1200">
                              <a:solidFill>
                                <a:schemeClr val="tx1"/>
                              </a:solidFill>
                              <a:effectLst/>
                            </a:rPr>
                            <a:t>≥</a:t>
                          </a:r>
                          <a:r>
                            <a:rPr lang="en-GB" sz="1200">
                              <a:solidFill>
                                <a:schemeClr val="tx1"/>
                              </a:solidFill>
                              <a:effectLst/>
                            </a:rPr>
                            <a:t>4</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1179714508"/>
                      </a:ext>
                    </a:extLst>
                  </a:tr>
                  <a:tr h="186119">
                    <a:tc>
                      <a:txBody>
                        <a:bodyPr/>
                        <a:lstStyle/>
                        <a:p>
                          <a:pPr algn="ctr">
                            <a:lnSpc>
                              <a:spcPct val="107000"/>
                            </a:lnSpc>
                            <a:spcAft>
                              <a:spcPts val="300"/>
                            </a:spcAft>
                          </a:pPr>
                          <a:r>
                            <a:rPr lang="en-GB" sz="1200">
                              <a:solidFill>
                                <a:schemeClr val="tx1"/>
                              </a:solidFill>
                              <a:effectLst/>
                              <a:highlight>
                                <a:srgbClr val="FFFF00"/>
                              </a:highlight>
                            </a:rPr>
                            <a:t>[30 +margin]</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300"/>
                            </a:spcAft>
                          </a:pPr>
                          <a:r>
                            <a:rPr lang="en-GB" sz="1200" dirty="0">
                              <a:solidFill>
                                <a:schemeClr val="tx1"/>
                              </a:solidFill>
                              <a:effectLst/>
                            </a:rPr>
                            <a:t>≥[48]</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300"/>
                            </a:spcAft>
                          </a:pPr>
                          <a:r>
                            <a:rPr lang="en-GB" sz="1200" dirty="0">
                              <a:solidFill>
                                <a:schemeClr val="tx1"/>
                              </a:solidFill>
                              <a:effectLst/>
                            </a:rPr>
                            <a:t>All</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3081638255"/>
                      </a:ext>
                    </a:extLst>
                  </a:tr>
                  <a:tr h="186119">
                    <a:tc>
                      <a:txBody>
                        <a:bodyPr/>
                        <a:lstStyle/>
                        <a:p>
                          <a:pPr algn="ctr">
                            <a:lnSpc>
                              <a:spcPct val="107000"/>
                            </a:lnSpc>
                            <a:spcAft>
                              <a:spcPts val="300"/>
                            </a:spcAft>
                          </a:pPr>
                          <a:r>
                            <a:rPr lang="en-GB" sz="1200">
                              <a:solidFill>
                                <a:schemeClr val="tx1"/>
                              </a:solidFill>
                              <a:effectLst/>
                              <a:highlight>
                                <a:srgbClr val="FFFF00"/>
                              </a:highlight>
                            </a:rPr>
                            <a:t>[15 +margin]</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300"/>
                            </a:spcAft>
                          </a:pPr>
                          <a:r>
                            <a:rPr lang="en-GB" sz="1200" dirty="0">
                              <a:solidFill>
                                <a:schemeClr val="tx1"/>
                              </a:solidFill>
                              <a:effectLst/>
                            </a:rPr>
                            <a:t>≥[132]</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300"/>
                            </a:spcAft>
                          </a:pPr>
                          <a:r>
                            <a:rPr lang="en-GB" sz="1200" dirty="0">
                              <a:solidFill>
                                <a:schemeClr val="tx1"/>
                              </a:solidFill>
                              <a:effectLst/>
                            </a:rPr>
                            <a:t>All</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3578922854"/>
                      </a:ext>
                    </a:extLst>
                  </a:tr>
                  <a:tr h="186119">
                    <a:tc>
                      <a:txBody>
                        <a:bodyPr/>
                        <a:lstStyle/>
                        <a:p>
                          <a:pPr algn="ctr">
                            <a:lnSpc>
                              <a:spcPct val="107000"/>
                            </a:lnSpc>
                            <a:spcAft>
                              <a:spcPts val="300"/>
                            </a:spcAft>
                          </a:pPr>
                          <a:r>
                            <a:rPr lang="en-GB" sz="1200">
                              <a:solidFill>
                                <a:schemeClr val="tx1"/>
                              </a:solidFill>
                              <a:effectLst/>
                              <a:highlight>
                                <a:srgbClr val="FFFF00"/>
                              </a:highlight>
                            </a:rPr>
                            <a:t>[29 +margin]</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300"/>
                            </a:spcAft>
                          </a:pPr>
                          <a:r>
                            <a:rPr lang="en-GB" sz="1200">
                              <a:solidFill>
                                <a:schemeClr val="tx1"/>
                              </a:solidFill>
                              <a:effectLst/>
                            </a:rPr>
                            <a:t>≥[24]</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rowSpan="3">
                      <a:txBody>
                        <a:bodyPr/>
                        <a:lstStyle/>
                        <a:p>
                          <a:pPr algn="ctr">
                            <a:lnSpc>
                              <a:spcPct val="107000"/>
                            </a:lnSpc>
                            <a:spcAft>
                              <a:spcPts val="300"/>
                            </a:spcAft>
                          </a:pPr>
                          <a:r>
                            <a:rPr lang="en-GB" sz="1200" dirty="0">
                              <a:solidFill>
                                <a:schemeClr val="tx1"/>
                              </a:solidFill>
                              <a:effectLst/>
                            </a:rPr>
                            <a:t>60</a:t>
                          </a:r>
                          <a:endParaRPr lang="en-US" sz="1200" dirty="0">
                            <a:solidFill>
                              <a:schemeClr val="tx1"/>
                            </a:solidFill>
                            <a:effectLst/>
                          </a:endParaRPr>
                        </a:p>
                        <a:p>
                          <a:pPr algn="ctr">
                            <a:lnSpc>
                              <a:spcPct val="107000"/>
                            </a:lnSpc>
                            <a:spcAft>
                              <a:spcPts val="300"/>
                            </a:spcAft>
                          </a:pPr>
                          <a:r>
                            <a:rPr lang="en-GB" sz="1200" dirty="0">
                              <a:solidFill>
                                <a:schemeClr val="tx1"/>
                              </a:solidFill>
                              <a:effectLst/>
                            </a:rPr>
                            <a:t> </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300"/>
                            </a:spcAft>
                          </a:pPr>
                          <a:r>
                            <a:rPr lang="en-US" sz="1200" dirty="0">
                              <a:solidFill>
                                <a:schemeClr val="tx1"/>
                              </a:solidFill>
                              <a:effectLst/>
                            </a:rPr>
                            <a:t>≥</a:t>
                          </a:r>
                          <a:r>
                            <a:rPr lang="en-GB" sz="1200" dirty="0">
                              <a:solidFill>
                                <a:schemeClr val="tx1"/>
                              </a:solidFill>
                              <a:effectLst/>
                            </a:rPr>
                            <a:t>4</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317873138"/>
                      </a:ext>
                    </a:extLst>
                  </a:tr>
                  <a:tr h="186119">
                    <a:tc>
                      <a:txBody>
                        <a:bodyPr/>
                        <a:lstStyle/>
                        <a:p>
                          <a:pPr algn="ctr">
                            <a:lnSpc>
                              <a:spcPct val="107000"/>
                            </a:lnSpc>
                            <a:spcAft>
                              <a:spcPts val="300"/>
                            </a:spcAft>
                          </a:pPr>
                          <a:r>
                            <a:rPr lang="en-GB" sz="1200">
                              <a:solidFill>
                                <a:schemeClr val="tx1"/>
                              </a:solidFill>
                              <a:effectLst/>
                              <a:highlight>
                                <a:srgbClr val="FFFF00"/>
                              </a:highlight>
                            </a:rPr>
                            <a:t>[15 +margin]</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300"/>
                            </a:spcAft>
                          </a:pPr>
                          <a:r>
                            <a:rPr lang="en-GB" sz="1200" dirty="0">
                              <a:solidFill>
                                <a:schemeClr val="tx1"/>
                              </a:solidFill>
                              <a:effectLst/>
                            </a:rPr>
                            <a:t>≥[64]</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300"/>
                            </a:spcAft>
                          </a:pPr>
                          <a:r>
                            <a:rPr lang="en-GB" sz="1200" dirty="0">
                              <a:solidFill>
                                <a:schemeClr val="tx1"/>
                              </a:solidFill>
                              <a:effectLst/>
                            </a:rPr>
                            <a:t>All</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3001722766"/>
                      </a:ext>
                    </a:extLst>
                  </a:tr>
                  <a:tr h="186119">
                    <a:tc>
                      <a:txBody>
                        <a:bodyPr/>
                        <a:lstStyle/>
                        <a:p>
                          <a:pPr algn="ctr">
                            <a:lnSpc>
                              <a:spcPct val="107000"/>
                            </a:lnSpc>
                            <a:spcAft>
                              <a:spcPts val="300"/>
                            </a:spcAft>
                          </a:pPr>
                          <a:r>
                            <a:rPr lang="en-GB" sz="1200">
                              <a:solidFill>
                                <a:schemeClr val="tx1"/>
                              </a:solidFill>
                              <a:effectLst/>
                              <a:highlight>
                                <a:srgbClr val="FFFF00"/>
                              </a:highlight>
                            </a:rPr>
                            <a:t>[7+margin]</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300"/>
                            </a:spcAft>
                          </a:pPr>
                          <a:r>
                            <a:rPr lang="en-GB" sz="1200" dirty="0">
                              <a:solidFill>
                                <a:schemeClr val="tx1"/>
                              </a:solidFill>
                              <a:effectLst/>
                            </a:rPr>
                            <a:t>≥[132]</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300"/>
                            </a:spcAft>
                          </a:pPr>
                          <a:r>
                            <a:rPr lang="en-GB" sz="1200" dirty="0">
                              <a:solidFill>
                                <a:schemeClr val="tx1"/>
                              </a:solidFill>
                              <a:effectLst/>
                            </a:rPr>
                            <a:t>All</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3882915135"/>
                      </a:ext>
                    </a:extLst>
                  </a:tr>
                  <a:tr h="186119">
                    <a:tc>
                      <a:txBody>
                        <a:bodyPr/>
                        <a:lstStyle/>
                        <a:p>
                          <a:pPr algn="ctr">
                            <a:lnSpc>
                              <a:spcPct val="107000"/>
                            </a:lnSpc>
                            <a:spcAft>
                              <a:spcPts val="300"/>
                            </a:spcAft>
                          </a:pPr>
                          <a:r>
                            <a:rPr lang="en-GB" sz="1200">
                              <a:solidFill>
                                <a:schemeClr val="tx1"/>
                              </a:solidFill>
                              <a:effectLst/>
                              <a:highlight>
                                <a:srgbClr val="FFFF00"/>
                              </a:highlight>
                            </a:rPr>
                            <a:t>[92 +margin]</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rowSpan="9">
                      <a:txBody>
                        <a:bodyPr/>
                        <a:lstStyle/>
                        <a:p>
                          <a:pPr algn="ctr">
                            <a:lnSpc>
                              <a:spcPct val="107000"/>
                            </a:lnSpc>
                            <a:spcAft>
                              <a:spcPts val="300"/>
                            </a:spcAft>
                          </a:pPr>
                          <a:r>
                            <a:rPr lang="en-GB" sz="1200">
                              <a:solidFill>
                                <a:schemeClr val="tx1"/>
                              </a:solidFill>
                              <a:effectLst/>
                            </a:rPr>
                            <a:t>-13</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300"/>
                            </a:spcAft>
                          </a:pPr>
                          <a:r>
                            <a:rPr lang="en-GB" sz="1200">
                              <a:solidFill>
                                <a:schemeClr val="tx1"/>
                              </a:solidFill>
                              <a:effectLst/>
                            </a:rPr>
                            <a:t>≥[24]</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rowSpan="3">
                      <a:txBody>
                        <a:bodyPr/>
                        <a:lstStyle/>
                        <a:p>
                          <a:pPr algn="ctr">
                            <a:lnSpc>
                              <a:spcPct val="107000"/>
                            </a:lnSpc>
                            <a:spcAft>
                              <a:spcPts val="300"/>
                            </a:spcAft>
                          </a:pPr>
                          <a:r>
                            <a:rPr lang="en-GB" sz="1200" dirty="0">
                              <a:solidFill>
                                <a:schemeClr val="tx1"/>
                              </a:solidFill>
                              <a:effectLst/>
                            </a:rPr>
                            <a:t>15</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300"/>
                            </a:spcAft>
                          </a:pPr>
                          <a:r>
                            <a:rPr lang="en-US" sz="1200" dirty="0">
                              <a:solidFill>
                                <a:schemeClr val="tx1"/>
                              </a:solidFill>
                              <a:effectLst/>
                            </a:rPr>
                            <a:t>≥</a:t>
                          </a:r>
                          <a:r>
                            <a:rPr lang="en-GB" sz="1200" dirty="0">
                              <a:solidFill>
                                <a:schemeClr val="tx1"/>
                              </a:solidFill>
                              <a:effectLst/>
                            </a:rPr>
                            <a:t>4</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3514670454"/>
                      </a:ext>
                    </a:extLst>
                  </a:tr>
                  <a:tr h="186119">
                    <a:tc>
                      <a:txBody>
                        <a:bodyPr/>
                        <a:lstStyle/>
                        <a:p>
                          <a:pPr algn="ctr">
                            <a:lnSpc>
                              <a:spcPct val="107000"/>
                            </a:lnSpc>
                            <a:spcAft>
                              <a:spcPts val="300"/>
                            </a:spcAft>
                          </a:pPr>
                          <a:r>
                            <a:rPr lang="en-GB" sz="1200">
                              <a:solidFill>
                                <a:schemeClr val="tx1"/>
                              </a:solidFill>
                              <a:effectLst/>
                              <a:highlight>
                                <a:srgbClr val="FFFF00"/>
                              </a:highlight>
                            </a:rPr>
                            <a:t>[75 +margin]</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300"/>
                            </a:spcAft>
                          </a:pPr>
                          <a:r>
                            <a:rPr lang="en-GB" sz="1200" dirty="0">
                              <a:solidFill>
                                <a:schemeClr val="tx1"/>
                              </a:solidFill>
                              <a:effectLst/>
                            </a:rPr>
                            <a:t>≥[52]</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300"/>
                            </a:spcAft>
                          </a:pPr>
                          <a:r>
                            <a:rPr lang="en-GB" sz="1200" dirty="0">
                              <a:solidFill>
                                <a:schemeClr val="tx1"/>
                              </a:solidFill>
                              <a:effectLst/>
                            </a:rPr>
                            <a:t>All</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260588434"/>
                      </a:ext>
                    </a:extLst>
                  </a:tr>
                  <a:tr h="186119">
                    <a:tc>
                      <a:txBody>
                        <a:bodyPr/>
                        <a:lstStyle/>
                        <a:p>
                          <a:pPr algn="ctr">
                            <a:lnSpc>
                              <a:spcPct val="107000"/>
                            </a:lnSpc>
                            <a:spcAft>
                              <a:spcPts val="300"/>
                            </a:spcAft>
                          </a:pPr>
                          <a:r>
                            <a:rPr lang="en-GB" sz="1200">
                              <a:solidFill>
                                <a:schemeClr val="tx1"/>
                              </a:solidFill>
                              <a:effectLst/>
                              <a:highlight>
                                <a:srgbClr val="FFFF00"/>
                              </a:highlight>
                            </a:rPr>
                            <a:t>[36+margin]</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300"/>
                            </a:spcAft>
                          </a:pPr>
                          <a:r>
                            <a:rPr lang="en-GB" sz="1200" dirty="0">
                              <a:solidFill>
                                <a:schemeClr val="tx1"/>
                              </a:solidFill>
                              <a:effectLst/>
                            </a:rPr>
                            <a:t>&gt;[104]</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300"/>
                            </a:spcAft>
                          </a:pPr>
                          <a:r>
                            <a:rPr lang="en-GB" sz="1200" dirty="0">
                              <a:solidFill>
                                <a:schemeClr val="tx1"/>
                              </a:solidFill>
                              <a:effectLst/>
                            </a:rPr>
                            <a:t>All</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1040616161"/>
                      </a:ext>
                    </a:extLst>
                  </a:tr>
                  <a:tr h="186119">
                    <a:tc>
                      <a:txBody>
                        <a:bodyPr/>
                        <a:lstStyle/>
                        <a:p>
                          <a:pPr algn="ctr">
                            <a:lnSpc>
                              <a:spcPct val="107000"/>
                            </a:lnSpc>
                            <a:spcAft>
                              <a:spcPts val="300"/>
                            </a:spcAft>
                          </a:pPr>
                          <a:r>
                            <a:rPr lang="en-GB" sz="1200">
                              <a:solidFill>
                                <a:schemeClr val="tx1"/>
                              </a:solidFill>
                              <a:effectLst/>
                              <a:highlight>
                                <a:srgbClr val="FFFF00"/>
                              </a:highlight>
                            </a:rPr>
                            <a:t>[TBD +margin]</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300"/>
                            </a:spcAft>
                          </a:pPr>
                          <a:r>
                            <a:rPr lang="en-GB" sz="1200">
                              <a:solidFill>
                                <a:schemeClr val="tx1"/>
                              </a:solidFill>
                              <a:effectLst/>
                            </a:rPr>
                            <a:t>≥[24]</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rowSpan="3">
                      <a:txBody>
                        <a:bodyPr/>
                        <a:lstStyle/>
                        <a:p>
                          <a:pPr algn="ctr">
                            <a:lnSpc>
                              <a:spcPct val="107000"/>
                            </a:lnSpc>
                            <a:spcAft>
                              <a:spcPts val="300"/>
                            </a:spcAft>
                          </a:pPr>
                          <a:r>
                            <a:rPr lang="en-GB" sz="1200">
                              <a:solidFill>
                                <a:schemeClr val="tx1"/>
                              </a:solidFill>
                              <a:effectLst/>
                            </a:rPr>
                            <a:t>30</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300"/>
                            </a:spcAft>
                          </a:pPr>
                          <a:r>
                            <a:rPr lang="en-US" sz="1200" dirty="0">
                              <a:solidFill>
                                <a:schemeClr val="tx1"/>
                              </a:solidFill>
                              <a:effectLst/>
                            </a:rPr>
                            <a:t>≥</a:t>
                          </a:r>
                          <a:r>
                            <a:rPr lang="en-GB" sz="1200" dirty="0">
                              <a:solidFill>
                                <a:schemeClr val="tx1"/>
                              </a:solidFill>
                              <a:effectLst/>
                            </a:rPr>
                            <a:t>4</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1419166194"/>
                      </a:ext>
                    </a:extLst>
                  </a:tr>
                  <a:tr h="186119">
                    <a:tc>
                      <a:txBody>
                        <a:bodyPr/>
                        <a:lstStyle/>
                        <a:p>
                          <a:pPr algn="ctr">
                            <a:lnSpc>
                              <a:spcPct val="107000"/>
                            </a:lnSpc>
                            <a:spcAft>
                              <a:spcPts val="300"/>
                            </a:spcAft>
                          </a:pPr>
                          <a:r>
                            <a:rPr lang="en-GB" sz="1200">
                              <a:solidFill>
                                <a:schemeClr val="tx1"/>
                              </a:solidFill>
                              <a:effectLst/>
                              <a:highlight>
                                <a:srgbClr val="FFFF00"/>
                              </a:highlight>
                            </a:rPr>
                            <a:t>[37 +margin]</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300"/>
                            </a:spcAft>
                          </a:pPr>
                          <a:r>
                            <a:rPr lang="en-GB" sz="1200">
                              <a:solidFill>
                                <a:schemeClr val="tx1"/>
                              </a:solidFill>
                              <a:effectLst/>
                            </a:rPr>
                            <a:t>≥[48]</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300"/>
                            </a:spcAft>
                          </a:pPr>
                          <a:r>
                            <a:rPr lang="en-GB" sz="1200" dirty="0">
                              <a:solidFill>
                                <a:schemeClr val="tx1"/>
                              </a:solidFill>
                              <a:effectLst/>
                            </a:rPr>
                            <a:t>All</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3845535504"/>
                      </a:ext>
                    </a:extLst>
                  </a:tr>
                  <a:tr h="186119">
                    <a:tc>
                      <a:txBody>
                        <a:bodyPr/>
                        <a:lstStyle/>
                        <a:p>
                          <a:pPr algn="ctr">
                            <a:lnSpc>
                              <a:spcPct val="107000"/>
                            </a:lnSpc>
                            <a:spcAft>
                              <a:spcPts val="300"/>
                            </a:spcAft>
                          </a:pPr>
                          <a:r>
                            <a:rPr lang="en-GB" sz="1200">
                              <a:solidFill>
                                <a:schemeClr val="tx1"/>
                              </a:solidFill>
                              <a:effectLst/>
                              <a:highlight>
                                <a:srgbClr val="FFFF00"/>
                              </a:highlight>
                            </a:rPr>
                            <a:t>[16 +margin]</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300"/>
                            </a:spcAft>
                          </a:pPr>
                          <a:r>
                            <a:rPr lang="en-GB" sz="1200">
                              <a:solidFill>
                                <a:schemeClr val="tx1"/>
                              </a:solidFill>
                              <a:effectLst/>
                            </a:rPr>
                            <a:t>≥[132]</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300"/>
                            </a:spcAft>
                          </a:pPr>
                          <a:r>
                            <a:rPr lang="en-GB" sz="1200" dirty="0">
                              <a:solidFill>
                                <a:schemeClr val="tx1"/>
                              </a:solidFill>
                              <a:effectLst/>
                            </a:rPr>
                            <a:t>All</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3410450117"/>
                      </a:ext>
                    </a:extLst>
                  </a:tr>
                  <a:tr h="186119">
                    <a:tc>
                      <a:txBody>
                        <a:bodyPr/>
                        <a:lstStyle/>
                        <a:p>
                          <a:pPr algn="ctr">
                            <a:lnSpc>
                              <a:spcPct val="107000"/>
                            </a:lnSpc>
                            <a:spcAft>
                              <a:spcPts val="300"/>
                            </a:spcAft>
                          </a:pPr>
                          <a:r>
                            <a:rPr lang="en-GB" sz="1200">
                              <a:solidFill>
                                <a:schemeClr val="tx1"/>
                              </a:solidFill>
                              <a:effectLst/>
                              <a:highlight>
                                <a:srgbClr val="FFFF00"/>
                              </a:highlight>
                            </a:rPr>
                            <a:t>[36 +margin]</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300"/>
                            </a:spcAft>
                          </a:pPr>
                          <a:r>
                            <a:rPr lang="en-GB" sz="1200">
                              <a:solidFill>
                                <a:schemeClr val="tx1"/>
                              </a:solidFill>
                              <a:effectLst/>
                            </a:rPr>
                            <a:t>≥[24]</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rowSpan="3">
                      <a:txBody>
                        <a:bodyPr/>
                        <a:lstStyle/>
                        <a:p>
                          <a:pPr algn="ctr">
                            <a:lnSpc>
                              <a:spcPct val="107000"/>
                            </a:lnSpc>
                            <a:spcAft>
                              <a:spcPts val="300"/>
                            </a:spcAft>
                          </a:pPr>
                          <a:r>
                            <a:rPr lang="en-GB" sz="1200">
                              <a:solidFill>
                                <a:schemeClr val="tx1"/>
                              </a:solidFill>
                              <a:effectLst/>
                            </a:rPr>
                            <a:t>60</a:t>
                          </a:r>
                          <a:endParaRPr lang="en-US" sz="1200">
                            <a:solidFill>
                              <a:schemeClr val="tx1"/>
                            </a:solidFill>
                            <a:effectLst/>
                          </a:endParaRPr>
                        </a:p>
                        <a:p>
                          <a:pPr algn="ctr">
                            <a:lnSpc>
                              <a:spcPct val="107000"/>
                            </a:lnSpc>
                            <a:spcAft>
                              <a:spcPts val="300"/>
                            </a:spcAft>
                          </a:pPr>
                          <a:r>
                            <a:rPr lang="en-GB" sz="1200">
                              <a:solidFill>
                                <a:schemeClr val="tx1"/>
                              </a:solidFill>
                              <a:effectLst/>
                            </a:rPr>
                            <a:t> </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300"/>
                            </a:spcAft>
                          </a:pPr>
                          <a:r>
                            <a:rPr lang="en-US" sz="1200" dirty="0">
                              <a:solidFill>
                                <a:schemeClr val="tx1"/>
                              </a:solidFill>
                              <a:effectLst/>
                            </a:rPr>
                            <a:t>≥</a:t>
                          </a:r>
                          <a:r>
                            <a:rPr lang="en-GB" sz="1200" dirty="0">
                              <a:solidFill>
                                <a:schemeClr val="tx1"/>
                              </a:solidFill>
                              <a:effectLst/>
                            </a:rPr>
                            <a:t>4</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647326303"/>
                      </a:ext>
                    </a:extLst>
                  </a:tr>
                  <a:tr h="186119">
                    <a:tc>
                      <a:txBody>
                        <a:bodyPr/>
                        <a:lstStyle/>
                        <a:p>
                          <a:pPr algn="ctr">
                            <a:lnSpc>
                              <a:spcPct val="107000"/>
                            </a:lnSpc>
                            <a:spcAft>
                              <a:spcPts val="300"/>
                            </a:spcAft>
                          </a:pPr>
                          <a:r>
                            <a:rPr lang="en-GB" sz="1200">
                              <a:solidFill>
                                <a:schemeClr val="tx1"/>
                              </a:solidFill>
                              <a:effectLst/>
                              <a:highlight>
                                <a:srgbClr val="FFFF00"/>
                              </a:highlight>
                            </a:rPr>
                            <a:t>[16+margin]</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300"/>
                            </a:spcAft>
                          </a:pPr>
                          <a:r>
                            <a:rPr lang="en-GB" sz="1200">
                              <a:solidFill>
                                <a:schemeClr val="tx1"/>
                              </a:solidFill>
                              <a:effectLst/>
                            </a:rPr>
                            <a:t>≥[64]</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300"/>
                            </a:spcAft>
                          </a:pPr>
                          <a:r>
                            <a:rPr lang="en-GB" sz="1200" dirty="0">
                              <a:solidFill>
                                <a:schemeClr val="tx1"/>
                              </a:solidFill>
                              <a:effectLst/>
                            </a:rPr>
                            <a:t>All</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483910369"/>
                      </a:ext>
                    </a:extLst>
                  </a:tr>
                  <a:tr h="186119">
                    <a:tc>
                      <a:txBody>
                        <a:bodyPr/>
                        <a:lstStyle/>
                        <a:p>
                          <a:pPr algn="ctr">
                            <a:lnSpc>
                              <a:spcPct val="107000"/>
                            </a:lnSpc>
                            <a:spcAft>
                              <a:spcPts val="300"/>
                            </a:spcAft>
                          </a:pPr>
                          <a:r>
                            <a:rPr lang="en-GB" sz="1200">
                              <a:solidFill>
                                <a:schemeClr val="tx1"/>
                              </a:solidFill>
                              <a:effectLst/>
                              <a:highlight>
                                <a:srgbClr val="FFFF00"/>
                              </a:highlight>
                            </a:rPr>
                            <a:t>[8 +margin]</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300"/>
                            </a:spcAft>
                          </a:pPr>
                          <a:r>
                            <a:rPr lang="en-GB" sz="1200">
                              <a:solidFill>
                                <a:schemeClr val="tx1"/>
                              </a:solidFill>
                              <a:effectLst/>
                            </a:rPr>
                            <a:t>≥[132]</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300"/>
                            </a:spcAft>
                          </a:pPr>
                          <a:r>
                            <a:rPr lang="en-GB" sz="1200" dirty="0">
                              <a:solidFill>
                                <a:schemeClr val="tx1"/>
                              </a:solidFill>
                              <a:effectLst/>
                            </a:rPr>
                            <a:t>All</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60558822"/>
                      </a:ext>
                    </a:extLst>
                  </a:tr>
                  <a:tr h="422783">
                    <a:tc gridSpan="5">
                      <a:txBody>
                        <a:bodyPr/>
                        <a:lstStyle/>
                        <a:p>
                          <a:pPr algn="just">
                            <a:lnSpc>
                              <a:spcPct val="105000"/>
                            </a:lnSpc>
                            <a:spcAft>
                              <a:spcPts val="600"/>
                            </a:spcAft>
                          </a:pPr>
                          <a:r>
                            <a:rPr lang="en-GB" sz="1100" dirty="0">
                              <a:solidFill>
                                <a:schemeClr val="tx1"/>
                              </a:solidFill>
                              <a:effectLst/>
                            </a:rPr>
                            <a:t>Note 1:  Margin value is FFS</a:t>
                          </a:r>
                          <a:endParaRPr lang="en-US" sz="1100" dirty="0">
                            <a:solidFill>
                              <a:schemeClr val="tx1"/>
                            </a:solidFill>
                            <a:effectLst/>
                          </a:endParaRPr>
                        </a:p>
                        <a:p>
                          <a:pPr algn="ctr">
                            <a:lnSpc>
                              <a:spcPct val="107000"/>
                            </a:lnSpc>
                            <a:spcAft>
                              <a:spcPts val="300"/>
                            </a:spcAft>
                          </a:pPr>
                          <a:r>
                            <a:rPr lang="en-GB" sz="1100" dirty="0">
                              <a:solidFill>
                                <a:schemeClr val="tx1"/>
                              </a:solidFill>
                              <a:effectLst/>
                            </a:rPr>
                            <a:t> </a:t>
                          </a:r>
                          <a:endParaRPr lang="en-US" sz="11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956450775"/>
                      </a:ext>
                    </a:extLst>
                  </a:tr>
                </a:tbl>
              </a:graphicData>
            </a:graphic>
          </p:graphicFrame>
        </mc:Fallback>
      </mc:AlternateContent>
      <mc:AlternateContent xmlns:mc="http://schemas.openxmlformats.org/markup-compatibility/2006">
        <mc:Choice xmlns:a14="http://schemas.microsoft.com/office/drawing/2010/main" Requires="a14">
          <p:graphicFrame>
            <p:nvGraphicFramePr>
              <p:cNvPr id="6" name="Table 5">
                <a:extLst>
                  <a:ext uri="{FF2B5EF4-FFF2-40B4-BE49-F238E27FC236}">
                    <a16:creationId xmlns:a16="http://schemas.microsoft.com/office/drawing/2014/main" id="{AB38DAB4-858F-4CD1-BA82-A49A9EAAF5B8}"/>
                  </a:ext>
                </a:extLst>
              </p:cNvPr>
              <p:cNvGraphicFramePr>
                <a:graphicFrameLocks noGrp="1"/>
              </p:cNvGraphicFramePr>
              <p:nvPr>
                <p:extLst>
                  <p:ext uri="{D42A27DB-BD31-4B8C-83A1-F6EECF244321}">
                    <p14:modId xmlns:p14="http://schemas.microsoft.com/office/powerpoint/2010/main" val="3971477276"/>
                  </p:ext>
                </p:extLst>
              </p:nvPr>
            </p:nvGraphicFramePr>
            <p:xfrm>
              <a:off x="692750" y="3046642"/>
              <a:ext cx="5115217" cy="3613371"/>
            </p:xfrm>
            <a:graphic>
              <a:graphicData uri="http://schemas.openxmlformats.org/drawingml/2006/table">
                <a:tbl>
                  <a:tblPr firstRow="1" firstCol="1" bandRow="1">
                    <a:tableStyleId>{5C22544A-7EE6-4342-B048-85BDC9FD1C3A}</a:tableStyleId>
                  </a:tblPr>
                  <a:tblGrid>
                    <a:gridCol w="1238528">
                      <a:extLst>
                        <a:ext uri="{9D8B030D-6E8A-4147-A177-3AD203B41FA5}">
                          <a16:colId xmlns:a16="http://schemas.microsoft.com/office/drawing/2014/main" val="3634361544"/>
                        </a:ext>
                      </a:extLst>
                    </a:gridCol>
                    <a:gridCol w="659723">
                      <a:extLst>
                        <a:ext uri="{9D8B030D-6E8A-4147-A177-3AD203B41FA5}">
                          <a16:colId xmlns:a16="http://schemas.microsoft.com/office/drawing/2014/main" val="90711414"/>
                        </a:ext>
                      </a:extLst>
                    </a:gridCol>
                    <a:gridCol w="855817">
                      <a:extLst>
                        <a:ext uri="{9D8B030D-6E8A-4147-A177-3AD203B41FA5}">
                          <a16:colId xmlns:a16="http://schemas.microsoft.com/office/drawing/2014/main" val="1008219023"/>
                        </a:ext>
                      </a:extLst>
                    </a:gridCol>
                    <a:gridCol w="666283">
                      <a:extLst>
                        <a:ext uri="{9D8B030D-6E8A-4147-A177-3AD203B41FA5}">
                          <a16:colId xmlns:a16="http://schemas.microsoft.com/office/drawing/2014/main" val="2659384991"/>
                        </a:ext>
                      </a:extLst>
                    </a:gridCol>
                    <a:gridCol w="1694866">
                      <a:extLst>
                        <a:ext uri="{9D8B030D-6E8A-4147-A177-3AD203B41FA5}">
                          <a16:colId xmlns:a16="http://schemas.microsoft.com/office/drawing/2014/main" val="1423962132"/>
                        </a:ext>
                      </a:extLst>
                    </a:gridCol>
                  </a:tblGrid>
                  <a:tr h="925600">
                    <a:tc>
                      <a:txBody>
                        <a:bodyPr/>
                        <a:lstStyle/>
                        <a:p>
                          <a:pPr algn="ctr">
                            <a:lnSpc>
                              <a:spcPct val="107000"/>
                            </a:lnSpc>
                            <a:spcAft>
                              <a:spcPts val="300"/>
                            </a:spcAft>
                          </a:pPr>
                          <a:r>
                            <a:rPr lang="en-GB" sz="1200" dirty="0">
                              <a:solidFill>
                                <a:schemeClr val="tx1"/>
                              </a:solidFill>
                              <a:effectLst/>
                            </a:rPr>
                            <a:t>Accuracy, </a:t>
                          </a:r>
                          <a:endParaRPr lang="en-US" sz="1200" dirty="0">
                            <a:solidFill>
                              <a:schemeClr val="tx1"/>
                            </a:solidFill>
                            <a:effectLst/>
                          </a:endParaRPr>
                        </a:p>
                        <a:p>
                          <a:pPr algn="ctr">
                            <a:lnSpc>
                              <a:spcPct val="107000"/>
                            </a:lnSpc>
                            <a:spcAft>
                              <a:spcPts val="300"/>
                            </a:spcAft>
                          </a:pPr>
                          <a:r>
                            <a:rPr lang="en-GB" sz="1200" dirty="0">
                              <a:solidFill>
                                <a:schemeClr val="tx1"/>
                              </a:solidFill>
                              <a:effectLst/>
                            </a:rPr>
                            <a:t>Tc</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600"/>
                            </a:spcAft>
                          </a:pPr>
                          <a:r>
                            <a:rPr lang="en-GB" sz="1200" dirty="0">
                              <a:solidFill>
                                <a:schemeClr val="tx1"/>
                              </a:solidFill>
                              <a:effectLst/>
                            </a:rPr>
                            <a:t>Es/</a:t>
                          </a:r>
                          <a:r>
                            <a:rPr lang="en-GB" sz="1200" dirty="0" err="1">
                              <a:solidFill>
                                <a:schemeClr val="tx1"/>
                              </a:solidFill>
                              <a:effectLst/>
                            </a:rPr>
                            <a:t>Iot</a:t>
                          </a:r>
                          <a:r>
                            <a:rPr lang="en-GB" sz="1200" dirty="0">
                              <a:solidFill>
                                <a:schemeClr val="tx1"/>
                              </a:solidFill>
                              <a:effectLst/>
                            </a:rPr>
                            <a:t>, </a:t>
                          </a:r>
                          <a:endParaRPr lang="en-US" sz="1200" dirty="0">
                            <a:solidFill>
                              <a:schemeClr val="tx1"/>
                            </a:solidFill>
                            <a:effectLst/>
                          </a:endParaRPr>
                        </a:p>
                        <a:p>
                          <a:pPr algn="ctr">
                            <a:lnSpc>
                              <a:spcPct val="107000"/>
                            </a:lnSpc>
                            <a:spcAft>
                              <a:spcPts val="300"/>
                            </a:spcAft>
                          </a:pPr>
                          <a:r>
                            <a:rPr lang="en-GB" sz="1200" dirty="0">
                              <a:solidFill>
                                <a:schemeClr val="tx1"/>
                              </a:solidFill>
                              <a:effectLst/>
                            </a:rPr>
                            <a:t>dB</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300"/>
                            </a:spcAft>
                          </a:pPr>
                          <a:r>
                            <a:rPr lang="en-GB" sz="1200">
                              <a:solidFill>
                                <a:schemeClr val="tx1"/>
                              </a:solidFill>
                              <a:effectLst/>
                            </a:rPr>
                            <a:t>PRS BW, </a:t>
                          </a:r>
                          <a:endParaRPr lang="en-US" sz="1200">
                            <a:solidFill>
                              <a:schemeClr val="tx1"/>
                            </a:solidFill>
                            <a:effectLst/>
                          </a:endParaRPr>
                        </a:p>
                        <a:p>
                          <a:pPr algn="ctr">
                            <a:lnSpc>
                              <a:spcPct val="107000"/>
                            </a:lnSpc>
                            <a:spcAft>
                              <a:spcPts val="300"/>
                            </a:spcAft>
                          </a:pPr>
                          <a:r>
                            <a:rPr lang="en-GB" sz="1200">
                              <a:solidFill>
                                <a:schemeClr val="tx1"/>
                              </a:solidFill>
                              <a:effectLst/>
                            </a:rPr>
                            <a:t>PRB</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300"/>
                            </a:spcAft>
                          </a:pPr>
                          <a:r>
                            <a:rPr lang="en-GB" sz="1200">
                              <a:solidFill>
                                <a:schemeClr val="tx1"/>
                              </a:solidFill>
                              <a:effectLst/>
                            </a:rPr>
                            <a:t>PRS SCS,</a:t>
                          </a:r>
                          <a:endParaRPr lang="en-US" sz="1200">
                            <a:solidFill>
                              <a:schemeClr val="tx1"/>
                            </a:solidFill>
                            <a:effectLst/>
                          </a:endParaRPr>
                        </a:p>
                        <a:p>
                          <a:pPr algn="ctr">
                            <a:lnSpc>
                              <a:spcPct val="107000"/>
                            </a:lnSpc>
                            <a:spcAft>
                              <a:spcPts val="300"/>
                            </a:spcAft>
                          </a:pPr>
                          <a:r>
                            <a:rPr lang="en-GB" sz="1200">
                              <a:solidFill>
                                <a:schemeClr val="tx1"/>
                              </a:solidFill>
                              <a:effectLst/>
                            </a:rPr>
                            <a:t>kHz</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a:txBody>
                        <a:bodyPr/>
                        <a:lstStyle/>
                        <a:p>
                          <a:pPr>
                            <a:lnSpc>
                              <a:spcPct val="107000"/>
                            </a:lnSpc>
                            <a:spcAft>
                              <a:spcPts val="900"/>
                            </a:spcAft>
                          </a:pPr>
                          <a:r>
                            <a:rPr lang="en-GB" sz="1200">
                              <a:solidFill>
                                <a:schemeClr val="tx1"/>
                              </a:solidFill>
                              <a:effectLst/>
                            </a:rPr>
                            <a:t>Repetition factor  (</a:t>
                          </a:r>
                          <a14:m>
                            <m:oMath xmlns:m="http://schemas.openxmlformats.org/officeDocument/2006/math">
                              <m:sSubSup>
                                <m:sSubSupPr>
                                  <m:ctrlPr>
                                    <a:rPr lang="en-US" sz="1200" i="1">
                                      <a:solidFill>
                                        <a:schemeClr val="tx1"/>
                                      </a:solidFill>
                                      <a:effectLst/>
                                      <a:latin typeface="Cambria Math" panose="02040503050406030204" pitchFamily="18" charset="0"/>
                                    </a:rPr>
                                  </m:ctrlPr>
                                </m:sSubSupPr>
                                <m:e>
                                  <m:r>
                                    <a:rPr lang="en-GB" sz="1200">
                                      <a:solidFill>
                                        <a:schemeClr val="tx1"/>
                                      </a:solidFill>
                                      <a:effectLst/>
                                      <a:latin typeface="Cambria Math" panose="02040503050406030204" pitchFamily="18" charset="0"/>
                                    </a:rPr>
                                    <m:t>𝑻</m:t>
                                  </m:r>
                                </m:e>
                                <m:sub>
                                  <m:r>
                                    <m:rPr>
                                      <m:nor/>
                                    </m:rPr>
                                    <a:rPr lang="en-GB" sz="1200">
                                      <a:solidFill>
                                        <a:schemeClr val="tx1"/>
                                      </a:solidFill>
                                      <a:effectLst/>
                                    </a:rPr>
                                    <m:t>rep</m:t>
                                  </m:r>
                                </m:sub>
                                <m:sup>
                                  <m:r>
                                    <m:rPr>
                                      <m:nor/>
                                    </m:rPr>
                                    <a:rPr lang="en-GB" sz="1200">
                                      <a:solidFill>
                                        <a:schemeClr val="tx1"/>
                                      </a:solidFill>
                                      <a:effectLst/>
                                    </a:rPr>
                                    <m:t>PRS</m:t>
                                  </m:r>
                                </m:sup>
                              </m:sSubSup>
                              <m:r>
                                <a:rPr lang="en-GB" sz="1200">
                                  <a:solidFill>
                                    <a:schemeClr val="tx1"/>
                                  </a:solidFill>
                                  <a:effectLst/>
                                  <a:latin typeface="Cambria Math" panose="02040503050406030204" pitchFamily="18" charset="0"/>
                                </a:rPr>
                                <m:t>∗</m:t>
                              </m:r>
                              <m:sSub>
                                <m:sSubPr>
                                  <m:ctrlPr>
                                    <a:rPr lang="en-US" sz="1200" i="1">
                                      <a:solidFill>
                                        <a:schemeClr val="tx1"/>
                                      </a:solidFill>
                                      <a:effectLst/>
                                      <a:latin typeface="Cambria Math" panose="02040503050406030204" pitchFamily="18" charset="0"/>
                                    </a:rPr>
                                  </m:ctrlPr>
                                </m:sSubPr>
                                <m:e>
                                  <m:r>
                                    <a:rPr lang="en-GB" sz="1200">
                                      <a:solidFill>
                                        <a:schemeClr val="tx1"/>
                                      </a:solidFill>
                                      <a:effectLst/>
                                      <a:latin typeface="Cambria Math" panose="02040503050406030204" pitchFamily="18" charset="0"/>
                                    </a:rPr>
                                    <m:t>𝑳</m:t>
                                  </m:r>
                                </m:e>
                                <m:sub>
                                  <m:r>
                                    <m:rPr>
                                      <m:nor/>
                                    </m:rPr>
                                    <a:rPr lang="en-GB" sz="1200">
                                      <a:solidFill>
                                        <a:schemeClr val="tx1"/>
                                      </a:solidFill>
                                      <a:effectLst/>
                                    </a:rPr>
                                    <m:t>PRS</m:t>
                                  </m:r>
                                </m:sub>
                              </m:sSub>
                              <m:r>
                                <a:rPr lang="en-GB" sz="1200">
                                  <a:solidFill>
                                    <a:schemeClr val="tx1"/>
                                  </a:solidFill>
                                  <a:effectLst/>
                                  <a:latin typeface="Cambria Math" panose="02040503050406030204" pitchFamily="18" charset="0"/>
                                </a:rPr>
                                <m:t>/</m:t>
                              </m:r>
                              <m:sSubSup>
                                <m:sSubSupPr>
                                  <m:ctrlPr>
                                    <a:rPr lang="en-US" sz="1200" i="1">
                                      <a:solidFill>
                                        <a:schemeClr val="tx1"/>
                                      </a:solidFill>
                                      <a:effectLst/>
                                      <a:latin typeface="Cambria Math" panose="02040503050406030204" pitchFamily="18" charset="0"/>
                                    </a:rPr>
                                  </m:ctrlPr>
                                </m:sSubSupPr>
                                <m:e>
                                  <m:r>
                                    <a:rPr lang="en-GB" sz="1200">
                                      <a:solidFill>
                                        <a:schemeClr val="tx1"/>
                                      </a:solidFill>
                                      <a:effectLst/>
                                      <a:latin typeface="Cambria Math" panose="02040503050406030204" pitchFamily="18" charset="0"/>
                                    </a:rPr>
                                    <m:t>𝑲</m:t>
                                  </m:r>
                                </m:e>
                                <m:sub>
                                  <m:r>
                                    <m:rPr>
                                      <m:nor/>
                                    </m:rPr>
                                    <a:rPr lang="en-GB" sz="1200">
                                      <a:solidFill>
                                        <a:schemeClr val="tx1"/>
                                      </a:solidFill>
                                      <a:effectLst/>
                                    </a:rPr>
                                    <m:t>comb</m:t>
                                  </m:r>
                                </m:sub>
                                <m:sup>
                                  <m:r>
                                    <m:rPr>
                                      <m:nor/>
                                    </m:rPr>
                                    <a:rPr lang="en-GB" sz="1200">
                                      <a:solidFill>
                                        <a:schemeClr val="tx1"/>
                                      </a:solidFill>
                                      <a:effectLst/>
                                    </a:rPr>
                                    <m:t>PRS</m:t>
                                  </m:r>
                                </m:sup>
                              </m:sSubSup>
                              <m:r>
                                <a:rPr lang="en-GB" sz="1200">
                                  <a:solidFill>
                                    <a:schemeClr val="tx1"/>
                                  </a:solidFill>
                                  <a:effectLst/>
                                  <a:latin typeface="Cambria Math" panose="02040503050406030204" pitchFamily="18" charset="0"/>
                                </a:rPr>
                                <m:t>)</m:t>
                              </m:r>
                            </m:oMath>
                          </a14:m>
                          <a:endParaRPr lang="en-US" sz="1200">
                            <a:solidFill>
                              <a:schemeClr val="tx1"/>
                            </a:solidFill>
                            <a:effectLst/>
                          </a:endParaRPr>
                        </a:p>
                        <a:p>
                          <a:pPr algn="ctr">
                            <a:lnSpc>
                              <a:spcPct val="107000"/>
                            </a:lnSpc>
                            <a:spcAft>
                              <a:spcPts val="300"/>
                            </a:spcAft>
                          </a:pPr>
                          <a:r>
                            <a:rPr lang="en-GB" sz="1200">
                              <a:solidFill>
                                <a:schemeClr val="tx1"/>
                              </a:solidFill>
                              <a:effectLst/>
                            </a:rPr>
                            <a:t> </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1525363955"/>
                      </a:ext>
                    </a:extLst>
                  </a:tr>
                  <a:tr h="166387">
                    <a:tc>
                      <a:txBody>
                        <a:bodyPr/>
                        <a:lstStyle/>
                        <a:p>
                          <a:pPr algn="ctr">
                            <a:lnSpc>
                              <a:spcPct val="107000"/>
                            </a:lnSpc>
                            <a:spcAft>
                              <a:spcPts val="900"/>
                            </a:spcAft>
                          </a:pPr>
                          <a:r>
                            <a:rPr lang="en-GB" sz="1200">
                              <a:solidFill>
                                <a:schemeClr val="tx1"/>
                              </a:solidFill>
                              <a:effectLst/>
                              <a:highlight>
                                <a:srgbClr val="FFFF00"/>
                              </a:highlight>
                            </a:rPr>
                            <a:t>[22 +margin]</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rowSpan="6">
                      <a:txBody>
                        <a:bodyPr/>
                        <a:lstStyle/>
                        <a:p>
                          <a:pPr algn="ctr">
                            <a:lnSpc>
                              <a:spcPct val="107000"/>
                            </a:lnSpc>
                            <a:spcAft>
                              <a:spcPts val="900"/>
                            </a:spcAft>
                          </a:pPr>
                          <a:r>
                            <a:rPr lang="en-GB" sz="1200" dirty="0">
                              <a:solidFill>
                                <a:schemeClr val="tx1"/>
                              </a:solidFill>
                              <a:effectLst/>
                            </a:rPr>
                            <a:t>-3</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200" dirty="0">
                              <a:solidFill>
                                <a:schemeClr val="tx1"/>
                              </a:solidFill>
                              <a:effectLst/>
                            </a:rPr>
                            <a:t>≥[24]</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rowSpan="3">
                      <a:txBody>
                        <a:bodyPr/>
                        <a:lstStyle/>
                        <a:p>
                          <a:pPr algn="ctr">
                            <a:lnSpc>
                              <a:spcPct val="107000"/>
                            </a:lnSpc>
                            <a:spcAft>
                              <a:spcPts val="900"/>
                            </a:spcAft>
                          </a:pPr>
                          <a:r>
                            <a:rPr lang="en-GB" sz="1200">
                              <a:solidFill>
                                <a:schemeClr val="tx1"/>
                              </a:solidFill>
                              <a:effectLst/>
                            </a:rPr>
                            <a:t>60</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200">
                              <a:solidFill>
                                <a:schemeClr val="tx1"/>
                              </a:solidFill>
                              <a:effectLst/>
                            </a:rPr>
                            <a:t>All</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513531927"/>
                      </a:ext>
                    </a:extLst>
                  </a:tr>
                  <a:tr h="166387">
                    <a:tc>
                      <a:txBody>
                        <a:bodyPr/>
                        <a:lstStyle/>
                        <a:p>
                          <a:pPr algn="ctr">
                            <a:lnSpc>
                              <a:spcPct val="107000"/>
                            </a:lnSpc>
                            <a:spcAft>
                              <a:spcPts val="900"/>
                            </a:spcAft>
                          </a:pPr>
                          <a:r>
                            <a:rPr lang="en-GB" sz="1200">
                              <a:solidFill>
                                <a:schemeClr val="tx1"/>
                              </a:solidFill>
                              <a:effectLst/>
                              <a:highlight>
                                <a:srgbClr val="FFFF00"/>
                              </a:highlight>
                            </a:rPr>
                            <a:t>[15 +margin]</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200" dirty="0">
                              <a:solidFill>
                                <a:schemeClr val="tx1"/>
                              </a:solidFill>
                              <a:effectLst/>
                            </a:rPr>
                            <a:t>≥[64]</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200">
                              <a:solidFill>
                                <a:schemeClr val="tx1"/>
                              </a:solidFill>
                              <a:effectLst/>
                            </a:rPr>
                            <a:t>All</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1905842987"/>
                      </a:ext>
                    </a:extLst>
                  </a:tr>
                  <a:tr h="166387">
                    <a:tc>
                      <a:txBody>
                        <a:bodyPr/>
                        <a:lstStyle/>
                        <a:p>
                          <a:pPr algn="ctr">
                            <a:lnSpc>
                              <a:spcPct val="107000"/>
                            </a:lnSpc>
                            <a:spcAft>
                              <a:spcPts val="900"/>
                            </a:spcAft>
                          </a:pPr>
                          <a:r>
                            <a:rPr lang="en-GB" sz="1200">
                              <a:solidFill>
                                <a:schemeClr val="tx1"/>
                              </a:solidFill>
                              <a:effectLst/>
                              <a:highlight>
                                <a:srgbClr val="FFFF00"/>
                              </a:highlight>
                            </a:rPr>
                            <a:t>[7 +margin]</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200" dirty="0">
                              <a:solidFill>
                                <a:schemeClr val="tx1"/>
                              </a:solidFill>
                              <a:effectLst/>
                            </a:rPr>
                            <a:t>≥[132]</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200">
                              <a:solidFill>
                                <a:schemeClr val="tx1"/>
                              </a:solidFill>
                              <a:effectLst/>
                            </a:rPr>
                            <a:t>All</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2598347696"/>
                      </a:ext>
                    </a:extLst>
                  </a:tr>
                  <a:tr h="166387">
                    <a:tc>
                      <a:txBody>
                        <a:bodyPr/>
                        <a:lstStyle/>
                        <a:p>
                          <a:pPr algn="ctr">
                            <a:lnSpc>
                              <a:spcPct val="107000"/>
                            </a:lnSpc>
                            <a:spcAft>
                              <a:spcPts val="900"/>
                            </a:spcAft>
                          </a:pPr>
                          <a:r>
                            <a:rPr lang="en-GB" sz="1200">
                              <a:solidFill>
                                <a:schemeClr val="tx1"/>
                              </a:solidFill>
                              <a:effectLst/>
                              <a:highlight>
                                <a:srgbClr val="FFFF00"/>
                              </a:highlight>
                            </a:rPr>
                            <a:t>[12+margin]</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200" dirty="0">
                              <a:solidFill>
                                <a:schemeClr val="tx1"/>
                              </a:solidFill>
                              <a:effectLst/>
                            </a:rPr>
                            <a:t>≥[32]</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rowSpan="3">
                      <a:txBody>
                        <a:bodyPr/>
                        <a:lstStyle/>
                        <a:p>
                          <a:pPr algn="ctr">
                            <a:lnSpc>
                              <a:spcPct val="107000"/>
                            </a:lnSpc>
                            <a:spcAft>
                              <a:spcPts val="900"/>
                            </a:spcAft>
                          </a:pPr>
                          <a:r>
                            <a:rPr lang="en-GB" sz="1200" dirty="0">
                              <a:solidFill>
                                <a:schemeClr val="tx1"/>
                              </a:solidFill>
                              <a:effectLst/>
                            </a:rPr>
                            <a:t>120</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200">
                              <a:solidFill>
                                <a:schemeClr val="tx1"/>
                              </a:solidFill>
                              <a:effectLst/>
                            </a:rPr>
                            <a:t>All</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2645013484"/>
                      </a:ext>
                    </a:extLst>
                  </a:tr>
                  <a:tr h="166387">
                    <a:tc>
                      <a:txBody>
                        <a:bodyPr/>
                        <a:lstStyle/>
                        <a:p>
                          <a:pPr algn="ctr">
                            <a:lnSpc>
                              <a:spcPct val="107000"/>
                            </a:lnSpc>
                            <a:spcAft>
                              <a:spcPts val="900"/>
                            </a:spcAft>
                          </a:pPr>
                          <a:r>
                            <a:rPr lang="en-GB" sz="1200">
                              <a:solidFill>
                                <a:schemeClr val="tx1"/>
                              </a:solidFill>
                              <a:effectLst/>
                              <a:highlight>
                                <a:srgbClr val="FFFF00"/>
                              </a:highlight>
                            </a:rPr>
                            <a:t>[7+margin]</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200" dirty="0">
                              <a:solidFill>
                                <a:schemeClr val="tx1"/>
                              </a:solidFill>
                              <a:effectLst/>
                            </a:rPr>
                            <a:t>≥[64]</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200">
                              <a:solidFill>
                                <a:schemeClr val="tx1"/>
                              </a:solidFill>
                              <a:effectLst/>
                            </a:rPr>
                            <a:t>All</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3033622767"/>
                      </a:ext>
                    </a:extLst>
                  </a:tr>
                  <a:tr h="166387">
                    <a:tc>
                      <a:txBody>
                        <a:bodyPr/>
                        <a:lstStyle/>
                        <a:p>
                          <a:pPr algn="ctr">
                            <a:lnSpc>
                              <a:spcPct val="107000"/>
                            </a:lnSpc>
                            <a:spcAft>
                              <a:spcPts val="900"/>
                            </a:spcAft>
                          </a:pPr>
                          <a:r>
                            <a:rPr lang="en-GB" sz="1200">
                              <a:solidFill>
                                <a:schemeClr val="tx1"/>
                              </a:solidFill>
                              <a:effectLst/>
                              <a:highlight>
                                <a:srgbClr val="FFFF00"/>
                              </a:highlight>
                            </a:rPr>
                            <a:t>[4 +margin]</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200" dirty="0">
                              <a:solidFill>
                                <a:schemeClr val="tx1"/>
                              </a:solidFill>
                              <a:effectLst/>
                            </a:rPr>
                            <a:t>≥[128]</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200">
                              <a:solidFill>
                                <a:schemeClr val="tx1"/>
                              </a:solidFill>
                              <a:effectLst/>
                            </a:rPr>
                            <a:t>All</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877869266"/>
                      </a:ext>
                    </a:extLst>
                  </a:tr>
                  <a:tr h="166387">
                    <a:tc>
                      <a:txBody>
                        <a:bodyPr/>
                        <a:lstStyle/>
                        <a:p>
                          <a:pPr algn="ctr">
                            <a:lnSpc>
                              <a:spcPct val="107000"/>
                            </a:lnSpc>
                            <a:spcAft>
                              <a:spcPts val="900"/>
                            </a:spcAft>
                          </a:pPr>
                          <a:r>
                            <a:rPr lang="en-GB" sz="1200">
                              <a:solidFill>
                                <a:schemeClr val="tx1"/>
                              </a:solidFill>
                              <a:effectLst/>
                              <a:highlight>
                                <a:srgbClr val="FFFF00"/>
                              </a:highlight>
                            </a:rPr>
                            <a:t>[35 +margin]</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rowSpan="6">
                      <a:txBody>
                        <a:bodyPr/>
                        <a:lstStyle/>
                        <a:p>
                          <a:pPr algn="ctr">
                            <a:lnSpc>
                              <a:spcPct val="107000"/>
                            </a:lnSpc>
                            <a:spcAft>
                              <a:spcPts val="900"/>
                            </a:spcAft>
                          </a:pPr>
                          <a:r>
                            <a:rPr lang="en-GB" sz="1200">
                              <a:solidFill>
                                <a:schemeClr val="tx1"/>
                              </a:solidFill>
                              <a:effectLst/>
                            </a:rPr>
                            <a:t>-13</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200">
                              <a:solidFill>
                                <a:schemeClr val="tx1"/>
                              </a:solidFill>
                              <a:effectLst/>
                            </a:rPr>
                            <a:t>≥[24]</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rowSpan="3">
                      <a:txBody>
                        <a:bodyPr/>
                        <a:lstStyle/>
                        <a:p>
                          <a:pPr algn="ctr">
                            <a:lnSpc>
                              <a:spcPct val="107000"/>
                            </a:lnSpc>
                            <a:spcAft>
                              <a:spcPts val="900"/>
                            </a:spcAft>
                          </a:pPr>
                          <a:r>
                            <a:rPr lang="en-GB" sz="1200" dirty="0">
                              <a:solidFill>
                                <a:schemeClr val="tx1"/>
                              </a:solidFill>
                              <a:effectLst/>
                            </a:rPr>
                            <a:t>60</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200">
                              <a:solidFill>
                                <a:schemeClr val="tx1"/>
                              </a:solidFill>
                              <a:effectLst/>
                            </a:rPr>
                            <a:t>All</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1313710864"/>
                      </a:ext>
                    </a:extLst>
                  </a:tr>
                  <a:tr h="166387">
                    <a:tc>
                      <a:txBody>
                        <a:bodyPr/>
                        <a:lstStyle/>
                        <a:p>
                          <a:pPr algn="ctr">
                            <a:lnSpc>
                              <a:spcPct val="107000"/>
                            </a:lnSpc>
                            <a:spcAft>
                              <a:spcPts val="900"/>
                            </a:spcAft>
                          </a:pPr>
                          <a:r>
                            <a:rPr lang="en-GB" sz="1200">
                              <a:solidFill>
                                <a:schemeClr val="tx1"/>
                              </a:solidFill>
                              <a:effectLst/>
                              <a:highlight>
                                <a:srgbClr val="FFFF00"/>
                              </a:highlight>
                            </a:rPr>
                            <a:t>[15 +margin]</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200" dirty="0">
                              <a:solidFill>
                                <a:schemeClr val="tx1"/>
                              </a:solidFill>
                              <a:effectLst/>
                            </a:rPr>
                            <a:t>≥[64]</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200" dirty="0">
                              <a:solidFill>
                                <a:schemeClr val="tx1"/>
                              </a:solidFill>
                              <a:effectLst/>
                            </a:rPr>
                            <a:t>All</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2078255826"/>
                      </a:ext>
                    </a:extLst>
                  </a:tr>
                  <a:tr h="166387">
                    <a:tc>
                      <a:txBody>
                        <a:bodyPr/>
                        <a:lstStyle/>
                        <a:p>
                          <a:pPr algn="ctr">
                            <a:lnSpc>
                              <a:spcPct val="107000"/>
                            </a:lnSpc>
                            <a:spcAft>
                              <a:spcPts val="900"/>
                            </a:spcAft>
                          </a:pPr>
                          <a:r>
                            <a:rPr lang="en-GB" sz="1200">
                              <a:solidFill>
                                <a:schemeClr val="tx1"/>
                              </a:solidFill>
                              <a:effectLst/>
                              <a:highlight>
                                <a:srgbClr val="FFFF00"/>
                              </a:highlight>
                            </a:rPr>
                            <a:t>[7+margin]</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200" dirty="0">
                              <a:solidFill>
                                <a:schemeClr val="tx1"/>
                              </a:solidFill>
                              <a:effectLst/>
                            </a:rPr>
                            <a:t>≥[132]</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200" dirty="0">
                              <a:solidFill>
                                <a:schemeClr val="tx1"/>
                              </a:solidFill>
                              <a:effectLst/>
                            </a:rPr>
                            <a:t>All</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1967048890"/>
                      </a:ext>
                    </a:extLst>
                  </a:tr>
                  <a:tr h="166387">
                    <a:tc>
                      <a:txBody>
                        <a:bodyPr/>
                        <a:lstStyle/>
                        <a:p>
                          <a:pPr algn="ctr">
                            <a:lnSpc>
                              <a:spcPct val="107000"/>
                            </a:lnSpc>
                            <a:spcAft>
                              <a:spcPts val="900"/>
                            </a:spcAft>
                          </a:pPr>
                          <a:r>
                            <a:rPr lang="en-GB" sz="1200">
                              <a:solidFill>
                                <a:schemeClr val="tx1"/>
                              </a:solidFill>
                              <a:effectLst/>
                              <a:highlight>
                                <a:srgbClr val="FFFF00"/>
                              </a:highlight>
                            </a:rPr>
                            <a:t>[14 +margin]</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200">
                              <a:solidFill>
                                <a:schemeClr val="tx1"/>
                              </a:solidFill>
                              <a:effectLst/>
                            </a:rPr>
                            <a:t>≥[32]</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rowSpan="3">
                      <a:txBody>
                        <a:bodyPr/>
                        <a:lstStyle/>
                        <a:p>
                          <a:pPr algn="ctr">
                            <a:lnSpc>
                              <a:spcPct val="107000"/>
                            </a:lnSpc>
                            <a:spcAft>
                              <a:spcPts val="900"/>
                            </a:spcAft>
                          </a:pPr>
                          <a:r>
                            <a:rPr lang="en-GB" sz="1200">
                              <a:solidFill>
                                <a:schemeClr val="tx1"/>
                              </a:solidFill>
                              <a:effectLst/>
                            </a:rPr>
                            <a:t>120</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200" dirty="0">
                              <a:solidFill>
                                <a:schemeClr val="tx1"/>
                              </a:solidFill>
                              <a:effectLst/>
                            </a:rPr>
                            <a:t>All</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4102658434"/>
                      </a:ext>
                    </a:extLst>
                  </a:tr>
                  <a:tr h="166387">
                    <a:tc>
                      <a:txBody>
                        <a:bodyPr/>
                        <a:lstStyle/>
                        <a:p>
                          <a:pPr algn="ctr">
                            <a:lnSpc>
                              <a:spcPct val="107000"/>
                            </a:lnSpc>
                            <a:spcAft>
                              <a:spcPts val="900"/>
                            </a:spcAft>
                          </a:pPr>
                          <a:r>
                            <a:rPr lang="en-GB" sz="1200">
                              <a:solidFill>
                                <a:schemeClr val="tx1"/>
                              </a:solidFill>
                              <a:effectLst/>
                              <a:highlight>
                                <a:srgbClr val="FFFF00"/>
                              </a:highlight>
                            </a:rPr>
                            <a:t>[9 +margin]</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200">
                              <a:solidFill>
                                <a:schemeClr val="tx1"/>
                              </a:solidFill>
                              <a:effectLst/>
                            </a:rPr>
                            <a:t>≥[64]</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200" dirty="0">
                              <a:solidFill>
                                <a:schemeClr val="tx1"/>
                              </a:solidFill>
                              <a:effectLst/>
                            </a:rPr>
                            <a:t>All</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1041227"/>
                      </a:ext>
                    </a:extLst>
                  </a:tr>
                  <a:tr h="166387">
                    <a:tc>
                      <a:txBody>
                        <a:bodyPr/>
                        <a:lstStyle/>
                        <a:p>
                          <a:pPr algn="ctr">
                            <a:lnSpc>
                              <a:spcPct val="107000"/>
                            </a:lnSpc>
                            <a:spcAft>
                              <a:spcPts val="900"/>
                            </a:spcAft>
                          </a:pPr>
                          <a:r>
                            <a:rPr lang="en-GB" sz="1200">
                              <a:solidFill>
                                <a:schemeClr val="tx1"/>
                              </a:solidFill>
                              <a:effectLst/>
                              <a:highlight>
                                <a:srgbClr val="FFFF00"/>
                              </a:highlight>
                            </a:rPr>
                            <a:t>[4 +margin]</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200">
                              <a:solidFill>
                                <a:schemeClr val="tx1"/>
                              </a:solidFill>
                              <a:effectLst/>
                            </a:rPr>
                            <a:t>≥[128]</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200" dirty="0">
                              <a:solidFill>
                                <a:schemeClr val="tx1"/>
                              </a:solidFill>
                              <a:effectLst/>
                            </a:rPr>
                            <a:t>All</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383852679"/>
                      </a:ext>
                    </a:extLst>
                  </a:tr>
                  <a:tr h="412438">
                    <a:tc gridSpan="5">
                      <a:txBody>
                        <a:bodyPr/>
                        <a:lstStyle/>
                        <a:p>
                          <a:pPr algn="just">
                            <a:lnSpc>
                              <a:spcPct val="105000"/>
                            </a:lnSpc>
                            <a:spcAft>
                              <a:spcPts val="600"/>
                            </a:spcAft>
                          </a:pPr>
                          <a:r>
                            <a:rPr lang="en-GB" sz="1200" dirty="0">
                              <a:solidFill>
                                <a:schemeClr val="tx1"/>
                              </a:solidFill>
                              <a:effectLst/>
                            </a:rPr>
                            <a:t>Note 1:  Margin value is FFS</a:t>
                          </a:r>
                          <a:endParaRPr lang="en-US" sz="1200" dirty="0">
                            <a:solidFill>
                              <a:schemeClr val="tx1"/>
                            </a:solidFill>
                            <a:effectLst/>
                          </a:endParaRPr>
                        </a:p>
                        <a:p>
                          <a:pPr algn="ctr">
                            <a:lnSpc>
                              <a:spcPct val="107000"/>
                            </a:lnSpc>
                            <a:spcAft>
                              <a:spcPts val="900"/>
                            </a:spcAft>
                          </a:pPr>
                          <a:r>
                            <a:rPr lang="en-GB" sz="1200" dirty="0">
                              <a:solidFill>
                                <a:schemeClr val="tx1"/>
                              </a:solidFill>
                              <a:effectLst/>
                            </a:rPr>
                            <a:t> </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973047681"/>
                      </a:ext>
                    </a:extLst>
                  </a:tr>
                </a:tbl>
              </a:graphicData>
            </a:graphic>
          </p:graphicFrame>
        </mc:Choice>
        <mc:Fallback>
          <p:graphicFrame>
            <p:nvGraphicFramePr>
              <p:cNvPr id="6" name="Table 5">
                <a:extLst>
                  <a:ext uri="{FF2B5EF4-FFF2-40B4-BE49-F238E27FC236}">
                    <a16:creationId xmlns:a16="http://schemas.microsoft.com/office/drawing/2014/main" id="{AB38DAB4-858F-4CD1-BA82-A49A9EAAF5B8}"/>
                  </a:ext>
                </a:extLst>
              </p:cNvPr>
              <p:cNvGraphicFramePr>
                <a:graphicFrameLocks noGrp="1"/>
              </p:cNvGraphicFramePr>
              <p:nvPr>
                <p:extLst>
                  <p:ext uri="{D42A27DB-BD31-4B8C-83A1-F6EECF244321}">
                    <p14:modId xmlns:p14="http://schemas.microsoft.com/office/powerpoint/2010/main" val="3971477276"/>
                  </p:ext>
                </p:extLst>
              </p:nvPr>
            </p:nvGraphicFramePr>
            <p:xfrm>
              <a:off x="692750" y="3046642"/>
              <a:ext cx="5115217" cy="3613371"/>
            </p:xfrm>
            <a:graphic>
              <a:graphicData uri="http://schemas.openxmlformats.org/drawingml/2006/table">
                <a:tbl>
                  <a:tblPr firstRow="1" firstCol="1" bandRow="1">
                    <a:tableStyleId>{5C22544A-7EE6-4342-B048-85BDC9FD1C3A}</a:tableStyleId>
                  </a:tblPr>
                  <a:tblGrid>
                    <a:gridCol w="1238528">
                      <a:extLst>
                        <a:ext uri="{9D8B030D-6E8A-4147-A177-3AD203B41FA5}">
                          <a16:colId xmlns:a16="http://schemas.microsoft.com/office/drawing/2014/main" val="3634361544"/>
                        </a:ext>
                      </a:extLst>
                    </a:gridCol>
                    <a:gridCol w="659723">
                      <a:extLst>
                        <a:ext uri="{9D8B030D-6E8A-4147-A177-3AD203B41FA5}">
                          <a16:colId xmlns:a16="http://schemas.microsoft.com/office/drawing/2014/main" val="90711414"/>
                        </a:ext>
                      </a:extLst>
                    </a:gridCol>
                    <a:gridCol w="855817">
                      <a:extLst>
                        <a:ext uri="{9D8B030D-6E8A-4147-A177-3AD203B41FA5}">
                          <a16:colId xmlns:a16="http://schemas.microsoft.com/office/drawing/2014/main" val="1008219023"/>
                        </a:ext>
                      </a:extLst>
                    </a:gridCol>
                    <a:gridCol w="666283">
                      <a:extLst>
                        <a:ext uri="{9D8B030D-6E8A-4147-A177-3AD203B41FA5}">
                          <a16:colId xmlns:a16="http://schemas.microsoft.com/office/drawing/2014/main" val="2659384991"/>
                        </a:ext>
                      </a:extLst>
                    </a:gridCol>
                    <a:gridCol w="1694866">
                      <a:extLst>
                        <a:ext uri="{9D8B030D-6E8A-4147-A177-3AD203B41FA5}">
                          <a16:colId xmlns:a16="http://schemas.microsoft.com/office/drawing/2014/main" val="1423962132"/>
                        </a:ext>
                      </a:extLst>
                    </a:gridCol>
                  </a:tblGrid>
                  <a:tr h="925600">
                    <a:tc>
                      <a:txBody>
                        <a:bodyPr/>
                        <a:lstStyle/>
                        <a:p>
                          <a:pPr algn="ctr">
                            <a:lnSpc>
                              <a:spcPct val="107000"/>
                            </a:lnSpc>
                            <a:spcAft>
                              <a:spcPts val="300"/>
                            </a:spcAft>
                          </a:pPr>
                          <a:r>
                            <a:rPr lang="en-GB" sz="1200" dirty="0">
                              <a:solidFill>
                                <a:schemeClr val="tx1"/>
                              </a:solidFill>
                              <a:effectLst/>
                            </a:rPr>
                            <a:t>Accuracy, </a:t>
                          </a:r>
                          <a:endParaRPr lang="en-US" sz="1200" dirty="0">
                            <a:solidFill>
                              <a:schemeClr val="tx1"/>
                            </a:solidFill>
                            <a:effectLst/>
                          </a:endParaRPr>
                        </a:p>
                        <a:p>
                          <a:pPr algn="ctr">
                            <a:lnSpc>
                              <a:spcPct val="107000"/>
                            </a:lnSpc>
                            <a:spcAft>
                              <a:spcPts val="300"/>
                            </a:spcAft>
                          </a:pPr>
                          <a:r>
                            <a:rPr lang="en-GB" sz="1200" dirty="0">
                              <a:solidFill>
                                <a:schemeClr val="tx1"/>
                              </a:solidFill>
                              <a:effectLst/>
                            </a:rPr>
                            <a:t>Tc</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600"/>
                            </a:spcAft>
                          </a:pPr>
                          <a:r>
                            <a:rPr lang="en-GB" sz="1200" dirty="0">
                              <a:solidFill>
                                <a:schemeClr val="tx1"/>
                              </a:solidFill>
                              <a:effectLst/>
                            </a:rPr>
                            <a:t>Es/</a:t>
                          </a:r>
                          <a:r>
                            <a:rPr lang="en-GB" sz="1200" dirty="0" err="1">
                              <a:solidFill>
                                <a:schemeClr val="tx1"/>
                              </a:solidFill>
                              <a:effectLst/>
                            </a:rPr>
                            <a:t>Iot</a:t>
                          </a:r>
                          <a:r>
                            <a:rPr lang="en-GB" sz="1200" dirty="0">
                              <a:solidFill>
                                <a:schemeClr val="tx1"/>
                              </a:solidFill>
                              <a:effectLst/>
                            </a:rPr>
                            <a:t>, </a:t>
                          </a:r>
                          <a:endParaRPr lang="en-US" sz="1200" dirty="0">
                            <a:solidFill>
                              <a:schemeClr val="tx1"/>
                            </a:solidFill>
                            <a:effectLst/>
                          </a:endParaRPr>
                        </a:p>
                        <a:p>
                          <a:pPr algn="ctr">
                            <a:lnSpc>
                              <a:spcPct val="107000"/>
                            </a:lnSpc>
                            <a:spcAft>
                              <a:spcPts val="300"/>
                            </a:spcAft>
                          </a:pPr>
                          <a:r>
                            <a:rPr lang="en-GB" sz="1200" dirty="0">
                              <a:solidFill>
                                <a:schemeClr val="tx1"/>
                              </a:solidFill>
                              <a:effectLst/>
                            </a:rPr>
                            <a:t>dB</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300"/>
                            </a:spcAft>
                          </a:pPr>
                          <a:r>
                            <a:rPr lang="en-GB" sz="1200">
                              <a:solidFill>
                                <a:schemeClr val="tx1"/>
                              </a:solidFill>
                              <a:effectLst/>
                            </a:rPr>
                            <a:t>PRS BW, </a:t>
                          </a:r>
                          <a:endParaRPr lang="en-US" sz="1200">
                            <a:solidFill>
                              <a:schemeClr val="tx1"/>
                            </a:solidFill>
                            <a:effectLst/>
                          </a:endParaRPr>
                        </a:p>
                        <a:p>
                          <a:pPr algn="ctr">
                            <a:lnSpc>
                              <a:spcPct val="107000"/>
                            </a:lnSpc>
                            <a:spcAft>
                              <a:spcPts val="300"/>
                            </a:spcAft>
                          </a:pPr>
                          <a:r>
                            <a:rPr lang="en-GB" sz="1200">
                              <a:solidFill>
                                <a:schemeClr val="tx1"/>
                              </a:solidFill>
                              <a:effectLst/>
                            </a:rPr>
                            <a:t>PRB</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300"/>
                            </a:spcAft>
                          </a:pPr>
                          <a:r>
                            <a:rPr lang="en-GB" sz="1200">
                              <a:solidFill>
                                <a:schemeClr val="tx1"/>
                              </a:solidFill>
                              <a:effectLst/>
                            </a:rPr>
                            <a:t>PRS SCS,</a:t>
                          </a:r>
                          <a:endParaRPr lang="en-US" sz="1200">
                            <a:solidFill>
                              <a:schemeClr val="tx1"/>
                            </a:solidFill>
                            <a:effectLst/>
                          </a:endParaRPr>
                        </a:p>
                        <a:p>
                          <a:pPr algn="ctr">
                            <a:lnSpc>
                              <a:spcPct val="107000"/>
                            </a:lnSpc>
                            <a:spcAft>
                              <a:spcPts val="300"/>
                            </a:spcAft>
                          </a:pPr>
                          <a:r>
                            <a:rPr lang="en-GB" sz="1200">
                              <a:solidFill>
                                <a:schemeClr val="tx1"/>
                              </a:solidFill>
                              <a:effectLst/>
                            </a:rPr>
                            <a:t>kHz</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a:txBody>
                        <a:bodyPr/>
                        <a:lstStyle/>
                        <a:p>
                          <a:endParaRPr lang="en-US"/>
                        </a:p>
                      </a:txBody>
                      <a:tcPr marL="68580" marR="68580" marT="0" marB="0">
                        <a:blipFill>
                          <a:blip r:embed="rId3"/>
                          <a:stretch>
                            <a:fillRect l="-202518" t="-3947" r="-1439" b="-292105"/>
                          </a:stretch>
                        </a:blipFill>
                      </a:tcPr>
                    </a:tc>
                    <a:extLst>
                      <a:ext uri="{0D108BD9-81ED-4DB2-BD59-A6C34878D82A}">
                        <a16:rowId xmlns:a16="http://schemas.microsoft.com/office/drawing/2014/main" val="1525363955"/>
                      </a:ext>
                    </a:extLst>
                  </a:tr>
                  <a:tr h="186119">
                    <a:tc>
                      <a:txBody>
                        <a:bodyPr/>
                        <a:lstStyle/>
                        <a:p>
                          <a:pPr algn="ctr">
                            <a:lnSpc>
                              <a:spcPct val="107000"/>
                            </a:lnSpc>
                            <a:spcAft>
                              <a:spcPts val="900"/>
                            </a:spcAft>
                          </a:pPr>
                          <a:r>
                            <a:rPr lang="en-GB" sz="1200">
                              <a:solidFill>
                                <a:schemeClr val="tx1"/>
                              </a:solidFill>
                              <a:effectLst/>
                              <a:highlight>
                                <a:srgbClr val="FFFF00"/>
                              </a:highlight>
                            </a:rPr>
                            <a:t>[22 +margin]</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rowSpan="6">
                      <a:txBody>
                        <a:bodyPr/>
                        <a:lstStyle/>
                        <a:p>
                          <a:pPr algn="ctr">
                            <a:lnSpc>
                              <a:spcPct val="107000"/>
                            </a:lnSpc>
                            <a:spcAft>
                              <a:spcPts val="900"/>
                            </a:spcAft>
                          </a:pPr>
                          <a:r>
                            <a:rPr lang="en-GB" sz="1200" dirty="0">
                              <a:solidFill>
                                <a:schemeClr val="tx1"/>
                              </a:solidFill>
                              <a:effectLst/>
                            </a:rPr>
                            <a:t>-3</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200" dirty="0">
                              <a:solidFill>
                                <a:schemeClr val="tx1"/>
                              </a:solidFill>
                              <a:effectLst/>
                            </a:rPr>
                            <a:t>≥[24]</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rowSpan="3">
                      <a:txBody>
                        <a:bodyPr/>
                        <a:lstStyle/>
                        <a:p>
                          <a:pPr algn="ctr">
                            <a:lnSpc>
                              <a:spcPct val="107000"/>
                            </a:lnSpc>
                            <a:spcAft>
                              <a:spcPts val="900"/>
                            </a:spcAft>
                          </a:pPr>
                          <a:r>
                            <a:rPr lang="en-GB" sz="1200">
                              <a:solidFill>
                                <a:schemeClr val="tx1"/>
                              </a:solidFill>
                              <a:effectLst/>
                            </a:rPr>
                            <a:t>60</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200">
                              <a:solidFill>
                                <a:schemeClr val="tx1"/>
                              </a:solidFill>
                              <a:effectLst/>
                            </a:rPr>
                            <a:t>All</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513531927"/>
                      </a:ext>
                    </a:extLst>
                  </a:tr>
                  <a:tr h="186119">
                    <a:tc>
                      <a:txBody>
                        <a:bodyPr/>
                        <a:lstStyle/>
                        <a:p>
                          <a:pPr algn="ctr">
                            <a:lnSpc>
                              <a:spcPct val="107000"/>
                            </a:lnSpc>
                            <a:spcAft>
                              <a:spcPts val="900"/>
                            </a:spcAft>
                          </a:pPr>
                          <a:r>
                            <a:rPr lang="en-GB" sz="1200">
                              <a:solidFill>
                                <a:schemeClr val="tx1"/>
                              </a:solidFill>
                              <a:effectLst/>
                              <a:highlight>
                                <a:srgbClr val="FFFF00"/>
                              </a:highlight>
                            </a:rPr>
                            <a:t>[15 +margin]</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200" dirty="0">
                              <a:solidFill>
                                <a:schemeClr val="tx1"/>
                              </a:solidFill>
                              <a:effectLst/>
                            </a:rPr>
                            <a:t>≥[64]</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200">
                              <a:solidFill>
                                <a:schemeClr val="tx1"/>
                              </a:solidFill>
                              <a:effectLst/>
                            </a:rPr>
                            <a:t>All</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1905842987"/>
                      </a:ext>
                    </a:extLst>
                  </a:tr>
                  <a:tr h="186119">
                    <a:tc>
                      <a:txBody>
                        <a:bodyPr/>
                        <a:lstStyle/>
                        <a:p>
                          <a:pPr algn="ctr">
                            <a:lnSpc>
                              <a:spcPct val="107000"/>
                            </a:lnSpc>
                            <a:spcAft>
                              <a:spcPts val="900"/>
                            </a:spcAft>
                          </a:pPr>
                          <a:r>
                            <a:rPr lang="en-GB" sz="1200">
                              <a:solidFill>
                                <a:schemeClr val="tx1"/>
                              </a:solidFill>
                              <a:effectLst/>
                              <a:highlight>
                                <a:srgbClr val="FFFF00"/>
                              </a:highlight>
                            </a:rPr>
                            <a:t>[7 +margin]</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200" dirty="0">
                              <a:solidFill>
                                <a:schemeClr val="tx1"/>
                              </a:solidFill>
                              <a:effectLst/>
                            </a:rPr>
                            <a:t>≥[132]</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200">
                              <a:solidFill>
                                <a:schemeClr val="tx1"/>
                              </a:solidFill>
                              <a:effectLst/>
                            </a:rPr>
                            <a:t>All</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2598347696"/>
                      </a:ext>
                    </a:extLst>
                  </a:tr>
                  <a:tr h="186119">
                    <a:tc>
                      <a:txBody>
                        <a:bodyPr/>
                        <a:lstStyle/>
                        <a:p>
                          <a:pPr algn="ctr">
                            <a:lnSpc>
                              <a:spcPct val="107000"/>
                            </a:lnSpc>
                            <a:spcAft>
                              <a:spcPts val="900"/>
                            </a:spcAft>
                          </a:pPr>
                          <a:r>
                            <a:rPr lang="en-GB" sz="1200">
                              <a:solidFill>
                                <a:schemeClr val="tx1"/>
                              </a:solidFill>
                              <a:effectLst/>
                              <a:highlight>
                                <a:srgbClr val="FFFF00"/>
                              </a:highlight>
                            </a:rPr>
                            <a:t>[12+margin]</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200" dirty="0">
                              <a:solidFill>
                                <a:schemeClr val="tx1"/>
                              </a:solidFill>
                              <a:effectLst/>
                            </a:rPr>
                            <a:t>≥[32]</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rowSpan="3">
                      <a:txBody>
                        <a:bodyPr/>
                        <a:lstStyle/>
                        <a:p>
                          <a:pPr algn="ctr">
                            <a:lnSpc>
                              <a:spcPct val="107000"/>
                            </a:lnSpc>
                            <a:spcAft>
                              <a:spcPts val="900"/>
                            </a:spcAft>
                          </a:pPr>
                          <a:r>
                            <a:rPr lang="en-GB" sz="1200" dirty="0">
                              <a:solidFill>
                                <a:schemeClr val="tx1"/>
                              </a:solidFill>
                              <a:effectLst/>
                            </a:rPr>
                            <a:t>120</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200">
                              <a:solidFill>
                                <a:schemeClr val="tx1"/>
                              </a:solidFill>
                              <a:effectLst/>
                            </a:rPr>
                            <a:t>All</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2645013484"/>
                      </a:ext>
                    </a:extLst>
                  </a:tr>
                  <a:tr h="186119">
                    <a:tc>
                      <a:txBody>
                        <a:bodyPr/>
                        <a:lstStyle/>
                        <a:p>
                          <a:pPr algn="ctr">
                            <a:lnSpc>
                              <a:spcPct val="107000"/>
                            </a:lnSpc>
                            <a:spcAft>
                              <a:spcPts val="900"/>
                            </a:spcAft>
                          </a:pPr>
                          <a:r>
                            <a:rPr lang="en-GB" sz="1200">
                              <a:solidFill>
                                <a:schemeClr val="tx1"/>
                              </a:solidFill>
                              <a:effectLst/>
                              <a:highlight>
                                <a:srgbClr val="FFFF00"/>
                              </a:highlight>
                            </a:rPr>
                            <a:t>[7+margin]</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200" dirty="0">
                              <a:solidFill>
                                <a:schemeClr val="tx1"/>
                              </a:solidFill>
                              <a:effectLst/>
                            </a:rPr>
                            <a:t>≥[64]</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200">
                              <a:solidFill>
                                <a:schemeClr val="tx1"/>
                              </a:solidFill>
                              <a:effectLst/>
                            </a:rPr>
                            <a:t>All</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3033622767"/>
                      </a:ext>
                    </a:extLst>
                  </a:tr>
                  <a:tr h="186119">
                    <a:tc>
                      <a:txBody>
                        <a:bodyPr/>
                        <a:lstStyle/>
                        <a:p>
                          <a:pPr algn="ctr">
                            <a:lnSpc>
                              <a:spcPct val="107000"/>
                            </a:lnSpc>
                            <a:spcAft>
                              <a:spcPts val="900"/>
                            </a:spcAft>
                          </a:pPr>
                          <a:r>
                            <a:rPr lang="en-GB" sz="1200">
                              <a:solidFill>
                                <a:schemeClr val="tx1"/>
                              </a:solidFill>
                              <a:effectLst/>
                              <a:highlight>
                                <a:srgbClr val="FFFF00"/>
                              </a:highlight>
                            </a:rPr>
                            <a:t>[4 +margin]</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200" dirty="0">
                              <a:solidFill>
                                <a:schemeClr val="tx1"/>
                              </a:solidFill>
                              <a:effectLst/>
                            </a:rPr>
                            <a:t>≥[128]</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200">
                              <a:solidFill>
                                <a:schemeClr val="tx1"/>
                              </a:solidFill>
                              <a:effectLst/>
                            </a:rPr>
                            <a:t>All</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877869266"/>
                      </a:ext>
                    </a:extLst>
                  </a:tr>
                  <a:tr h="186119">
                    <a:tc>
                      <a:txBody>
                        <a:bodyPr/>
                        <a:lstStyle/>
                        <a:p>
                          <a:pPr algn="ctr">
                            <a:lnSpc>
                              <a:spcPct val="107000"/>
                            </a:lnSpc>
                            <a:spcAft>
                              <a:spcPts val="900"/>
                            </a:spcAft>
                          </a:pPr>
                          <a:r>
                            <a:rPr lang="en-GB" sz="1200">
                              <a:solidFill>
                                <a:schemeClr val="tx1"/>
                              </a:solidFill>
                              <a:effectLst/>
                              <a:highlight>
                                <a:srgbClr val="FFFF00"/>
                              </a:highlight>
                            </a:rPr>
                            <a:t>[35 +margin]</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rowSpan="6">
                      <a:txBody>
                        <a:bodyPr/>
                        <a:lstStyle/>
                        <a:p>
                          <a:pPr algn="ctr">
                            <a:lnSpc>
                              <a:spcPct val="107000"/>
                            </a:lnSpc>
                            <a:spcAft>
                              <a:spcPts val="900"/>
                            </a:spcAft>
                          </a:pPr>
                          <a:r>
                            <a:rPr lang="en-GB" sz="1200">
                              <a:solidFill>
                                <a:schemeClr val="tx1"/>
                              </a:solidFill>
                              <a:effectLst/>
                            </a:rPr>
                            <a:t>-13</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200">
                              <a:solidFill>
                                <a:schemeClr val="tx1"/>
                              </a:solidFill>
                              <a:effectLst/>
                            </a:rPr>
                            <a:t>≥[24]</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rowSpan="3">
                      <a:txBody>
                        <a:bodyPr/>
                        <a:lstStyle/>
                        <a:p>
                          <a:pPr algn="ctr">
                            <a:lnSpc>
                              <a:spcPct val="107000"/>
                            </a:lnSpc>
                            <a:spcAft>
                              <a:spcPts val="900"/>
                            </a:spcAft>
                          </a:pPr>
                          <a:r>
                            <a:rPr lang="en-GB" sz="1200" dirty="0">
                              <a:solidFill>
                                <a:schemeClr val="tx1"/>
                              </a:solidFill>
                              <a:effectLst/>
                            </a:rPr>
                            <a:t>60</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200">
                              <a:solidFill>
                                <a:schemeClr val="tx1"/>
                              </a:solidFill>
                              <a:effectLst/>
                            </a:rPr>
                            <a:t>All</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1313710864"/>
                      </a:ext>
                    </a:extLst>
                  </a:tr>
                  <a:tr h="186119">
                    <a:tc>
                      <a:txBody>
                        <a:bodyPr/>
                        <a:lstStyle/>
                        <a:p>
                          <a:pPr algn="ctr">
                            <a:lnSpc>
                              <a:spcPct val="107000"/>
                            </a:lnSpc>
                            <a:spcAft>
                              <a:spcPts val="900"/>
                            </a:spcAft>
                          </a:pPr>
                          <a:r>
                            <a:rPr lang="en-GB" sz="1200">
                              <a:solidFill>
                                <a:schemeClr val="tx1"/>
                              </a:solidFill>
                              <a:effectLst/>
                              <a:highlight>
                                <a:srgbClr val="FFFF00"/>
                              </a:highlight>
                            </a:rPr>
                            <a:t>[15 +margin]</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200" dirty="0">
                              <a:solidFill>
                                <a:schemeClr val="tx1"/>
                              </a:solidFill>
                              <a:effectLst/>
                            </a:rPr>
                            <a:t>≥[64]</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200" dirty="0">
                              <a:solidFill>
                                <a:schemeClr val="tx1"/>
                              </a:solidFill>
                              <a:effectLst/>
                            </a:rPr>
                            <a:t>All</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2078255826"/>
                      </a:ext>
                    </a:extLst>
                  </a:tr>
                  <a:tr h="186119">
                    <a:tc>
                      <a:txBody>
                        <a:bodyPr/>
                        <a:lstStyle/>
                        <a:p>
                          <a:pPr algn="ctr">
                            <a:lnSpc>
                              <a:spcPct val="107000"/>
                            </a:lnSpc>
                            <a:spcAft>
                              <a:spcPts val="900"/>
                            </a:spcAft>
                          </a:pPr>
                          <a:r>
                            <a:rPr lang="en-GB" sz="1200">
                              <a:solidFill>
                                <a:schemeClr val="tx1"/>
                              </a:solidFill>
                              <a:effectLst/>
                              <a:highlight>
                                <a:srgbClr val="FFFF00"/>
                              </a:highlight>
                            </a:rPr>
                            <a:t>[7+margin]</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200" dirty="0">
                              <a:solidFill>
                                <a:schemeClr val="tx1"/>
                              </a:solidFill>
                              <a:effectLst/>
                            </a:rPr>
                            <a:t>≥[132]</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200" dirty="0">
                              <a:solidFill>
                                <a:schemeClr val="tx1"/>
                              </a:solidFill>
                              <a:effectLst/>
                            </a:rPr>
                            <a:t>All</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1967048890"/>
                      </a:ext>
                    </a:extLst>
                  </a:tr>
                  <a:tr h="186119">
                    <a:tc>
                      <a:txBody>
                        <a:bodyPr/>
                        <a:lstStyle/>
                        <a:p>
                          <a:pPr algn="ctr">
                            <a:lnSpc>
                              <a:spcPct val="107000"/>
                            </a:lnSpc>
                            <a:spcAft>
                              <a:spcPts val="900"/>
                            </a:spcAft>
                          </a:pPr>
                          <a:r>
                            <a:rPr lang="en-GB" sz="1200">
                              <a:solidFill>
                                <a:schemeClr val="tx1"/>
                              </a:solidFill>
                              <a:effectLst/>
                              <a:highlight>
                                <a:srgbClr val="FFFF00"/>
                              </a:highlight>
                            </a:rPr>
                            <a:t>[14 +margin]</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200">
                              <a:solidFill>
                                <a:schemeClr val="tx1"/>
                              </a:solidFill>
                              <a:effectLst/>
                            </a:rPr>
                            <a:t>≥[32]</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rowSpan="3">
                      <a:txBody>
                        <a:bodyPr/>
                        <a:lstStyle/>
                        <a:p>
                          <a:pPr algn="ctr">
                            <a:lnSpc>
                              <a:spcPct val="107000"/>
                            </a:lnSpc>
                            <a:spcAft>
                              <a:spcPts val="900"/>
                            </a:spcAft>
                          </a:pPr>
                          <a:r>
                            <a:rPr lang="en-GB" sz="1200">
                              <a:solidFill>
                                <a:schemeClr val="tx1"/>
                              </a:solidFill>
                              <a:effectLst/>
                            </a:rPr>
                            <a:t>120</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a:txBody>
                        <a:bodyPr/>
                        <a:lstStyle/>
                        <a:p>
                          <a:pPr algn="ctr">
                            <a:lnSpc>
                              <a:spcPct val="107000"/>
                            </a:lnSpc>
                            <a:spcAft>
                              <a:spcPts val="900"/>
                            </a:spcAft>
                          </a:pPr>
                          <a:r>
                            <a:rPr lang="en-GB" sz="1200" dirty="0">
                              <a:solidFill>
                                <a:schemeClr val="tx1"/>
                              </a:solidFill>
                              <a:effectLst/>
                            </a:rPr>
                            <a:t>All</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4102658434"/>
                      </a:ext>
                    </a:extLst>
                  </a:tr>
                  <a:tr h="186119">
                    <a:tc>
                      <a:txBody>
                        <a:bodyPr/>
                        <a:lstStyle/>
                        <a:p>
                          <a:pPr algn="ctr">
                            <a:lnSpc>
                              <a:spcPct val="107000"/>
                            </a:lnSpc>
                            <a:spcAft>
                              <a:spcPts val="900"/>
                            </a:spcAft>
                          </a:pPr>
                          <a:r>
                            <a:rPr lang="en-GB" sz="1200">
                              <a:solidFill>
                                <a:schemeClr val="tx1"/>
                              </a:solidFill>
                              <a:effectLst/>
                              <a:highlight>
                                <a:srgbClr val="FFFF00"/>
                              </a:highlight>
                            </a:rPr>
                            <a:t>[9 +margin]</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200">
                              <a:solidFill>
                                <a:schemeClr val="tx1"/>
                              </a:solidFill>
                              <a:effectLst/>
                            </a:rPr>
                            <a:t>≥[64]</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200" dirty="0">
                              <a:solidFill>
                                <a:schemeClr val="tx1"/>
                              </a:solidFill>
                              <a:effectLst/>
                            </a:rPr>
                            <a:t>All</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1041227"/>
                      </a:ext>
                    </a:extLst>
                  </a:tr>
                  <a:tr h="186119">
                    <a:tc>
                      <a:txBody>
                        <a:bodyPr/>
                        <a:lstStyle/>
                        <a:p>
                          <a:pPr algn="ctr">
                            <a:lnSpc>
                              <a:spcPct val="107000"/>
                            </a:lnSpc>
                            <a:spcAft>
                              <a:spcPts val="900"/>
                            </a:spcAft>
                          </a:pPr>
                          <a:r>
                            <a:rPr lang="en-GB" sz="1200">
                              <a:solidFill>
                                <a:schemeClr val="tx1"/>
                              </a:solidFill>
                              <a:effectLst/>
                              <a:highlight>
                                <a:srgbClr val="FFFF00"/>
                              </a:highlight>
                            </a:rPr>
                            <a:t>[4 +margin]</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200">
                              <a:solidFill>
                                <a:schemeClr val="tx1"/>
                              </a:solidFill>
                              <a:effectLst/>
                            </a:rPr>
                            <a:t>≥[128]</a:t>
                          </a:r>
                          <a:endParaRPr lang="en-US" sz="1200">
                            <a:solidFill>
                              <a:schemeClr val="tx1"/>
                            </a:solidFill>
                            <a:effectLst/>
                            <a:latin typeface="Times New Roman" panose="02020603050405020304" pitchFamily="18" charset="0"/>
                            <a:ea typeface="SimSun" panose="02010600030101010101" pitchFamily="2" charset="-122"/>
                          </a:endParaRPr>
                        </a:p>
                      </a:txBody>
                      <a:tcPr marL="68580" marR="68580" marT="0" marB="0"/>
                    </a:tc>
                    <a:tc vMerge="1">
                      <a:txBody>
                        <a:bodyPr/>
                        <a:lstStyle/>
                        <a:p>
                          <a:endParaRPr lang="en-US"/>
                        </a:p>
                      </a:txBody>
                      <a:tcPr/>
                    </a:tc>
                    <a:tc>
                      <a:txBody>
                        <a:bodyPr/>
                        <a:lstStyle/>
                        <a:p>
                          <a:pPr algn="ctr">
                            <a:lnSpc>
                              <a:spcPct val="107000"/>
                            </a:lnSpc>
                            <a:spcAft>
                              <a:spcPts val="900"/>
                            </a:spcAft>
                          </a:pPr>
                          <a:r>
                            <a:rPr lang="en-GB" sz="1200" dirty="0">
                              <a:solidFill>
                                <a:schemeClr val="tx1"/>
                              </a:solidFill>
                              <a:effectLst/>
                            </a:rPr>
                            <a:t>All</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383852679"/>
                      </a:ext>
                    </a:extLst>
                  </a:tr>
                  <a:tr h="454343">
                    <a:tc gridSpan="5">
                      <a:txBody>
                        <a:bodyPr/>
                        <a:lstStyle/>
                        <a:p>
                          <a:pPr algn="just">
                            <a:lnSpc>
                              <a:spcPct val="105000"/>
                            </a:lnSpc>
                            <a:spcAft>
                              <a:spcPts val="600"/>
                            </a:spcAft>
                          </a:pPr>
                          <a:r>
                            <a:rPr lang="en-GB" sz="1200" dirty="0">
                              <a:solidFill>
                                <a:schemeClr val="tx1"/>
                              </a:solidFill>
                              <a:effectLst/>
                            </a:rPr>
                            <a:t>Note 1:  Margin value is FFS</a:t>
                          </a:r>
                          <a:endParaRPr lang="en-US" sz="1200" dirty="0">
                            <a:solidFill>
                              <a:schemeClr val="tx1"/>
                            </a:solidFill>
                            <a:effectLst/>
                          </a:endParaRPr>
                        </a:p>
                        <a:p>
                          <a:pPr algn="ctr">
                            <a:lnSpc>
                              <a:spcPct val="107000"/>
                            </a:lnSpc>
                            <a:spcAft>
                              <a:spcPts val="900"/>
                            </a:spcAft>
                          </a:pPr>
                          <a:r>
                            <a:rPr lang="en-GB" sz="1200" dirty="0">
                              <a:solidFill>
                                <a:schemeClr val="tx1"/>
                              </a:solidFill>
                              <a:effectLst/>
                            </a:rPr>
                            <a:t> </a:t>
                          </a:r>
                          <a:endParaRPr lang="en-US" sz="1200" dirty="0">
                            <a:solidFill>
                              <a:schemeClr val="tx1"/>
                            </a:solidFill>
                            <a:effectLst/>
                            <a:latin typeface="Times New Roman" panose="02020603050405020304" pitchFamily="18" charset="0"/>
                            <a:ea typeface="SimSun" panose="02010600030101010101" pitchFamily="2" charset="-122"/>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973047681"/>
                      </a:ext>
                    </a:extLst>
                  </a:tr>
                </a:tbl>
              </a:graphicData>
            </a:graphic>
          </p:graphicFrame>
        </mc:Fallback>
      </mc:AlternateContent>
    </p:spTree>
    <p:extLst>
      <p:ext uri="{BB962C8B-B14F-4D97-AF65-F5344CB8AC3E}">
        <p14:creationId xmlns:p14="http://schemas.microsoft.com/office/powerpoint/2010/main" val="1433989222"/>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EB28163D68FE8E4D9361964FDD814FC4" ma:contentTypeVersion="10" ma:contentTypeDescription="Create a new document." ma:contentTypeScope="" ma:versionID="dd7f7e98d9087211bfc2df44327750e0">
  <xsd:schema xmlns:xsd="http://www.w3.org/2001/XMLSchema" xmlns:xs="http://www.w3.org/2001/XMLSchema" xmlns:p="http://schemas.microsoft.com/office/2006/metadata/properties" xmlns:ns3="cc9c437c-ae0c-4066-8d90-a0f7de786127" targetNamespace="http://schemas.microsoft.com/office/2006/metadata/properties" ma:root="true" ma:fieldsID="c2967776dd1458a98050c65d7f672ad2" ns3:_="">
    <xsd:import namespace="cc9c437c-ae0c-4066-8d90-a0f7de786127"/>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GenerationTime" minOccurs="0"/>
                <xsd:element ref="ns3:MediaServiceEventHashCode" minOccurs="0"/>
                <xsd:element ref="ns3:MediaServiceOCR" minOccurs="0"/>
                <xsd:element ref="ns3:MediaServiceLocation"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c9c437c-ae0c-4066-8d90-a0f7de78612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116A6EE-9C71-4CA8-B83C-FAA2FE0E539F}">
  <ds:schemaRefs>
    <ds:schemaRef ds:uri="http://schemas.microsoft.com/sharepoint/v3/contenttype/forms"/>
  </ds:schemaRefs>
</ds:datastoreItem>
</file>

<file path=customXml/itemProps2.xml><?xml version="1.0" encoding="utf-8"?>
<ds:datastoreItem xmlns:ds="http://schemas.openxmlformats.org/officeDocument/2006/customXml" ds:itemID="{EC8B4B51-588A-4193-AB4E-12963BE166E2}">
  <ds:schemaRef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cc9c437c-ae0c-4066-8d90-a0f7de786127"/>
    <ds:schemaRef ds:uri="http://www.w3.org/XML/1998/namespace"/>
    <ds:schemaRef ds:uri="http://purl.org/dc/dcmitype/"/>
  </ds:schemaRefs>
</ds:datastoreItem>
</file>

<file path=customXml/itemProps3.xml><?xml version="1.0" encoding="utf-8"?>
<ds:datastoreItem xmlns:ds="http://schemas.openxmlformats.org/officeDocument/2006/customXml" ds:itemID="{24DFB520-71EE-41B0-8989-A83159B1735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c9c437c-ae0c-4066-8d90-a0f7de78612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22692</TotalTime>
  <Words>2741</Words>
  <Application>Microsoft Office PowerPoint</Application>
  <PresentationFormat>Widescreen</PresentationFormat>
  <Paragraphs>565</Paragraphs>
  <Slides>14</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 Unicode MS</vt:lpstr>
      <vt:lpstr>Arial</vt:lpstr>
      <vt:lpstr>Calibri</vt:lpstr>
      <vt:lpstr>Cambria Math</vt:lpstr>
      <vt:lpstr>Times New Roman</vt:lpstr>
      <vt:lpstr>Office 主题</vt:lpstr>
      <vt:lpstr>3GPP TSG-RAN WG4 Meeting #99-e  Electronic Meeting, 19-27 May, 2021 </vt:lpstr>
      <vt:lpstr>PowerPoint Presentation</vt:lpstr>
      <vt:lpstr>Measurement Accuracy Requirements for RSTD(1)</vt:lpstr>
      <vt:lpstr>Measurement Accuracy Requirements for RSTD(2)</vt:lpstr>
      <vt:lpstr>Measurement Accuracy Requirements for PRS RSRP(1)</vt:lpstr>
      <vt:lpstr>Measurement Accuracy Requirements for PRS RSRP(2)</vt:lpstr>
      <vt:lpstr>Measurement Accuracy Requirements for UE Rx-Tx time difference(1)</vt:lpstr>
      <vt:lpstr>Measurement Accuracy Requirements for UE Rx-Tx time difference(2)</vt:lpstr>
      <vt:lpstr>Measurement Accuracy Requirements for UE Rx-Tx time difference(3)</vt:lpstr>
      <vt:lpstr>Measurement Accuracy Requirements for UE Rx-Tx time difference(4)</vt:lpstr>
      <vt:lpstr>Test case design principles(1)</vt:lpstr>
      <vt:lpstr>Test case design principles(2)</vt:lpstr>
      <vt:lpstr>Test case design principles(3)</vt:lpstr>
      <vt:lpstr>Test case design principles(4)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3GPP TSG-RAN WG4</dc:title>
  <dc:creator>Huawei</dc:creator>
  <cp:keywords>CTPClassification=CTP_NT</cp:keywords>
  <cp:lastModifiedBy>Huang, Rui</cp:lastModifiedBy>
  <cp:revision>396</cp:revision>
  <dcterms:created xsi:type="dcterms:W3CDTF">2016-01-12T08:39:50Z</dcterms:created>
  <dcterms:modified xsi:type="dcterms:W3CDTF">2021-05-24T15:56:43Z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2015_ms_pID_725343">
    <vt:lpwstr>(3)HDtGZBEWFKp04Il6iPK3+aM7UNey7oImnfxsGpMgnGum2O4N9c37OIweFdOI8KwN2r5iT/q5
lTVOlOb9tHLJVp5zStt3Z64SxLA/HtZAqWA2B5Q4d+KPwUevGFDSokCWERfNke1xay1g6p1u
spQRsXcuPmv+ko8n5hJqnyAvOykw95CB/bRsUQV1JJAQNhQ+jlVJwf2wovX7AJGB2SQe0aa8
g9CGxF8hrSQoeOBI8z</vt:lpwstr>
  </property>
  <property fmtid="{D5CDD505-2E9C-101B-9397-08002B2CF9AE}" pid="3" name="_2015_ms_pID_7253431">
    <vt:lpwstr>RQtNwgb97hHK1vUR2vG7Qc2pWr1Tj1YdXrNcKrQfP2NMJd+XsG3+6e
Ppp+lYCZFGMnSk/4MrEZB9iwnAkVnVGSSlA+T8Rm+1ZDpM8kl1THXUbIQQ03ilax+LoMRETc
HN7h5eo+slKO2UATAYX4Cs23t/1jICsHrnoR4eYFf0yiLa3aJgpCI8loEyTXPz/g+z2ps762
LnqSkQOiLVf1/73DdDtipM2cQbMbgfIWGtsl</vt:lpwstr>
  </property>
  <property fmtid="{D5CDD505-2E9C-101B-9397-08002B2CF9AE}" pid="4" name="_2015_ms_pID_7253432">
    <vt:lpwstr>qb1vt5/SUIuxqJtvdv/diKhr0MnciyfuvwsT
fVCR/XlnSx70HCccKuGuPnq6PrYHtWiIM8ECvlK8N2SDFhrysOk=</vt:lpwstr>
  </property>
  <property fmtid="{D5CDD505-2E9C-101B-9397-08002B2CF9AE}" pid="5" name="ContentTypeId">
    <vt:lpwstr>0x010100EB28163D68FE8E4D9361964FDD814FC4</vt:lpwstr>
  </property>
  <property fmtid="{D5CDD505-2E9C-101B-9397-08002B2CF9AE}" pid="6" name="TitusGUID">
    <vt:lpwstr>4a845e00-6a01-4df2-a762-9fa96d4d9f58</vt:lpwstr>
  </property>
  <property fmtid="{D5CDD505-2E9C-101B-9397-08002B2CF9AE}" pid="7" name="CTP_TimeStamp">
    <vt:lpwstr>2020-08-25 13:45:02Z</vt:lpwstr>
  </property>
  <property fmtid="{D5CDD505-2E9C-101B-9397-08002B2CF9AE}" pid="8" name="CTP_BU">
    <vt:lpwstr>NA</vt:lpwstr>
  </property>
  <property fmtid="{D5CDD505-2E9C-101B-9397-08002B2CF9AE}" pid="9" name="CTP_IDSID">
    <vt:lpwstr>NA</vt:lpwstr>
  </property>
  <property fmtid="{D5CDD505-2E9C-101B-9397-08002B2CF9AE}" pid="10" name="CTP_WWID">
    <vt:lpwstr>NA</vt:lpwstr>
  </property>
  <property fmtid="{D5CDD505-2E9C-101B-9397-08002B2CF9AE}" pid="11" name="CTPClassification">
    <vt:lpwstr>CTP_NT</vt:lpwstr>
  </property>
  <property fmtid="{D5CDD505-2E9C-101B-9397-08002B2CF9AE}" pid="12" name="_readonly">
    <vt:lpwstr/>
  </property>
  <property fmtid="{D5CDD505-2E9C-101B-9397-08002B2CF9AE}" pid="13" name="_change">
    <vt:lpwstr/>
  </property>
  <property fmtid="{D5CDD505-2E9C-101B-9397-08002B2CF9AE}" pid="14" name="_full-control">
    <vt:lpwstr/>
  </property>
  <property fmtid="{D5CDD505-2E9C-101B-9397-08002B2CF9AE}" pid="15" name="sflag">
    <vt:lpwstr>1597927634</vt:lpwstr>
  </property>
</Properties>
</file>